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4"/>
  </p:notesMasterIdLst>
  <p:sldIdLst>
    <p:sldId id="281" r:id="rId2"/>
    <p:sldId id="284" r:id="rId3"/>
    <p:sldId id="325" r:id="rId4"/>
    <p:sldId id="303" r:id="rId5"/>
    <p:sldId id="324" r:id="rId6"/>
    <p:sldId id="320" r:id="rId7"/>
    <p:sldId id="291" r:id="rId8"/>
    <p:sldId id="317" r:id="rId9"/>
    <p:sldId id="323" r:id="rId10"/>
    <p:sldId id="321" r:id="rId11"/>
    <p:sldId id="326" r:id="rId12"/>
    <p:sldId id="32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FBF"/>
    <a:srgbClr val="BE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9"/>
    <p:restoredTop sz="83201" autoAdjust="0"/>
  </p:normalViewPr>
  <p:slideViewPr>
    <p:cSldViewPr snapToGrid="0" snapToObjects="1">
      <p:cViewPr varScale="1">
        <p:scale>
          <a:sx n="64" d="100"/>
          <a:sy n="64" d="100"/>
        </p:scale>
        <p:origin x="200" y="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Supply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2860</c:v>
                </c:pt>
                <c:pt idx="1">
                  <c:v>2867</c:v>
                </c:pt>
                <c:pt idx="2">
                  <c:v>2865</c:v>
                </c:pt>
                <c:pt idx="3">
                  <c:v>2894</c:v>
                </c:pt>
                <c:pt idx="4">
                  <c:v>2802</c:v>
                </c:pt>
                <c:pt idx="5">
                  <c:v>2806</c:v>
                </c:pt>
                <c:pt idx="6">
                  <c:v>2903</c:v>
                </c:pt>
                <c:pt idx="7">
                  <c:v>2978</c:v>
                </c:pt>
                <c:pt idx="8">
                  <c:v>2927</c:v>
                </c:pt>
                <c:pt idx="9">
                  <c:v>2974</c:v>
                </c:pt>
                <c:pt idx="10">
                  <c:v>2812</c:v>
                </c:pt>
                <c:pt idx="11">
                  <c:v>2857</c:v>
                </c:pt>
                <c:pt idx="12">
                  <c:v>2972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F1-EE44-8762-9CDA7F52D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3166</c:v>
                </c:pt>
                <c:pt idx="1">
                  <c:v>3208</c:v>
                </c:pt>
                <c:pt idx="2">
                  <c:v>3249</c:v>
                </c:pt>
                <c:pt idx="3">
                  <c:v>3291</c:v>
                </c:pt>
                <c:pt idx="4">
                  <c:v>3276</c:v>
                </c:pt>
                <c:pt idx="5">
                  <c:v>3317</c:v>
                </c:pt>
                <c:pt idx="6">
                  <c:v>3358</c:v>
                </c:pt>
                <c:pt idx="7">
                  <c:v>3399</c:v>
                </c:pt>
                <c:pt idx="8">
                  <c:v>3440</c:v>
                </c:pt>
                <c:pt idx="9">
                  <c:v>3481</c:v>
                </c:pt>
                <c:pt idx="10">
                  <c:v>3522</c:v>
                </c:pt>
                <c:pt idx="11">
                  <c:v>3395</c:v>
                </c:pt>
                <c:pt idx="12">
                  <c:v>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F1-EE44-8762-9CDA7F52DC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12">
                  <c:v>3782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56-424A-A167-7B25FFA8A3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5852384"/>
        <c:axId val="365851992"/>
      </c:lineChart>
      <c:catAx>
        <c:axId val="3658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51992"/>
        <c:crosses val="autoZero"/>
        <c:auto val="1"/>
        <c:lblAlgn val="ctr"/>
        <c:lblOffset val="100"/>
        <c:noMultiLvlLbl val="0"/>
      </c:catAx>
      <c:valAx>
        <c:axId val="365851992"/>
        <c:scaling>
          <c:orientation val="minMax"/>
          <c:min val="25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5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72460-3B46-4C8A-B9A3-EA8B26F15C10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F858-27E0-4ACA-8501-86B50C466E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0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216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F858-27E0-4ACA-8501-86B50C466E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9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F858-27E0-4ACA-8501-86B50C466E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for 95%</a:t>
            </a:r>
          </a:p>
          <a:p>
            <a:r>
              <a:rPr lang="en-US" dirty="0"/>
              <a:t>Ethnicity for 65%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9F858-27E0-4ACA-8501-86B50C466E5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0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Honolulu County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Hawai’i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Kauai County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Shortage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344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158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187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26%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22%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Honolulu 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Hawai’i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Kauai 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Shortage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9F858-27E0-4ACA-8501-86B50C466E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3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Honolulu 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Hawai’i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Kauai County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Shortage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115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9F858-27E0-4ACA-8501-86B50C466E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1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9F858-27E0-4ACA-8501-86B50C466E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2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5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0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5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0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0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1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1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6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7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6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7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3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5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7AaKSFwDc?start=236&amp;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7AaKSFwDc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YG7AaKSFwD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C2F4-384A-5148-BDD1-7AE148083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Hawai`i Physician Workforce Assessment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365E7-E3F9-6C45-931B-1CCEE255C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Kelley Withy</a:t>
            </a:r>
          </a:p>
          <a:p>
            <a:r>
              <a:rPr lang="en-US" dirty="0" err="1"/>
              <a:t>withy@Hawaii.edu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0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B088-A119-1A4E-2A15-4FDE8D1B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C877-DAC3-2334-F9E8-DE594CE29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C9B19-1322-6A85-67AA-5C80382A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234" y="0"/>
            <a:ext cx="458776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6C9118-1701-D4FD-5B19-016361D9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66" y="483734"/>
            <a:ext cx="7772400" cy="56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9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Uncle Ricky's Hawaiian Grinds - Pono Shim on Aloha">
            <a:hlinkClick r:id="" action="ppaction://media"/>
            <a:extLst>
              <a:ext uri="{FF2B5EF4-FFF2-40B4-BE49-F238E27FC236}">
                <a16:creationId xmlns:a16="http://schemas.microsoft.com/office/drawing/2014/main" id="{089F1F8A-D22A-52EE-79AB-75892F33E5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A988-AA3A-7641-B6DB-4788C8B1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43A5-E8FB-CED8-1F66-2A0A9DCCA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 am going to show minutes 4-7 of this video: 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https://www.youtube.com/watch?v=YG7AaKSFwDc</a:t>
            </a:r>
            <a:endParaRPr lang="en-US" dirty="0"/>
          </a:p>
        </p:txBody>
      </p:sp>
      <p:pic>
        <p:nvPicPr>
          <p:cNvPr id="5" name="Online Media 4" descr="Uncle Ricky's Hawaiian Grinds - Pono Shim on Aloha">
            <a:hlinkClick r:id="" action="ppaction://media"/>
            <a:extLst>
              <a:ext uri="{FF2B5EF4-FFF2-40B4-BE49-F238E27FC236}">
                <a16:creationId xmlns:a16="http://schemas.microsoft.com/office/drawing/2014/main" id="{48DCCF64-28C9-2EB6-FF01-D2916DE8EF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88086" y="3233057"/>
            <a:ext cx="6415828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Hawaii Physician Workforce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04" y="2204357"/>
            <a:ext cx="10962592" cy="4474738"/>
          </a:xfrm>
        </p:spPr>
        <p:txBody>
          <a:bodyPr>
            <a:noAutofit/>
          </a:bodyPr>
          <a:lstStyle/>
          <a:p>
            <a:r>
              <a:rPr lang="en-US" sz="3000" dirty="0"/>
              <a:t>There are 11,325 licensed physicians in Hawaii (1,051 DO, 10,274 MD).</a:t>
            </a:r>
          </a:p>
          <a:p>
            <a:r>
              <a:rPr lang="en-US" sz="3000" dirty="0"/>
              <a:t>Current supply of practicing physicians is </a:t>
            </a:r>
            <a:r>
              <a:rPr lang="en-US" sz="3000" dirty="0">
                <a:solidFill>
                  <a:srgbClr val="FF0000"/>
                </a:solidFill>
              </a:rPr>
              <a:t>3,519</a:t>
            </a:r>
            <a:r>
              <a:rPr lang="en-US" sz="3000" dirty="0"/>
              <a:t> for </a:t>
            </a:r>
            <a:r>
              <a:rPr lang="en-US" sz="3000" dirty="0">
                <a:solidFill>
                  <a:srgbClr val="FF0000"/>
                </a:solidFill>
              </a:rPr>
              <a:t>2,982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/>
              <a:t>Full Time Equivalents. Increase of </a:t>
            </a:r>
            <a:r>
              <a:rPr lang="en-US" sz="3000" dirty="0">
                <a:solidFill>
                  <a:srgbClr val="FF0000"/>
                </a:solidFill>
              </a:rPr>
              <a:t>115 </a:t>
            </a:r>
            <a:r>
              <a:rPr lang="en-US" sz="3000" dirty="0">
                <a:solidFill>
                  <a:schemeClr val="tx1"/>
                </a:solidFill>
              </a:rPr>
              <a:t>from 2021.</a:t>
            </a:r>
          </a:p>
          <a:p>
            <a:r>
              <a:rPr lang="en-US" sz="3000" dirty="0"/>
              <a:t>Significantly more LOCUMS, telehealth and movement.</a:t>
            </a:r>
          </a:p>
          <a:p>
            <a:r>
              <a:rPr lang="en-US" sz="3000" dirty="0"/>
              <a:t>At least 59 retired, 7 passed away, 84 moved away, 212 decreased work time, 90 increased time, 39 reopened practice, over 200 new docs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192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645864"/>
            <a:ext cx="10335431" cy="706964"/>
          </a:xfrm>
        </p:spPr>
        <p:txBody>
          <a:bodyPr/>
          <a:lstStyle/>
          <a:p>
            <a:r>
              <a:rPr lang="en-US" dirty="0"/>
              <a:t>Physician Workforce Trends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96F85D-887E-DE4B-AB6B-F2DA58E5E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655360"/>
              </p:ext>
            </p:extLst>
          </p:nvPr>
        </p:nvGraphicFramePr>
        <p:xfrm>
          <a:off x="588735" y="1483457"/>
          <a:ext cx="11014530" cy="485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288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41C7-086A-4545-BD79-F3CFB68E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B9C6-6A63-1D48-9935-301F82C3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25813"/>
            <a:ext cx="9499794" cy="395632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Average age 53.3 (compared to 53.2 US average)</a:t>
            </a:r>
          </a:p>
          <a:p>
            <a:r>
              <a:rPr lang="en-US" sz="3600" dirty="0"/>
              <a:t>21% of our docs are already 65! </a:t>
            </a:r>
          </a:p>
          <a:p>
            <a:r>
              <a:rPr lang="en-US" sz="3600" dirty="0"/>
              <a:t>Women make up 40% of the workforce (up from 38% last year)</a:t>
            </a:r>
          </a:p>
          <a:p>
            <a:r>
              <a:rPr lang="en-US" sz="3600" dirty="0"/>
              <a:t>48% Asian, 36% White, 1.4% AA, 6%NH</a:t>
            </a:r>
            <a:r>
              <a:rPr lang="en-US" sz="3600"/>
              <a:t>, 2.5% </a:t>
            </a:r>
            <a:r>
              <a:rPr lang="en-US" sz="3600" dirty="0"/>
              <a:t>PI, 2.3</a:t>
            </a:r>
            <a:r>
              <a:rPr lang="en-US" sz="3600"/>
              <a:t>% Hispanic alone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278BEE-6016-6E4C-92C7-396889744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4878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ssl.gstatic.com/ui/v1/icons/mail/images/cleardot.gif">
            <a:extLst>
              <a:ext uri="{FF2B5EF4-FFF2-40B4-BE49-F238E27FC236}">
                <a16:creationId xmlns:a16="http://schemas.microsoft.com/office/drawing/2014/main" id="{98E0B84C-9CD4-1D4B-8393-F6C3233A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2AA9213-DCFF-A745-93DE-70453CB9B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309265"/>
            <a:ext cx="312906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ssl.gstatic.com/ui/v1/icons/mail/images/cleardot.gif">
            <a:extLst>
              <a:ext uri="{FF2B5EF4-FFF2-40B4-BE49-F238E27FC236}">
                <a16:creationId xmlns:a16="http://schemas.microsoft.com/office/drawing/2014/main" id="{E4FD1D48-5EB5-364D-BAF9-61859D2F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5240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9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E22A-F020-6DDE-A3C1-63FA424B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Subspecialty Shortages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566E15-89B5-D592-FFB9-462FA9A20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271591"/>
              </p:ext>
            </p:extLst>
          </p:nvPr>
        </p:nvGraphicFramePr>
        <p:xfrm>
          <a:off x="974034" y="2584174"/>
          <a:ext cx="9978888" cy="397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9444">
                  <a:extLst>
                    <a:ext uri="{9D8B030D-6E8A-4147-A177-3AD203B41FA5}">
                      <a16:colId xmlns:a16="http://schemas.microsoft.com/office/drawing/2014/main" val="2112695515"/>
                    </a:ext>
                  </a:extLst>
                </a:gridCol>
                <a:gridCol w="4989444">
                  <a:extLst>
                    <a:ext uri="{9D8B030D-6E8A-4147-A177-3AD203B41FA5}">
                      <a16:colId xmlns:a16="http://schemas.microsoft.com/office/drawing/2014/main" val="3987150532"/>
                    </a:ext>
                  </a:extLst>
                </a:gridCol>
              </a:tblGrid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Shortage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Specialty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9923771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Child Pulmonology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4415810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Child Endocrinology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5900895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Child Gastroenterology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3994184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Adult Pulmonology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2793215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Adult Psychiatry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037416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Colorectal Surgery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9462472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Child Psychiatry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3407422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Allergy &amp; Immunology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5377067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Adult Endocrinology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958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1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9158-1BDC-8149-962F-08200571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Shortages by County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CA87C0-06F7-8C49-8AB7-02C939BCB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642844"/>
              </p:ext>
            </p:extLst>
          </p:nvPr>
        </p:nvGraphicFramePr>
        <p:xfrm>
          <a:off x="500270" y="1680632"/>
          <a:ext cx="11191459" cy="456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904">
                  <a:extLst>
                    <a:ext uri="{9D8B030D-6E8A-4147-A177-3AD203B41FA5}">
                      <a16:colId xmlns:a16="http://schemas.microsoft.com/office/drawing/2014/main" val="1779916828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1317260236"/>
                    </a:ext>
                  </a:extLst>
                </a:gridCol>
                <a:gridCol w="1689652">
                  <a:extLst>
                    <a:ext uri="{9D8B030D-6E8A-4147-A177-3AD203B41FA5}">
                      <a16:colId xmlns:a16="http://schemas.microsoft.com/office/drawing/2014/main" val="3807620076"/>
                    </a:ext>
                  </a:extLst>
                </a:gridCol>
                <a:gridCol w="1709531">
                  <a:extLst>
                    <a:ext uri="{9D8B030D-6E8A-4147-A177-3AD203B41FA5}">
                      <a16:colId xmlns:a16="http://schemas.microsoft.com/office/drawing/2014/main" val="1701534594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232460049"/>
                    </a:ext>
                  </a:extLst>
                </a:gridCol>
                <a:gridCol w="1971259">
                  <a:extLst>
                    <a:ext uri="{9D8B030D-6E8A-4147-A177-3AD203B41FA5}">
                      <a16:colId xmlns:a16="http://schemas.microsoft.com/office/drawing/2014/main" val="3224142859"/>
                    </a:ext>
                  </a:extLst>
                </a:gridCol>
              </a:tblGrid>
              <a:tr h="1704800">
                <a:tc>
                  <a:txBody>
                    <a:bodyPr/>
                    <a:lstStyle/>
                    <a:p>
                      <a:pPr algn="l"/>
                      <a:endParaRPr lang="en-US" sz="3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solidFill>
                            <a:schemeClr val="tx1"/>
                          </a:solidFill>
                          <a:effectLst/>
                        </a:rPr>
                        <a:t>Honolulu County</a:t>
                      </a:r>
                      <a:endParaRPr lang="en-US" sz="3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Maui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County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Hawai’i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  <a:effectLst/>
                        </a:rPr>
                        <a:t>County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solidFill>
                            <a:schemeClr val="tx1"/>
                          </a:solidFill>
                          <a:effectLst/>
                        </a:rPr>
                        <a:t>Kauai County</a:t>
                      </a:r>
                      <a:endParaRPr lang="en-US" sz="3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000" kern="0" dirty="0">
                          <a:solidFill>
                            <a:schemeClr val="tx1"/>
                          </a:solidFill>
                          <a:effectLst/>
                        </a:rPr>
                        <a:t>Statewide</a:t>
                      </a:r>
                      <a:endParaRPr lang="en-US" sz="3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1742790"/>
                  </a:ext>
                </a:extLst>
              </a:tr>
              <a:tr h="13955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effectLst/>
                        </a:rPr>
                        <a:t>Shortage</a:t>
                      </a:r>
                      <a:endParaRPr lang="en-US" sz="32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kern="0" dirty="0">
                          <a:effectLst/>
                        </a:rPr>
                        <a:t>174</a:t>
                      </a:r>
                      <a:endParaRPr lang="en-US" sz="36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762590"/>
                  </a:ext>
                </a:extLst>
              </a:tr>
              <a:tr h="1463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effectLst/>
                        </a:rPr>
                        <a:t>Percent</a:t>
                      </a:r>
                      <a:endParaRPr lang="en-US" sz="32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kern="0" dirty="0">
                          <a:effectLst/>
                        </a:rPr>
                        <a:t>21%</a:t>
                      </a:r>
                      <a:endParaRPr lang="en-US" sz="36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kern="0" dirty="0">
                          <a:effectLst/>
                        </a:rPr>
                        <a:t>41%</a:t>
                      </a:r>
                      <a:endParaRPr lang="en-US" sz="36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kern="0" dirty="0">
                          <a:effectLst/>
                        </a:rPr>
                        <a:t>43%</a:t>
                      </a:r>
                      <a:endParaRPr lang="en-US" sz="36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kern="0" dirty="0">
                          <a:effectLst/>
                        </a:rPr>
                        <a:t>33%</a:t>
                      </a:r>
                      <a:endParaRPr lang="en-US" sz="36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kern="0" dirty="0">
                          <a:effectLst/>
                        </a:rPr>
                        <a:t>22%</a:t>
                      </a:r>
                      <a:endParaRPr lang="en-US" sz="36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8614623"/>
                  </a:ext>
                </a:extLst>
              </a:tr>
            </a:tbl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CD50AA77-EF81-79AC-8983-9EC0E2C154B3}"/>
              </a:ext>
            </a:extLst>
          </p:cNvPr>
          <p:cNvSpPr/>
          <p:nvPr/>
        </p:nvSpPr>
        <p:spPr>
          <a:xfrm rot="16200000">
            <a:off x="7118751" y="4244222"/>
            <a:ext cx="810362" cy="33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656D501-E36C-CD50-DE4D-F8B9B88886F1}"/>
              </a:ext>
            </a:extLst>
          </p:cNvPr>
          <p:cNvSpPr/>
          <p:nvPr/>
        </p:nvSpPr>
        <p:spPr>
          <a:xfrm rot="16200000">
            <a:off x="5538649" y="4311475"/>
            <a:ext cx="359788" cy="333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8E39072-4E67-783F-EE12-B7A4CBCD8CEC}"/>
              </a:ext>
            </a:extLst>
          </p:cNvPr>
          <p:cNvSpPr/>
          <p:nvPr/>
        </p:nvSpPr>
        <p:spPr>
          <a:xfrm rot="16200000">
            <a:off x="8653787" y="4197633"/>
            <a:ext cx="810363" cy="33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2EA60BD-4101-BB81-BE5A-09FA4117D71D}"/>
              </a:ext>
            </a:extLst>
          </p:cNvPr>
          <p:cNvSpPr/>
          <p:nvPr/>
        </p:nvSpPr>
        <p:spPr>
          <a:xfrm rot="16200000">
            <a:off x="3674950" y="4203473"/>
            <a:ext cx="810362" cy="33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77FECE6-DB25-7ACA-36EB-8780EFA5CB90}"/>
              </a:ext>
            </a:extLst>
          </p:cNvPr>
          <p:cNvSpPr/>
          <p:nvPr/>
        </p:nvSpPr>
        <p:spPr>
          <a:xfrm rot="16200000">
            <a:off x="10698612" y="4108729"/>
            <a:ext cx="810362" cy="33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BEF2-5CFC-2941-B90F-43C27CE6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Care Shortage by County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6CC964F-9B7C-9A4E-8173-A197E6BBE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732591"/>
              </p:ext>
            </p:extLst>
          </p:nvPr>
        </p:nvGraphicFramePr>
        <p:xfrm>
          <a:off x="556590" y="1908313"/>
          <a:ext cx="11012556" cy="417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426">
                  <a:extLst>
                    <a:ext uri="{9D8B030D-6E8A-4147-A177-3AD203B41FA5}">
                      <a16:colId xmlns:a16="http://schemas.microsoft.com/office/drawing/2014/main" val="566699924"/>
                    </a:ext>
                  </a:extLst>
                </a:gridCol>
                <a:gridCol w="1835426">
                  <a:extLst>
                    <a:ext uri="{9D8B030D-6E8A-4147-A177-3AD203B41FA5}">
                      <a16:colId xmlns:a16="http://schemas.microsoft.com/office/drawing/2014/main" val="855820188"/>
                    </a:ext>
                  </a:extLst>
                </a:gridCol>
                <a:gridCol w="1835426">
                  <a:extLst>
                    <a:ext uri="{9D8B030D-6E8A-4147-A177-3AD203B41FA5}">
                      <a16:colId xmlns:a16="http://schemas.microsoft.com/office/drawing/2014/main" val="1472196701"/>
                    </a:ext>
                  </a:extLst>
                </a:gridCol>
                <a:gridCol w="1835426">
                  <a:extLst>
                    <a:ext uri="{9D8B030D-6E8A-4147-A177-3AD203B41FA5}">
                      <a16:colId xmlns:a16="http://schemas.microsoft.com/office/drawing/2014/main" val="2849625507"/>
                    </a:ext>
                  </a:extLst>
                </a:gridCol>
                <a:gridCol w="1663149">
                  <a:extLst>
                    <a:ext uri="{9D8B030D-6E8A-4147-A177-3AD203B41FA5}">
                      <a16:colId xmlns:a16="http://schemas.microsoft.com/office/drawing/2014/main" val="3418356574"/>
                    </a:ext>
                  </a:extLst>
                </a:gridCol>
                <a:gridCol w="2007703">
                  <a:extLst>
                    <a:ext uri="{9D8B030D-6E8A-4147-A177-3AD203B41FA5}">
                      <a16:colId xmlns:a16="http://schemas.microsoft.com/office/drawing/2014/main" val="2163581462"/>
                    </a:ext>
                  </a:extLst>
                </a:gridCol>
              </a:tblGrid>
              <a:tr h="1232452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chemeClr val="tx1"/>
                          </a:solidFill>
                          <a:effectLst/>
                        </a:rPr>
                        <a:t>Honolulu County</a:t>
                      </a:r>
                      <a:endParaRPr lang="en-US" sz="32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Maui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County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Hawai’i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County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chemeClr val="tx1"/>
                          </a:solidFill>
                          <a:effectLst/>
                        </a:rPr>
                        <a:t>Kauai County</a:t>
                      </a:r>
                      <a:endParaRPr lang="en-US" sz="32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200" kern="0" dirty="0">
                          <a:solidFill>
                            <a:schemeClr val="tx1"/>
                          </a:solidFill>
                          <a:effectLst/>
                        </a:rPr>
                        <a:t>Statewide</a:t>
                      </a:r>
                      <a:endParaRPr lang="en-US" sz="32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1850902"/>
                  </a:ext>
                </a:extLst>
              </a:tr>
              <a:tr h="146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0421549"/>
                  </a:ext>
                </a:extLst>
              </a:tr>
              <a:tr h="1469372">
                <a:tc>
                  <a:txBody>
                    <a:bodyPr/>
                    <a:lstStyle/>
                    <a:p>
                      <a:pPr algn="l" fontAlgn="b"/>
                      <a:r>
                        <a:rPr lang="en-US" sz="3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773020"/>
                  </a:ext>
                </a:extLst>
              </a:tr>
            </a:tbl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B794F072-E29B-47C6-C222-2A588EAD9429}"/>
              </a:ext>
            </a:extLst>
          </p:cNvPr>
          <p:cNvSpPr/>
          <p:nvPr/>
        </p:nvSpPr>
        <p:spPr>
          <a:xfrm rot="16200000">
            <a:off x="4673952" y="3979335"/>
            <a:ext cx="810362" cy="33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68021E7-C443-2922-E57A-0EAC198D2FD3}"/>
              </a:ext>
            </a:extLst>
          </p:cNvPr>
          <p:cNvSpPr/>
          <p:nvPr/>
        </p:nvSpPr>
        <p:spPr>
          <a:xfrm rot="16200000">
            <a:off x="6405507" y="3979335"/>
            <a:ext cx="810362" cy="33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36E9705-7ADE-FFE7-3AB0-3F53CC8A52D4}"/>
              </a:ext>
            </a:extLst>
          </p:cNvPr>
          <p:cNvSpPr/>
          <p:nvPr/>
        </p:nvSpPr>
        <p:spPr>
          <a:xfrm rot="16200000">
            <a:off x="8102394" y="3979335"/>
            <a:ext cx="810362" cy="33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925BFF3-649D-D3AD-0B11-1D410CCAA342}"/>
              </a:ext>
            </a:extLst>
          </p:cNvPr>
          <p:cNvSpPr/>
          <p:nvPr/>
        </p:nvSpPr>
        <p:spPr>
          <a:xfrm rot="16200000">
            <a:off x="9890008" y="3958826"/>
            <a:ext cx="810362" cy="333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2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E1D3FD-BA26-D648-9651-D9646D585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make the changes that we want to see in Hawaiʻi!!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5F0947-31BF-494F-8418-F65FD6E89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withy@Hawaii.edu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4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C2CAFE3-C7E5-00C3-9364-5C135F90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0"/>
            <a:ext cx="10245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4BC56-D018-8084-5822-DCAC504D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172F4-1203-B3D5-10B5-2BAB9E3D4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18AFC-DA93-94EA-2A4B-D7F8F525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53722" cy="68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4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3">
      <a:dk1>
        <a:sysClr val="windowText" lastClr="000000"/>
      </a:dk1>
      <a:lt1>
        <a:sysClr val="window" lastClr="FFFFFF"/>
      </a:lt1>
      <a:dk2>
        <a:srgbClr val="641AEA"/>
      </a:dk2>
      <a:lt2>
        <a:srgbClr val="EBEBEB"/>
      </a:lt2>
      <a:accent1>
        <a:srgbClr val="00B0F0"/>
      </a:accent1>
      <a:accent2>
        <a:srgbClr val="641AEA"/>
      </a:accent2>
      <a:accent3>
        <a:srgbClr val="E45F3C"/>
      </a:accent3>
      <a:accent4>
        <a:srgbClr val="E9943A"/>
      </a:accent4>
      <a:accent5>
        <a:srgbClr val="9B6BF2"/>
      </a:accent5>
      <a:accent6>
        <a:srgbClr val="E58AE2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23002</TotalTime>
  <Words>395</Words>
  <Application>Microsoft Macintosh PowerPoint</Application>
  <PresentationFormat>Widescreen</PresentationFormat>
  <Paragraphs>147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Roboto</vt:lpstr>
      <vt:lpstr>Times New Roman</vt:lpstr>
      <vt:lpstr>Wingdings 3</vt:lpstr>
      <vt:lpstr>Ion Boardroom</vt:lpstr>
      <vt:lpstr>Hawai`i Physician Workforce Assessment 2021</vt:lpstr>
      <vt:lpstr>Hawaii Physician Workforce 2021</vt:lpstr>
      <vt:lpstr>Physician Workforce Trends</vt:lpstr>
      <vt:lpstr>Workforce Demographics</vt:lpstr>
      <vt:lpstr>Greatest Subspecialty Shortages</vt:lpstr>
      <vt:lpstr>Shortages by County</vt:lpstr>
      <vt:lpstr>Primary Care Shortage by County</vt:lpstr>
      <vt:lpstr>Let’s make the changes that we want to see in Hawaiʻi!!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Hawai`i Physician Workforce Assessment 2019</dc:title>
  <dc:creator>Katie Joo</dc:creator>
  <cp:lastModifiedBy>Kelley Withy</cp:lastModifiedBy>
  <cp:revision>89</cp:revision>
  <dcterms:created xsi:type="dcterms:W3CDTF">2020-07-17T21:37:28Z</dcterms:created>
  <dcterms:modified xsi:type="dcterms:W3CDTF">2022-09-24T21:30:17Z</dcterms:modified>
</cp:coreProperties>
</file>