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25"/>
  </p:notesMasterIdLst>
  <p:sldIdLst>
    <p:sldId id="256" r:id="rId5"/>
    <p:sldId id="373" r:id="rId6"/>
    <p:sldId id="358" r:id="rId7"/>
    <p:sldId id="368" r:id="rId8"/>
    <p:sldId id="374" r:id="rId9"/>
    <p:sldId id="367" r:id="rId10"/>
    <p:sldId id="360" r:id="rId11"/>
    <p:sldId id="362" r:id="rId12"/>
    <p:sldId id="361" r:id="rId13"/>
    <p:sldId id="365" r:id="rId14"/>
    <p:sldId id="349" r:id="rId15"/>
    <p:sldId id="369" r:id="rId16"/>
    <p:sldId id="359" r:id="rId17"/>
    <p:sldId id="353" r:id="rId18"/>
    <p:sldId id="351" r:id="rId19"/>
    <p:sldId id="370" r:id="rId20"/>
    <p:sldId id="371" r:id="rId21"/>
    <p:sldId id="372" r:id="rId22"/>
    <p:sldId id="344" r:id="rId23"/>
    <p:sldId id="357" r:id="rId24"/>
  </p:sldIdLst>
  <p:sldSz cx="12192000" cy="6858000"/>
  <p:notesSz cx="6858000" cy="9144000"/>
  <p:embeddedFontLst>
    <p:embeddedFont>
      <p:font typeface="Bierstadt Display" panose="020B0004020202020204" pitchFamily="34" charset="0"/>
      <p:regular r:id="rId26"/>
      <p:bold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Candara Light" panose="020E0502030303020204" pitchFamily="34" charset="0"/>
      <p:regular r:id="rId36"/>
      <p:italic r:id="rId37"/>
    </p:embeddedFont>
    <p:embeddedFont>
      <p:font typeface="Cascadia Mono SemiLight" panose="020B0609020000020004" pitchFamily="49" charset="0"/>
      <p:regular r:id="rId38"/>
      <p:italic r:id="rId39"/>
    </p:embeddedFont>
    <p:embeddedFont>
      <p:font typeface="Century Gothic" panose="020B0502020202020204" pitchFamily="34" charset="0"/>
      <p:regular r:id="rId40"/>
      <p:bold r:id="rId41"/>
      <p:italic r:id="rId42"/>
      <p:boldItalic r:id="rId43"/>
    </p:embeddedFont>
    <p:embeddedFont>
      <p:font typeface="Gadugi" panose="020B0502040204020203" pitchFamily="34" charset="0"/>
      <p:regular r:id="rId44"/>
      <p:bold r:id="rId45"/>
    </p:embeddedFont>
    <p:embeddedFont>
      <p:font typeface="High Tower Text" panose="02040502050506030303" pitchFamily="18" charset="0"/>
      <p:regular r:id="rId46"/>
      <p:italic r:id="rId47"/>
    </p:embeddedFont>
    <p:embeddedFont>
      <p:font typeface="Microsoft JhengHei" panose="020B0604030504040204" pitchFamily="34" charset="-120"/>
      <p:regular r:id="rId48"/>
      <p:bold r:id="rId49"/>
    </p:embeddedFont>
    <p:embeddedFont>
      <p:font typeface="Script MT Bold" panose="03040602040607080904" pitchFamily="66" charset="0"/>
      <p:bold r:id="rId50"/>
    </p:embeddedFont>
    <p:embeddedFont>
      <p:font typeface="Sitka Banner Semibold" pitchFamily="2" charset="0"/>
      <p:bold r:id="rId51"/>
      <p:boldItalic r:id="rId52"/>
    </p:embeddedFont>
    <p:embeddedFont>
      <p:font typeface="Trebuchet MS" panose="020B0603020202020204" pitchFamily="34" charset="0"/>
      <p:regular r:id="rId53"/>
      <p:bold r:id="rId54"/>
      <p:italic r:id="rId55"/>
      <p:boldItalic r:id="rId56"/>
    </p:embeddedFont>
    <p:embeddedFont>
      <p:font typeface="Wingdings 3" panose="05040102010807070707" pitchFamily="18" charset="2"/>
      <p:regular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hN+VNqIKD1DVLpxKVDrYLLUkcb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5C20"/>
    <a:srgbClr val="0F0E26"/>
    <a:srgbClr val="003366"/>
    <a:srgbClr val="009999"/>
    <a:srgbClr val="FFFF66"/>
    <a:srgbClr val="336600"/>
    <a:srgbClr val="FFFF99"/>
    <a:srgbClr val="B2B2B2"/>
    <a:srgbClr val="996633"/>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3C0CA-C132-4074-9B01-DA72C2350927}" v="528" dt="2022-09-23T18:54:54.058"/>
  </p1510:revLst>
</p1510:revInfo>
</file>

<file path=ppt/tableStyles.xml><?xml version="1.0" encoding="utf-8"?>
<a:tblStyleLst xmlns:a="http://schemas.openxmlformats.org/drawingml/2006/main" def="{8946ECA7-5F50-467B-A09A-E9B58EC26431}">
  <a:tblStyle styleId="{8946ECA7-5F50-467B-A09A-E9B58EC2643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6443" autoAdjust="0"/>
  </p:normalViewPr>
  <p:slideViewPr>
    <p:cSldViewPr snapToGrid="0">
      <p:cViewPr varScale="1">
        <p:scale>
          <a:sx n="95" d="100"/>
          <a:sy n="95" d="100"/>
        </p:scale>
        <p:origin x="1158" y="96"/>
      </p:cViewPr>
      <p:guideLst/>
    </p:cSldViewPr>
  </p:slideViewPr>
  <p:outlineViewPr>
    <p:cViewPr>
      <p:scale>
        <a:sx n="33" d="100"/>
        <a:sy n="33" d="100"/>
      </p:scale>
      <p:origin x="0" y="-172728"/>
    </p:cViewPr>
  </p:outlineViewPr>
  <p:notesTextViewPr>
    <p:cViewPr>
      <p:scale>
        <a:sx n="3" d="2"/>
        <a:sy n="3" d="2"/>
      </p:scale>
      <p:origin x="0" y="0"/>
    </p:cViewPr>
  </p:notesTextViewPr>
  <p:sorterViewPr>
    <p:cViewPr>
      <p:scale>
        <a:sx n="100" d="100"/>
        <a:sy n="100" d="100"/>
      </p:scale>
      <p:origin x="0" y="-319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customschemas.google.com/relationships/presentationmetadata" Target="meta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cia Panoncialman" userId="d9de032b-1e9a-4514-bfd5-f93d2ddf11c0" providerId="ADAL" clId="{8793C0CA-C132-4074-9B01-DA72C2350927}"/>
    <pc:docChg chg="custSel modSld">
      <pc:chgData name="Felicia Panoncialman" userId="d9de032b-1e9a-4514-bfd5-f93d2ddf11c0" providerId="ADAL" clId="{8793C0CA-C132-4074-9B01-DA72C2350927}" dt="2022-09-23T18:54:54.058" v="35"/>
      <pc:docMkLst>
        <pc:docMk/>
      </pc:docMkLst>
      <pc:sldChg chg="modSp">
        <pc:chgData name="Felicia Panoncialman" userId="d9de032b-1e9a-4514-bfd5-f93d2ddf11c0" providerId="ADAL" clId="{8793C0CA-C132-4074-9B01-DA72C2350927}" dt="2022-09-23T18:53:14.964" v="0" actId="14826"/>
        <pc:sldMkLst>
          <pc:docMk/>
          <pc:sldMk cId="0" sldId="256"/>
        </pc:sldMkLst>
        <pc:picChg chg="mod">
          <ac:chgData name="Felicia Panoncialman" userId="d9de032b-1e9a-4514-bfd5-f93d2ddf11c0" providerId="ADAL" clId="{8793C0CA-C132-4074-9B01-DA72C2350927}" dt="2022-09-23T18:53:14.964" v="0" actId="14826"/>
          <ac:picMkLst>
            <pc:docMk/>
            <pc:sldMk cId="0" sldId="256"/>
            <ac:picMk id="30" creationId="{32A9A5E2-EE11-EFEF-016C-9ABD684FBB71}"/>
          </ac:picMkLst>
        </pc:picChg>
      </pc:sldChg>
      <pc:sldChg chg="addSp delSp modSp mod">
        <pc:chgData name="Felicia Panoncialman" userId="d9de032b-1e9a-4514-bfd5-f93d2ddf11c0" providerId="ADAL" clId="{8793C0CA-C132-4074-9B01-DA72C2350927}" dt="2022-09-23T18:54:48.575" v="33"/>
        <pc:sldMkLst>
          <pc:docMk/>
          <pc:sldMk cId="2914177092" sldId="344"/>
        </pc:sldMkLst>
        <pc:picChg chg="add mod">
          <ac:chgData name="Felicia Panoncialman" userId="d9de032b-1e9a-4514-bfd5-f93d2ddf11c0" providerId="ADAL" clId="{8793C0CA-C132-4074-9B01-DA72C2350927}" dt="2022-09-23T18:54:48.575" v="33"/>
          <ac:picMkLst>
            <pc:docMk/>
            <pc:sldMk cId="2914177092" sldId="344"/>
            <ac:picMk id="5" creationId="{336016B2-5755-E197-C691-A085B2C4EB41}"/>
          </ac:picMkLst>
        </pc:picChg>
        <pc:picChg chg="del">
          <ac:chgData name="Felicia Panoncialman" userId="d9de032b-1e9a-4514-bfd5-f93d2ddf11c0" providerId="ADAL" clId="{8793C0CA-C132-4074-9B01-DA72C2350927}" dt="2022-09-23T18:54:48.213" v="32" actId="478"/>
          <ac:picMkLst>
            <pc:docMk/>
            <pc:sldMk cId="2914177092" sldId="344"/>
            <ac:picMk id="30" creationId="{32A9A5E2-EE11-EFEF-016C-9ABD684FBB71}"/>
          </ac:picMkLst>
        </pc:picChg>
      </pc:sldChg>
      <pc:sldChg chg="addSp delSp modSp mod">
        <pc:chgData name="Felicia Panoncialman" userId="d9de032b-1e9a-4514-bfd5-f93d2ddf11c0" providerId="ADAL" clId="{8793C0CA-C132-4074-9B01-DA72C2350927}" dt="2022-09-23T18:54:00.502" v="16"/>
        <pc:sldMkLst>
          <pc:docMk/>
          <pc:sldMk cId="735450317" sldId="349"/>
        </pc:sldMkLst>
        <pc:picChg chg="add mod">
          <ac:chgData name="Felicia Panoncialman" userId="d9de032b-1e9a-4514-bfd5-f93d2ddf11c0" providerId="ADAL" clId="{8793C0CA-C132-4074-9B01-DA72C2350927}" dt="2022-09-23T18:54:00.502" v="16"/>
          <ac:picMkLst>
            <pc:docMk/>
            <pc:sldMk cId="735450317" sldId="349"/>
            <ac:picMk id="3" creationId="{ED380157-E703-E160-98C6-27D60B98772F}"/>
          </ac:picMkLst>
        </pc:picChg>
        <pc:picChg chg="del">
          <ac:chgData name="Felicia Panoncialman" userId="d9de032b-1e9a-4514-bfd5-f93d2ddf11c0" providerId="ADAL" clId="{8793C0CA-C132-4074-9B01-DA72C2350927}" dt="2022-09-23T18:54:00.122" v="15" actId="478"/>
          <ac:picMkLst>
            <pc:docMk/>
            <pc:sldMk cId="735450317" sldId="349"/>
            <ac:picMk id="20" creationId="{32A9A5E2-EE11-EFEF-016C-9ABD684FBB71}"/>
          </ac:picMkLst>
        </pc:picChg>
      </pc:sldChg>
      <pc:sldChg chg="addSp delSp modSp mod">
        <pc:chgData name="Felicia Panoncialman" userId="d9de032b-1e9a-4514-bfd5-f93d2ddf11c0" providerId="ADAL" clId="{8793C0CA-C132-4074-9B01-DA72C2350927}" dt="2022-09-23T18:54:28.790" v="25"/>
        <pc:sldMkLst>
          <pc:docMk/>
          <pc:sldMk cId="1879774511" sldId="351"/>
        </pc:sldMkLst>
        <pc:picChg chg="add mod">
          <ac:chgData name="Felicia Panoncialman" userId="d9de032b-1e9a-4514-bfd5-f93d2ddf11c0" providerId="ADAL" clId="{8793C0CA-C132-4074-9B01-DA72C2350927}" dt="2022-09-23T18:54:28.790" v="25"/>
          <ac:picMkLst>
            <pc:docMk/>
            <pc:sldMk cId="1879774511" sldId="351"/>
            <ac:picMk id="3" creationId="{F7EB021F-7D54-F994-0964-909FF821CE0A}"/>
          </ac:picMkLst>
        </pc:picChg>
        <pc:picChg chg="del">
          <ac:chgData name="Felicia Panoncialman" userId="d9de032b-1e9a-4514-bfd5-f93d2ddf11c0" providerId="ADAL" clId="{8793C0CA-C132-4074-9B01-DA72C2350927}" dt="2022-09-23T18:54:28.412" v="24" actId="478"/>
          <ac:picMkLst>
            <pc:docMk/>
            <pc:sldMk cId="1879774511" sldId="351"/>
            <ac:picMk id="15" creationId="{32A9A5E2-EE11-EFEF-016C-9ABD684FBB71}"/>
          </ac:picMkLst>
        </pc:picChg>
      </pc:sldChg>
      <pc:sldChg chg="addSp delSp modSp mod">
        <pc:chgData name="Felicia Panoncialman" userId="d9de032b-1e9a-4514-bfd5-f93d2ddf11c0" providerId="ADAL" clId="{8793C0CA-C132-4074-9B01-DA72C2350927}" dt="2022-09-23T18:54:24.252" v="23"/>
        <pc:sldMkLst>
          <pc:docMk/>
          <pc:sldMk cId="3326751557" sldId="353"/>
        </pc:sldMkLst>
        <pc:picChg chg="add mod">
          <ac:chgData name="Felicia Panoncialman" userId="d9de032b-1e9a-4514-bfd5-f93d2ddf11c0" providerId="ADAL" clId="{8793C0CA-C132-4074-9B01-DA72C2350927}" dt="2022-09-23T18:54:24.252" v="23"/>
          <ac:picMkLst>
            <pc:docMk/>
            <pc:sldMk cId="3326751557" sldId="353"/>
            <ac:picMk id="3" creationId="{85D84DEB-8141-4A20-A02D-105DFD7ECA2A}"/>
          </ac:picMkLst>
        </pc:picChg>
        <pc:picChg chg="del">
          <ac:chgData name="Felicia Panoncialman" userId="d9de032b-1e9a-4514-bfd5-f93d2ddf11c0" providerId="ADAL" clId="{8793C0CA-C132-4074-9B01-DA72C2350927}" dt="2022-09-23T18:54:23.796" v="22" actId="478"/>
          <ac:picMkLst>
            <pc:docMk/>
            <pc:sldMk cId="3326751557" sldId="353"/>
            <ac:picMk id="18" creationId="{32A9A5E2-EE11-EFEF-016C-9ABD684FBB71}"/>
          </ac:picMkLst>
        </pc:picChg>
      </pc:sldChg>
      <pc:sldChg chg="addSp delSp modSp mod">
        <pc:chgData name="Felicia Panoncialman" userId="d9de032b-1e9a-4514-bfd5-f93d2ddf11c0" providerId="ADAL" clId="{8793C0CA-C132-4074-9B01-DA72C2350927}" dt="2022-09-23T18:54:54.058" v="35"/>
        <pc:sldMkLst>
          <pc:docMk/>
          <pc:sldMk cId="58181719" sldId="357"/>
        </pc:sldMkLst>
        <pc:picChg chg="add mod">
          <ac:chgData name="Felicia Panoncialman" userId="d9de032b-1e9a-4514-bfd5-f93d2ddf11c0" providerId="ADAL" clId="{8793C0CA-C132-4074-9B01-DA72C2350927}" dt="2022-09-23T18:54:54.058" v="35"/>
          <ac:picMkLst>
            <pc:docMk/>
            <pc:sldMk cId="58181719" sldId="357"/>
            <ac:picMk id="2" creationId="{CF583B87-D51E-9158-D0DA-42EE4063C811}"/>
          </ac:picMkLst>
        </pc:picChg>
        <pc:picChg chg="del">
          <ac:chgData name="Felicia Panoncialman" userId="d9de032b-1e9a-4514-bfd5-f93d2ddf11c0" providerId="ADAL" clId="{8793C0CA-C132-4074-9B01-DA72C2350927}" dt="2022-09-23T18:54:53.666" v="34" actId="478"/>
          <ac:picMkLst>
            <pc:docMk/>
            <pc:sldMk cId="58181719" sldId="357"/>
            <ac:picMk id="12" creationId="{32A9A5E2-EE11-EFEF-016C-9ABD684FBB71}"/>
          </ac:picMkLst>
        </pc:picChg>
      </pc:sldChg>
      <pc:sldChg chg="addSp delSp modSp mod">
        <pc:chgData name="Felicia Panoncialman" userId="d9de032b-1e9a-4514-bfd5-f93d2ddf11c0" providerId="ADAL" clId="{8793C0CA-C132-4074-9B01-DA72C2350927}" dt="2022-09-23T18:53:31.313" v="2"/>
        <pc:sldMkLst>
          <pc:docMk/>
          <pc:sldMk cId="2677778489" sldId="358"/>
        </pc:sldMkLst>
        <pc:picChg chg="add mod">
          <ac:chgData name="Felicia Panoncialman" userId="d9de032b-1e9a-4514-bfd5-f93d2ddf11c0" providerId="ADAL" clId="{8793C0CA-C132-4074-9B01-DA72C2350927}" dt="2022-09-23T18:53:31.313" v="2"/>
          <ac:picMkLst>
            <pc:docMk/>
            <pc:sldMk cId="2677778489" sldId="358"/>
            <ac:picMk id="4" creationId="{43C55A03-8DAD-FEF0-5275-549C0A05C9F0}"/>
          </ac:picMkLst>
        </pc:picChg>
        <pc:picChg chg="del">
          <ac:chgData name="Felicia Panoncialman" userId="d9de032b-1e9a-4514-bfd5-f93d2ddf11c0" providerId="ADAL" clId="{8793C0CA-C132-4074-9B01-DA72C2350927}" dt="2022-09-23T18:53:31.047" v="1" actId="478"/>
          <ac:picMkLst>
            <pc:docMk/>
            <pc:sldMk cId="2677778489" sldId="358"/>
            <ac:picMk id="12" creationId="{32A9A5E2-EE11-EFEF-016C-9ABD684FBB71}"/>
          </ac:picMkLst>
        </pc:picChg>
      </pc:sldChg>
      <pc:sldChg chg="addSp delSp modSp mod">
        <pc:chgData name="Felicia Panoncialman" userId="d9de032b-1e9a-4514-bfd5-f93d2ddf11c0" providerId="ADAL" clId="{8793C0CA-C132-4074-9B01-DA72C2350927}" dt="2022-09-23T18:54:18.365" v="21"/>
        <pc:sldMkLst>
          <pc:docMk/>
          <pc:sldMk cId="3678594680" sldId="359"/>
        </pc:sldMkLst>
        <pc:picChg chg="add mod">
          <ac:chgData name="Felicia Panoncialman" userId="d9de032b-1e9a-4514-bfd5-f93d2ddf11c0" providerId="ADAL" clId="{8793C0CA-C132-4074-9B01-DA72C2350927}" dt="2022-09-23T18:54:18.365" v="21"/>
          <ac:picMkLst>
            <pc:docMk/>
            <pc:sldMk cId="3678594680" sldId="359"/>
            <ac:picMk id="2" creationId="{05D87BFB-726F-35BA-FFA7-C16F24849E4B}"/>
          </ac:picMkLst>
        </pc:picChg>
        <pc:picChg chg="del">
          <ac:chgData name="Felicia Panoncialman" userId="d9de032b-1e9a-4514-bfd5-f93d2ddf11c0" providerId="ADAL" clId="{8793C0CA-C132-4074-9B01-DA72C2350927}" dt="2022-09-23T18:54:18.052" v="20" actId="478"/>
          <ac:picMkLst>
            <pc:docMk/>
            <pc:sldMk cId="3678594680" sldId="359"/>
            <ac:picMk id="16" creationId="{32A9A5E2-EE11-EFEF-016C-9ABD684FBB71}"/>
          </ac:picMkLst>
        </pc:picChg>
      </pc:sldChg>
      <pc:sldChg chg="addSp delSp modSp mod">
        <pc:chgData name="Felicia Panoncialman" userId="d9de032b-1e9a-4514-bfd5-f93d2ddf11c0" providerId="ADAL" clId="{8793C0CA-C132-4074-9B01-DA72C2350927}" dt="2022-09-23T18:53:44.006" v="8"/>
        <pc:sldMkLst>
          <pc:docMk/>
          <pc:sldMk cId="820531429" sldId="360"/>
        </pc:sldMkLst>
        <pc:picChg chg="add mod">
          <ac:chgData name="Felicia Panoncialman" userId="d9de032b-1e9a-4514-bfd5-f93d2ddf11c0" providerId="ADAL" clId="{8793C0CA-C132-4074-9B01-DA72C2350927}" dt="2022-09-23T18:53:44.006" v="8"/>
          <ac:picMkLst>
            <pc:docMk/>
            <pc:sldMk cId="820531429" sldId="360"/>
            <ac:picMk id="3" creationId="{27961EAC-8599-FE68-62CE-697D05214E6E}"/>
          </ac:picMkLst>
        </pc:picChg>
        <pc:picChg chg="del">
          <ac:chgData name="Felicia Panoncialman" userId="d9de032b-1e9a-4514-bfd5-f93d2ddf11c0" providerId="ADAL" clId="{8793C0CA-C132-4074-9B01-DA72C2350927}" dt="2022-09-23T18:53:43.692" v="7" actId="478"/>
          <ac:picMkLst>
            <pc:docMk/>
            <pc:sldMk cId="820531429" sldId="360"/>
            <ac:picMk id="29" creationId="{32A9A5E2-EE11-EFEF-016C-9ABD684FBB71}"/>
          </ac:picMkLst>
        </pc:picChg>
      </pc:sldChg>
      <pc:sldChg chg="addSp delSp modSp mod">
        <pc:chgData name="Felicia Panoncialman" userId="d9de032b-1e9a-4514-bfd5-f93d2ddf11c0" providerId="ADAL" clId="{8793C0CA-C132-4074-9B01-DA72C2350927}" dt="2022-09-23T18:53:51.033" v="12"/>
        <pc:sldMkLst>
          <pc:docMk/>
          <pc:sldMk cId="1289893937" sldId="361"/>
        </pc:sldMkLst>
        <pc:picChg chg="add mod">
          <ac:chgData name="Felicia Panoncialman" userId="d9de032b-1e9a-4514-bfd5-f93d2ddf11c0" providerId="ADAL" clId="{8793C0CA-C132-4074-9B01-DA72C2350927}" dt="2022-09-23T18:53:51.033" v="12"/>
          <ac:picMkLst>
            <pc:docMk/>
            <pc:sldMk cId="1289893937" sldId="361"/>
            <ac:picMk id="4" creationId="{AA8A4C90-64EF-9A91-4BBA-09DBDEAED422}"/>
          </ac:picMkLst>
        </pc:picChg>
        <pc:picChg chg="del">
          <ac:chgData name="Felicia Panoncialman" userId="d9de032b-1e9a-4514-bfd5-f93d2ddf11c0" providerId="ADAL" clId="{8793C0CA-C132-4074-9B01-DA72C2350927}" dt="2022-09-23T18:53:50.766" v="11" actId="478"/>
          <ac:picMkLst>
            <pc:docMk/>
            <pc:sldMk cId="1289893937" sldId="361"/>
            <ac:picMk id="12" creationId="{32A9A5E2-EE11-EFEF-016C-9ABD684FBB71}"/>
          </ac:picMkLst>
        </pc:picChg>
      </pc:sldChg>
      <pc:sldChg chg="addSp delSp modSp mod">
        <pc:chgData name="Felicia Panoncialman" userId="d9de032b-1e9a-4514-bfd5-f93d2ddf11c0" providerId="ADAL" clId="{8793C0CA-C132-4074-9B01-DA72C2350927}" dt="2022-09-23T18:53:47.857" v="10"/>
        <pc:sldMkLst>
          <pc:docMk/>
          <pc:sldMk cId="1458606815" sldId="362"/>
        </pc:sldMkLst>
        <pc:picChg chg="add mod">
          <ac:chgData name="Felicia Panoncialman" userId="d9de032b-1e9a-4514-bfd5-f93d2ddf11c0" providerId="ADAL" clId="{8793C0CA-C132-4074-9B01-DA72C2350927}" dt="2022-09-23T18:53:47.857" v="10"/>
          <ac:picMkLst>
            <pc:docMk/>
            <pc:sldMk cId="1458606815" sldId="362"/>
            <ac:picMk id="4" creationId="{3111462D-FDBA-61D0-6892-E3B2A3BCEC03}"/>
          </ac:picMkLst>
        </pc:picChg>
        <pc:picChg chg="del">
          <ac:chgData name="Felicia Panoncialman" userId="d9de032b-1e9a-4514-bfd5-f93d2ddf11c0" providerId="ADAL" clId="{8793C0CA-C132-4074-9B01-DA72C2350927}" dt="2022-09-23T18:53:47.528" v="9" actId="478"/>
          <ac:picMkLst>
            <pc:docMk/>
            <pc:sldMk cId="1458606815" sldId="362"/>
            <ac:picMk id="14" creationId="{32A9A5E2-EE11-EFEF-016C-9ABD684FBB71}"/>
          </ac:picMkLst>
        </pc:picChg>
      </pc:sldChg>
      <pc:sldChg chg="addSp delSp modSp mod">
        <pc:chgData name="Felicia Panoncialman" userId="d9de032b-1e9a-4514-bfd5-f93d2ddf11c0" providerId="ADAL" clId="{8793C0CA-C132-4074-9B01-DA72C2350927}" dt="2022-09-23T18:53:56.045" v="14"/>
        <pc:sldMkLst>
          <pc:docMk/>
          <pc:sldMk cId="2224921371" sldId="365"/>
        </pc:sldMkLst>
        <pc:picChg chg="add mod">
          <ac:chgData name="Felicia Panoncialman" userId="d9de032b-1e9a-4514-bfd5-f93d2ddf11c0" providerId="ADAL" clId="{8793C0CA-C132-4074-9B01-DA72C2350927}" dt="2022-09-23T18:53:56.045" v="14"/>
          <ac:picMkLst>
            <pc:docMk/>
            <pc:sldMk cId="2224921371" sldId="365"/>
            <ac:picMk id="5" creationId="{A2468AE0-C99B-191A-D2BA-2C72AA12E8B5}"/>
          </ac:picMkLst>
        </pc:picChg>
        <pc:picChg chg="del">
          <ac:chgData name="Felicia Panoncialman" userId="d9de032b-1e9a-4514-bfd5-f93d2ddf11c0" providerId="ADAL" clId="{8793C0CA-C132-4074-9B01-DA72C2350927}" dt="2022-09-23T18:53:55.747" v="13" actId="478"/>
          <ac:picMkLst>
            <pc:docMk/>
            <pc:sldMk cId="2224921371" sldId="365"/>
            <ac:picMk id="13" creationId="{32A9A5E2-EE11-EFEF-016C-9ABD684FBB71}"/>
          </ac:picMkLst>
        </pc:picChg>
      </pc:sldChg>
      <pc:sldChg chg="addSp delSp modSp mod">
        <pc:chgData name="Felicia Panoncialman" userId="d9de032b-1e9a-4514-bfd5-f93d2ddf11c0" providerId="ADAL" clId="{8793C0CA-C132-4074-9B01-DA72C2350927}" dt="2022-09-23T18:53:40.528" v="6"/>
        <pc:sldMkLst>
          <pc:docMk/>
          <pc:sldMk cId="3531268348" sldId="367"/>
        </pc:sldMkLst>
        <pc:picChg chg="del">
          <ac:chgData name="Felicia Panoncialman" userId="d9de032b-1e9a-4514-bfd5-f93d2ddf11c0" providerId="ADAL" clId="{8793C0CA-C132-4074-9B01-DA72C2350927}" dt="2022-09-23T18:53:39.870" v="5" actId="478"/>
          <ac:picMkLst>
            <pc:docMk/>
            <pc:sldMk cId="3531268348" sldId="367"/>
            <ac:picMk id="8" creationId="{32A9A5E2-EE11-EFEF-016C-9ABD684FBB71}"/>
          </ac:picMkLst>
        </pc:picChg>
        <pc:picChg chg="add mod">
          <ac:chgData name="Felicia Panoncialman" userId="d9de032b-1e9a-4514-bfd5-f93d2ddf11c0" providerId="ADAL" clId="{8793C0CA-C132-4074-9B01-DA72C2350927}" dt="2022-09-23T18:53:40.528" v="6"/>
          <ac:picMkLst>
            <pc:docMk/>
            <pc:sldMk cId="3531268348" sldId="367"/>
            <ac:picMk id="10" creationId="{BA5F1B1A-1D09-E4B0-7368-CF6B720338A5}"/>
          </ac:picMkLst>
        </pc:picChg>
      </pc:sldChg>
      <pc:sldChg chg="addSp delSp modSp mod">
        <pc:chgData name="Felicia Panoncialman" userId="d9de032b-1e9a-4514-bfd5-f93d2ddf11c0" providerId="ADAL" clId="{8793C0CA-C132-4074-9B01-DA72C2350927}" dt="2022-09-23T18:53:35.009" v="4"/>
        <pc:sldMkLst>
          <pc:docMk/>
          <pc:sldMk cId="3743455432" sldId="368"/>
        </pc:sldMkLst>
        <pc:picChg chg="del">
          <ac:chgData name="Felicia Panoncialman" userId="d9de032b-1e9a-4514-bfd5-f93d2ddf11c0" providerId="ADAL" clId="{8793C0CA-C132-4074-9B01-DA72C2350927}" dt="2022-09-23T18:53:34.695" v="3" actId="478"/>
          <ac:picMkLst>
            <pc:docMk/>
            <pc:sldMk cId="3743455432" sldId="368"/>
            <ac:picMk id="6" creationId="{32A9A5E2-EE11-EFEF-016C-9ABD684FBB71}"/>
          </ac:picMkLst>
        </pc:picChg>
        <pc:picChg chg="add mod">
          <ac:chgData name="Felicia Panoncialman" userId="d9de032b-1e9a-4514-bfd5-f93d2ddf11c0" providerId="ADAL" clId="{8793C0CA-C132-4074-9B01-DA72C2350927}" dt="2022-09-23T18:53:35.009" v="4"/>
          <ac:picMkLst>
            <pc:docMk/>
            <pc:sldMk cId="3743455432" sldId="368"/>
            <ac:picMk id="10" creationId="{85C2913F-95E1-268E-D125-D0EFE302BEC3}"/>
          </ac:picMkLst>
        </pc:picChg>
      </pc:sldChg>
      <pc:sldChg chg="addSp delSp modSp mod">
        <pc:chgData name="Felicia Panoncialman" userId="d9de032b-1e9a-4514-bfd5-f93d2ddf11c0" providerId="ADAL" clId="{8793C0CA-C132-4074-9B01-DA72C2350927}" dt="2022-09-23T18:54:12.329" v="19" actId="1076"/>
        <pc:sldMkLst>
          <pc:docMk/>
          <pc:sldMk cId="3283456301" sldId="369"/>
        </pc:sldMkLst>
        <pc:picChg chg="del">
          <ac:chgData name="Felicia Panoncialman" userId="d9de032b-1e9a-4514-bfd5-f93d2ddf11c0" providerId="ADAL" clId="{8793C0CA-C132-4074-9B01-DA72C2350927}" dt="2022-09-23T18:54:06.244" v="17" actId="478"/>
          <ac:picMkLst>
            <pc:docMk/>
            <pc:sldMk cId="3283456301" sldId="369"/>
            <ac:picMk id="8" creationId="{32A9A5E2-EE11-EFEF-016C-9ABD684FBB71}"/>
          </ac:picMkLst>
        </pc:picChg>
        <pc:picChg chg="add mod">
          <ac:chgData name="Felicia Panoncialman" userId="d9de032b-1e9a-4514-bfd5-f93d2ddf11c0" providerId="ADAL" clId="{8793C0CA-C132-4074-9B01-DA72C2350927}" dt="2022-09-23T18:54:12.329" v="19" actId="1076"/>
          <ac:picMkLst>
            <pc:docMk/>
            <pc:sldMk cId="3283456301" sldId="369"/>
            <ac:picMk id="27" creationId="{3FECE3F5-E67A-A912-C846-B935683A1EBD}"/>
          </ac:picMkLst>
        </pc:picChg>
      </pc:sldChg>
      <pc:sldChg chg="addSp delSp modSp mod">
        <pc:chgData name="Felicia Panoncialman" userId="d9de032b-1e9a-4514-bfd5-f93d2ddf11c0" providerId="ADAL" clId="{8793C0CA-C132-4074-9B01-DA72C2350927}" dt="2022-09-23T18:54:33.446" v="27"/>
        <pc:sldMkLst>
          <pc:docMk/>
          <pc:sldMk cId="2920866963" sldId="370"/>
        </pc:sldMkLst>
        <pc:picChg chg="add mod">
          <ac:chgData name="Felicia Panoncialman" userId="d9de032b-1e9a-4514-bfd5-f93d2ddf11c0" providerId="ADAL" clId="{8793C0CA-C132-4074-9B01-DA72C2350927}" dt="2022-09-23T18:54:33.446" v="27"/>
          <ac:picMkLst>
            <pc:docMk/>
            <pc:sldMk cId="2920866963" sldId="370"/>
            <ac:picMk id="3" creationId="{65A9AB38-36D4-C3D6-B231-A68BED5BBC8C}"/>
          </ac:picMkLst>
        </pc:picChg>
        <pc:picChg chg="del">
          <ac:chgData name="Felicia Panoncialman" userId="d9de032b-1e9a-4514-bfd5-f93d2ddf11c0" providerId="ADAL" clId="{8793C0CA-C132-4074-9B01-DA72C2350927}" dt="2022-09-23T18:54:33.101" v="26" actId="478"/>
          <ac:picMkLst>
            <pc:docMk/>
            <pc:sldMk cId="2920866963" sldId="370"/>
            <ac:picMk id="15" creationId="{32A9A5E2-EE11-EFEF-016C-9ABD684FBB71}"/>
          </ac:picMkLst>
        </pc:picChg>
      </pc:sldChg>
      <pc:sldChg chg="addSp delSp modSp mod">
        <pc:chgData name="Felicia Panoncialman" userId="d9de032b-1e9a-4514-bfd5-f93d2ddf11c0" providerId="ADAL" clId="{8793C0CA-C132-4074-9B01-DA72C2350927}" dt="2022-09-23T18:54:38.542" v="29"/>
        <pc:sldMkLst>
          <pc:docMk/>
          <pc:sldMk cId="1719625470" sldId="371"/>
        </pc:sldMkLst>
        <pc:picChg chg="add mod">
          <ac:chgData name="Felicia Panoncialman" userId="d9de032b-1e9a-4514-bfd5-f93d2ddf11c0" providerId="ADAL" clId="{8793C0CA-C132-4074-9B01-DA72C2350927}" dt="2022-09-23T18:54:38.542" v="29"/>
          <ac:picMkLst>
            <pc:docMk/>
            <pc:sldMk cId="1719625470" sldId="371"/>
            <ac:picMk id="4" creationId="{23F72651-F3A9-ABC0-7728-4CFE3D3EF788}"/>
          </ac:picMkLst>
        </pc:picChg>
        <pc:picChg chg="del">
          <ac:chgData name="Felicia Panoncialman" userId="d9de032b-1e9a-4514-bfd5-f93d2ddf11c0" providerId="ADAL" clId="{8793C0CA-C132-4074-9B01-DA72C2350927}" dt="2022-09-23T18:54:38.244" v="28" actId="478"/>
          <ac:picMkLst>
            <pc:docMk/>
            <pc:sldMk cId="1719625470" sldId="371"/>
            <ac:picMk id="15" creationId="{32A9A5E2-EE11-EFEF-016C-9ABD684FBB71}"/>
          </ac:picMkLst>
        </pc:picChg>
      </pc:sldChg>
      <pc:sldChg chg="addSp delSp modSp mod">
        <pc:chgData name="Felicia Panoncialman" userId="d9de032b-1e9a-4514-bfd5-f93d2ddf11c0" providerId="ADAL" clId="{8793C0CA-C132-4074-9B01-DA72C2350927}" dt="2022-09-23T18:54:42.682" v="31"/>
        <pc:sldMkLst>
          <pc:docMk/>
          <pc:sldMk cId="1299881315" sldId="372"/>
        </pc:sldMkLst>
        <pc:picChg chg="add mod">
          <ac:chgData name="Felicia Panoncialman" userId="d9de032b-1e9a-4514-bfd5-f93d2ddf11c0" providerId="ADAL" clId="{8793C0CA-C132-4074-9B01-DA72C2350927}" dt="2022-09-23T18:54:42.682" v="31"/>
          <ac:picMkLst>
            <pc:docMk/>
            <pc:sldMk cId="1299881315" sldId="372"/>
            <ac:picMk id="7" creationId="{2C3B9467-4F7B-B010-72B2-5F538EC50FDF}"/>
          </ac:picMkLst>
        </pc:picChg>
        <pc:picChg chg="del">
          <ac:chgData name="Felicia Panoncialman" userId="d9de032b-1e9a-4514-bfd5-f93d2ddf11c0" providerId="ADAL" clId="{8793C0CA-C132-4074-9B01-DA72C2350927}" dt="2022-09-23T18:54:42.316" v="30" actId="478"/>
          <ac:picMkLst>
            <pc:docMk/>
            <pc:sldMk cId="1299881315" sldId="372"/>
            <ac:picMk id="15" creationId="{32A9A5E2-EE11-EFEF-016C-9ABD684FBB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JP</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5422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2554842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4751628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1659744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1470352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086192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6199508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900255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252118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2726962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203305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18291367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22506956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8789723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14328695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0103794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7481180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1196552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jpg"/><Relationship Id="rId7"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22.jp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5.png"/><Relationship Id="rId3" Type="http://schemas.openxmlformats.org/officeDocument/2006/relationships/image" Target="../media/image15.jpg"/><Relationship Id="rId7" Type="http://schemas.openxmlformats.org/officeDocument/2006/relationships/image" Target="../media/image17.jpg"/><Relationship Id="rId12"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image" Target="../media/image1.png"/><Relationship Id="rId5" Type="http://schemas.openxmlformats.org/officeDocument/2006/relationships/image" Target="../media/image8.jpg"/><Relationship Id="rId10" Type="http://schemas.openxmlformats.org/officeDocument/2006/relationships/image" Target="../media/image7.png"/><Relationship Id="rId4" Type="http://schemas.openxmlformats.org/officeDocument/2006/relationships/image" Target="../media/image16.jpg"/><Relationship Id="rId9" Type="http://schemas.openxmlformats.org/officeDocument/2006/relationships/image" Target="../media/image19.pn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411290" y="2641600"/>
            <a:ext cx="8313857" cy="2884446"/>
          </a:xfrm>
          <a:prstGeom prst="rect">
            <a:avLst/>
          </a:prstGeom>
        </p:spPr>
        <p:txBody>
          <a:bodyPr spcFirstLastPara="1" wrap="square" lIns="91426" tIns="45700" rIns="91426" bIns="45700" anchor="t" anchorCtr="0">
            <a:normAutofit fontScale="90000"/>
          </a:bodyPr>
          <a:lstStyle/>
          <a:p>
            <a:pPr algn="ctr">
              <a:buClr>
                <a:schemeClr val="accent1"/>
              </a:buClr>
              <a:buSzPts val="4400"/>
            </a:pPr>
            <a:br>
              <a:rPr lang="en-US" sz="4000" b="1" dirty="0">
                <a:solidFill>
                  <a:schemeClr val="tx1"/>
                </a:solidFill>
                <a:latin typeface="Arial" panose="020B0604020202020204" pitchFamily="34" charset="0"/>
                <a:ea typeface="Arial"/>
                <a:cs typeface="Arial" panose="020B0604020202020204" pitchFamily="34" charset="0"/>
                <a:sym typeface="Arial"/>
              </a:rPr>
            </a:br>
            <a:r>
              <a:rPr lang="en-US" sz="4000" b="1" dirty="0">
                <a:solidFill>
                  <a:schemeClr val="accent1">
                    <a:lumMod val="50000"/>
                  </a:schemeClr>
                </a:solidFill>
                <a:latin typeface="Arial" panose="020B0604020202020204" pitchFamily="34" charset="0"/>
                <a:ea typeface="Arial"/>
                <a:cs typeface="Arial" panose="020B0604020202020204" pitchFamily="34" charset="0"/>
                <a:sym typeface="Arial"/>
              </a:rPr>
              <a:t>Hawaii CARES Call Center</a:t>
            </a:r>
            <a:br>
              <a:rPr lang="en-US" sz="4000" b="1" dirty="0">
                <a:solidFill>
                  <a:schemeClr val="accent1">
                    <a:lumMod val="50000"/>
                  </a:schemeClr>
                </a:solidFill>
                <a:latin typeface="Arial" panose="020B0604020202020204" pitchFamily="34" charset="0"/>
                <a:ea typeface="Arial"/>
                <a:cs typeface="Arial" panose="020B0604020202020204" pitchFamily="34" charset="0"/>
                <a:sym typeface="Arial"/>
              </a:rPr>
            </a:br>
            <a:r>
              <a:rPr lang="en-US" sz="4000" b="1" dirty="0">
                <a:solidFill>
                  <a:schemeClr val="accent1">
                    <a:lumMod val="50000"/>
                  </a:schemeClr>
                </a:solidFill>
                <a:latin typeface="Arial" panose="020B0604020202020204" pitchFamily="34" charset="0"/>
                <a:ea typeface="Arial"/>
                <a:cs typeface="Arial" panose="020B0604020202020204" pitchFamily="34" charset="0"/>
                <a:sym typeface="Arial"/>
              </a:rPr>
              <a:t>Statewide Crisis Services</a:t>
            </a:r>
            <a:br>
              <a:rPr lang="en-US" sz="1900" i="1" dirty="0">
                <a:solidFill>
                  <a:schemeClr val="tx1"/>
                </a:solidFill>
                <a:latin typeface="Arial" panose="020B0604020202020204" pitchFamily="34" charset="0"/>
                <a:ea typeface="Arial"/>
                <a:cs typeface="Arial" panose="020B0604020202020204" pitchFamily="34" charset="0"/>
                <a:sym typeface="Arial"/>
              </a:rPr>
            </a:br>
            <a:r>
              <a:rPr lang="en-US" sz="3200" dirty="0">
                <a:solidFill>
                  <a:schemeClr val="accent2">
                    <a:lumMod val="50000"/>
                  </a:schemeClr>
                </a:solidFill>
                <a:latin typeface="Arial" panose="020B0604020202020204" pitchFamily="34" charset="0"/>
                <a:ea typeface="Arial"/>
                <a:cs typeface="Arial" panose="020B0604020202020204" pitchFamily="34" charset="0"/>
                <a:sym typeface="Arial"/>
              </a:rPr>
              <a:t>WORKFORCE SUMMIT</a:t>
            </a:r>
            <a:br>
              <a:rPr lang="en-US" sz="3200" dirty="0">
                <a:solidFill>
                  <a:schemeClr val="accent2">
                    <a:lumMod val="50000"/>
                  </a:schemeClr>
                </a:solidFill>
                <a:latin typeface="Arial" panose="020B0604020202020204" pitchFamily="34" charset="0"/>
                <a:ea typeface="Arial"/>
                <a:cs typeface="Arial" panose="020B0604020202020204" pitchFamily="34" charset="0"/>
                <a:sym typeface="Arial"/>
              </a:rPr>
            </a:br>
            <a:r>
              <a:rPr lang="en-US" sz="3200" dirty="0">
                <a:solidFill>
                  <a:schemeClr val="accent2">
                    <a:lumMod val="50000"/>
                  </a:schemeClr>
                </a:solidFill>
                <a:latin typeface="Arial" panose="020B0604020202020204" pitchFamily="34" charset="0"/>
                <a:ea typeface="Arial"/>
                <a:cs typeface="Arial" panose="020B0604020202020204" pitchFamily="34" charset="0"/>
                <a:sym typeface="Arial"/>
              </a:rPr>
              <a:t>SEPTEMBER 24, 2022</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800" dirty="0">
                <a:latin typeface="Arial" panose="020B0604020202020204" pitchFamily="34" charset="0"/>
                <a:cs typeface="Arial" panose="020B0604020202020204" pitchFamily="34" charset="0"/>
              </a:rPr>
            </a:br>
            <a:br>
              <a:rPr lang="en-US" sz="1900" dirty="0">
                <a:solidFill>
                  <a:srgbClr val="FFFFFF"/>
                </a:solidFill>
                <a:latin typeface="Arial" panose="020B0604020202020204" pitchFamily="34" charset="0"/>
                <a:ea typeface="Arial"/>
                <a:cs typeface="Arial" panose="020B0604020202020204" pitchFamily="34" charset="0"/>
                <a:sym typeface="Arial"/>
              </a:rPr>
            </a:br>
            <a:endParaRPr lang="en-US" sz="1900" dirty="0">
              <a:solidFill>
                <a:srgbClr val="FFFFFF"/>
              </a:solidFill>
              <a:latin typeface="Arial" panose="020B0604020202020204" pitchFamily="34" charset="0"/>
              <a:ea typeface="Arial"/>
              <a:cs typeface="Arial" panose="020B0604020202020204" pitchFamily="34" charset="0"/>
              <a:sym typeface="Arial"/>
            </a:endParaRPr>
          </a:p>
        </p:txBody>
      </p:sp>
      <p:pic>
        <p:nvPicPr>
          <p:cNvPr id="29"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1"/>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32A9A5E2-EE11-EFEF-016C-9ABD684FBB71}"/>
              </a:ext>
            </a:extLst>
          </p:cNvPr>
          <p:cNvPicPr>
            <a:picLocks noChangeAspect="1"/>
          </p:cNvPicPr>
          <p:nvPr/>
        </p:nvPicPr>
        <p:blipFill>
          <a:blip r:embed="rId4"/>
          <a:srcRect t="2077" b="2077"/>
          <a:stretch/>
        </p:blipFill>
        <p:spPr>
          <a:xfrm>
            <a:off x="6280778" y="6278474"/>
            <a:ext cx="731520" cy="41276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A48E8659-6330-464F-A241-A9667607561B}"/>
              </a:ext>
            </a:extLst>
          </p:cNvPr>
          <p:cNvPicPr>
            <a:picLocks noChangeAspect="1"/>
          </p:cNvPicPr>
          <p:nvPr/>
        </p:nvPicPr>
        <p:blipFill rotWithShape="1">
          <a:blip r:embed="rId5"/>
          <a:srcRect l="41503" r="-1"/>
          <a:stretch/>
        </p:blipFill>
        <p:spPr>
          <a:xfrm>
            <a:off x="3592118" y="589858"/>
            <a:ext cx="4427414" cy="1859775"/>
          </a:xfrm>
          <a:prstGeom prst="rect">
            <a:avLst/>
          </a:prstGeom>
        </p:spPr>
      </p:pic>
      <p:pic>
        <p:nvPicPr>
          <p:cNvPr id="3" name="Picture 2"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6"/>
          <a:stretch>
            <a:fillRect/>
          </a:stretch>
        </p:blipFill>
        <p:spPr>
          <a:xfrm>
            <a:off x="5440065" y="6032870"/>
            <a:ext cx="731520" cy="731520"/>
          </a:xfrm>
          <a:prstGeom prst="rect">
            <a:avLst/>
          </a:prstGeom>
        </p:spPr>
      </p:pic>
      <p:pic>
        <p:nvPicPr>
          <p:cNvPr id="2" name="Picture 1">
            <a:extLst>
              <a:ext uri="{FF2B5EF4-FFF2-40B4-BE49-F238E27FC236}">
                <a16:creationId xmlns:a16="http://schemas.microsoft.com/office/drawing/2014/main" id="{56748D51-64BB-1C98-DD2D-916D065B084D}"/>
              </a:ext>
            </a:extLst>
          </p:cNvPr>
          <p:cNvPicPr>
            <a:picLocks noChangeAspect="1"/>
          </p:cNvPicPr>
          <p:nvPr/>
        </p:nvPicPr>
        <p:blipFill>
          <a:blip r:embed="rId7"/>
          <a:stretch>
            <a:fillRect/>
          </a:stretch>
        </p:blipFill>
        <p:spPr>
          <a:xfrm>
            <a:off x="3643082" y="5959717"/>
            <a:ext cx="755637" cy="7315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21887"/>
            <a:ext cx="7766936" cy="689113"/>
          </a:xfrm>
        </p:spPr>
        <p:txBody>
          <a:bodyPr/>
          <a:lstStyle/>
          <a:p>
            <a:pPr algn="l"/>
            <a:r>
              <a:rPr lang="en-US" sz="2500" b="1" dirty="0">
                <a:solidFill>
                  <a:schemeClr val="tx1"/>
                </a:solidFill>
                <a:latin typeface="Arial" panose="020B0604020202020204" pitchFamily="34" charset="0"/>
                <a:cs typeface="Arial" panose="020B0604020202020204" pitchFamily="34" charset="0"/>
              </a:rPr>
              <a:t>Text and Chat Services 	</a:t>
            </a:r>
          </a:p>
        </p:txBody>
      </p:sp>
      <p:sp>
        <p:nvSpPr>
          <p:cNvPr id="3" name="Subtitle 2"/>
          <p:cNvSpPr>
            <a:spLocks noGrp="1"/>
          </p:cNvSpPr>
          <p:nvPr>
            <p:ph type="subTitle" idx="1"/>
          </p:nvPr>
        </p:nvSpPr>
        <p:spPr>
          <a:xfrm>
            <a:off x="609600" y="2266088"/>
            <a:ext cx="9180945" cy="1493112"/>
          </a:xfrm>
        </p:spPr>
        <p:txBody>
          <a:bodyPr>
            <a:normAutofit/>
          </a:bodyPr>
          <a:lstStyle/>
          <a:p>
            <a:pPr marL="342900" indent="-342900" algn="l">
              <a:buClrTx/>
              <a:buFont typeface="Wingdings" panose="05000000000000000000" pitchFamily="2" charset="2"/>
              <a:buChar char="§"/>
            </a:pPr>
            <a:r>
              <a:rPr lang="en-US" sz="2200" dirty="0">
                <a:solidFill>
                  <a:schemeClr val="tx1"/>
                </a:solidFill>
                <a:latin typeface="Arial" panose="020B0604020202020204" pitchFamily="34" charset="0"/>
                <a:cs typeface="Arial" panose="020B0604020202020204" pitchFamily="34" charset="0"/>
              </a:rPr>
              <a:t>Text and Chat launched September 1, 2022, in the State of Hawaii</a:t>
            </a:r>
          </a:p>
          <a:p>
            <a:pPr marL="342900" indent="-342900" algn="l">
              <a:buClrTx/>
              <a:buFont typeface="Wingdings" panose="05000000000000000000" pitchFamily="2" charset="2"/>
              <a:buChar char="§"/>
            </a:pPr>
            <a:r>
              <a:rPr lang="en-US" sz="2200" dirty="0">
                <a:solidFill>
                  <a:schemeClr val="tx1"/>
                </a:solidFill>
                <a:latin typeface="Arial" panose="020B0604020202020204" pitchFamily="34" charset="0"/>
                <a:cs typeface="Arial" panose="020B0604020202020204" pitchFamily="34" charset="0"/>
              </a:rPr>
              <a:t>NSPL Lifeline Crisis line Chat and website information 988lifeline.org</a:t>
            </a:r>
          </a:p>
          <a:p>
            <a:pPr marL="342900" indent="-342900" algn="l">
              <a:buClrTx/>
              <a:buFont typeface="Wingdings" panose="05000000000000000000" pitchFamily="2" charset="2"/>
              <a:buChar char="§"/>
            </a:pPr>
            <a:r>
              <a:rPr lang="en-US" sz="2200" dirty="0">
                <a:solidFill>
                  <a:schemeClr val="tx1"/>
                </a:solidFill>
                <a:latin typeface="Arial" panose="020B0604020202020204" pitchFamily="34" charset="0"/>
                <a:cs typeface="Arial" panose="020B0604020202020204" pitchFamily="34" charset="0"/>
              </a:rPr>
              <a:t>Servicing Adolescents, Teens, Young Adults and Hearing Impaired.</a:t>
            </a:r>
          </a:p>
          <a:p>
            <a:pPr marL="285750" indent="-285750" algn="l">
              <a:buFont typeface="Wingdings" panose="05000000000000000000" pitchFamily="2" charset="2"/>
              <a:buChar char="Ø"/>
            </a:pPr>
            <a:endParaRPr lang="en-US" sz="2200" dirty="0">
              <a:solidFill>
                <a:schemeClr val="tx1"/>
              </a:solidFill>
              <a:latin typeface="Arial" panose="020B0604020202020204" pitchFamily="34" charset="0"/>
              <a:cs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2"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sp>
        <p:nvSpPr>
          <p:cNvPr id="4" name="TextBox 3">
            <a:extLst>
              <a:ext uri="{FF2B5EF4-FFF2-40B4-BE49-F238E27FC236}">
                <a16:creationId xmlns:a16="http://schemas.microsoft.com/office/drawing/2014/main" id="{DB4424EC-78CE-92EB-05C5-A08C9E1A6CCA}"/>
              </a:ext>
            </a:extLst>
          </p:cNvPr>
          <p:cNvSpPr txBox="1"/>
          <p:nvPr/>
        </p:nvSpPr>
        <p:spPr>
          <a:xfrm>
            <a:off x="2877496" y="4038360"/>
            <a:ext cx="4645152" cy="1323439"/>
          </a:xfrm>
          <a:prstGeom prst="rect">
            <a:avLst/>
          </a:prstGeom>
          <a:solidFill>
            <a:srgbClr val="33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For more information </a:t>
            </a:r>
          </a:p>
          <a:p>
            <a:pPr algn="ctr"/>
            <a:r>
              <a:rPr lang="en-US" sz="2000" b="1" dirty="0">
                <a:solidFill>
                  <a:schemeClr val="bg1"/>
                </a:solidFill>
                <a:latin typeface="Arial" panose="020B0604020202020204" pitchFamily="34" charset="0"/>
                <a:cs typeface="Arial" panose="020B0604020202020204" pitchFamily="34" charset="0"/>
              </a:rPr>
              <a:t>call/text/chat 988 </a:t>
            </a:r>
          </a:p>
          <a:p>
            <a:pPr algn="ctr"/>
            <a:r>
              <a:rPr lang="en-US" sz="2000" b="1" dirty="0">
                <a:solidFill>
                  <a:schemeClr val="bg1"/>
                </a:solidFill>
                <a:latin typeface="Arial" panose="020B0604020202020204" pitchFamily="34" charset="0"/>
                <a:cs typeface="Arial" panose="020B0604020202020204" pitchFamily="34" charset="0"/>
              </a:rPr>
              <a:t>or log onto</a:t>
            </a:r>
          </a:p>
          <a:p>
            <a:pPr algn="ctr"/>
            <a:r>
              <a:rPr lang="en-US" sz="2000" b="1" dirty="0">
                <a:solidFill>
                  <a:schemeClr val="bg1"/>
                </a:solidFill>
                <a:latin typeface="Arial" panose="020B0604020202020204" pitchFamily="34" charset="0"/>
                <a:cs typeface="Arial" panose="020B0604020202020204" pitchFamily="34" charset="0"/>
              </a:rPr>
              <a:t>988lifeline.org</a:t>
            </a:r>
          </a:p>
        </p:txBody>
      </p:sp>
      <p:pic>
        <p:nvPicPr>
          <p:cNvPr id="6" name="Picture 5">
            <a:extLst>
              <a:ext uri="{FF2B5EF4-FFF2-40B4-BE49-F238E27FC236}">
                <a16:creationId xmlns:a16="http://schemas.microsoft.com/office/drawing/2014/main" id="{5774C365-65FD-78F8-EBE1-231732C98CB6}"/>
              </a:ext>
            </a:extLst>
          </p:cNvPr>
          <p:cNvPicPr>
            <a:picLocks noChangeAspect="1"/>
          </p:cNvPicPr>
          <p:nvPr/>
        </p:nvPicPr>
        <p:blipFill>
          <a:blip r:embed="rId5"/>
          <a:stretch>
            <a:fillRect/>
          </a:stretch>
        </p:blipFill>
        <p:spPr>
          <a:xfrm>
            <a:off x="3643082" y="5959717"/>
            <a:ext cx="755637" cy="731521"/>
          </a:xfrm>
          <a:prstGeom prst="rect">
            <a:avLst/>
          </a:prstGeom>
        </p:spPr>
      </p:pic>
      <p:pic>
        <p:nvPicPr>
          <p:cNvPr id="5" name="Picture 4">
            <a:extLst>
              <a:ext uri="{FF2B5EF4-FFF2-40B4-BE49-F238E27FC236}">
                <a16:creationId xmlns:a16="http://schemas.microsoft.com/office/drawing/2014/main" id="{A2468AE0-C99B-191A-D2BA-2C72AA12E8B5}"/>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22249213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and Round Single Corner Rectangle 1"/>
          <p:cNvSpPr/>
          <p:nvPr/>
        </p:nvSpPr>
        <p:spPr>
          <a:xfrm>
            <a:off x="3858238" y="637190"/>
            <a:ext cx="5049984" cy="576436"/>
          </a:xfrm>
          <a:prstGeom prst="snipRoundRect">
            <a:avLst/>
          </a:prstGeom>
          <a:gradFill>
            <a:gsLst>
              <a:gs pos="17000">
                <a:schemeClr val="accent1">
                  <a:lumMod val="5000"/>
                  <a:lumOff val="95000"/>
                </a:schemeClr>
              </a:gs>
              <a:gs pos="95000">
                <a:schemeClr val="accent1">
                  <a:lumMod val="45000"/>
                  <a:lumOff val="5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73939" y="694634"/>
            <a:ext cx="4788009"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Hawaii C.A.R.E.S Call Center</a:t>
            </a:r>
          </a:p>
        </p:txBody>
      </p:sp>
      <p:sp>
        <p:nvSpPr>
          <p:cNvPr id="6" name="Snip and Round Single Corner Rectangle 5"/>
          <p:cNvSpPr/>
          <p:nvPr/>
        </p:nvSpPr>
        <p:spPr>
          <a:xfrm>
            <a:off x="3858238" y="1382732"/>
            <a:ext cx="3732603" cy="504506"/>
          </a:xfrm>
          <a:prstGeom prst="snipRoundRect">
            <a:avLst/>
          </a:prstGeom>
          <a:gradFill>
            <a:gsLst>
              <a:gs pos="17000">
                <a:schemeClr val="accent1">
                  <a:lumMod val="5000"/>
                  <a:lumOff val="95000"/>
                </a:schemeClr>
              </a:gs>
              <a:gs pos="95000">
                <a:schemeClr val="accent1">
                  <a:lumMod val="45000"/>
                  <a:lumOff val="5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66232" y="1403720"/>
            <a:ext cx="3689932" cy="387191"/>
          </a:xfrm>
          <a:prstGeom prst="snipRoundRect">
            <a:avLst/>
          </a:prstGeom>
          <a:noFill/>
        </p:spPr>
        <p:txBody>
          <a:bodyPr wrap="square" rtlCol="0">
            <a:spAutoFit/>
          </a:bodyPr>
          <a:lstStyle/>
          <a:p>
            <a:r>
              <a:rPr lang="en-US" dirty="0">
                <a:latin typeface="Arial" panose="020B0604020202020204" pitchFamily="34" charset="0"/>
                <a:cs typeface="Arial" panose="020B0604020202020204" pitchFamily="34" charset="0"/>
              </a:rPr>
              <a:t>Is the caller in a crisis or suicidal?</a:t>
            </a:r>
          </a:p>
        </p:txBody>
      </p:sp>
      <p:pic>
        <p:nvPicPr>
          <p:cNvPr id="18" name="Picture 17"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9"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pic>
        <p:nvPicPr>
          <p:cNvPr id="8" name="Picture 7">
            <a:extLst>
              <a:ext uri="{FF2B5EF4-FFF2-40B4-BE49-F238E27FC236}">
                <a16:creationId xmlns:a16="http://schemas.microsoft.com/office/drawing/2014/main" id="{E6EE4F18-4F16-ACB4-A7B7-F54D41B3243A}"/>
              </a:ext>
            </a:extLst>
          </p:cNvPr>
          <p:cNvPicPr>
            <a:picLocks noChangeAspect="1"/>
          </p:cNvPicPr>
          <p:nvPr/>
        </p:nvPicPr>
        <p:blipFill>
          <a:blip r:embed="rId5"/>
          <a:stretch>
            <a:fillRect/>
          </a:stretch>
        </p:blipFill>
        <p:spPr>
          <a:xfrm>
            <a:off x="3643082" y="5959717"/>
            <a:ext cx="755637" cy="731521"/>
          </a:xfrm>
          <a:prstGeom prst="rect">
            <a:avLst/>
          </a:prstGeom>
        </p:spPr>
      </p:pic>
      <p:grpSp>
        <p:nvGrpSpPr>
          <p:cNvPr id="60" name="Group 59">
            <a:extLst>
              <a:ext uri="{FF2B5EF4-FFF2-40B4-BE49-F238E27FC236}">
                <a16:creationId xmlns:a16="http://schemas.microsoft.com/office/drawing/2014/main" id="{B9825736-4A28-A082-88F4-859CB560DB64}"/>
              </a:ext>
            </a:extLst>
          </p:cNvPr>
          <p:cNvGrpSpPr/>
          <p:nvPr/>
        </p:nvGrpSpPr>
        <p:grpSpPr>
          <a:xfrm>
            <a:off x="3866233" y="1905641"/>
            <a:ext cx="1199997" cy="632289"/>
            <a:chOff x="3866233" y="1905641"/>
            <a:chExt cx="1199997" cy="632289"/>
          </a:xfrm>
        </p:grpSpPr>
        <p:sp>
          <p:nvSpPr>
            <p:cNvPr id="22" name="Snip and Round Single Corner Rectangle 21"/>
            <p:cNvSpPr/>
            <p:nvPr/>
          </p:nvSpPr>
          <p:spPr>
            <a:xfrm>
              <a:off x="4173729" y="2105473"/>
              <a:ext cx="892501" cy="432457"/>
            </a:xfrm>
            <a:prstGeom prst="snip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84944" y="2139854"/>
              <a:ext cx="66291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YES</a:t>
              </a:r>
            </a:p>
          </p:txBody>
        </p:sp>
        <p:cxnSp>
          <p:nvCxnSpPr>
            <p:cNvPr id="45" name="Curved Connector 44"/>
            <p:cNvCxnSpPr>
              <a:cxnSpLocks/>
            </p:cNvCxnSpPr>
            <p:nvPr/>
          </p:nvCxnSpPr>
          <p:spPr>
            <a:xfrm rot="16200000" flipV="1">
              <a:off x="3818451" y="1953423"/>
              <a:ext cx="355257" cy="259694"/>
            </a:xfrm>
            <a:prstGeom prst="curvedConnector3">
              <a:avLst>
                <a:gd name="adj1" fmla="val -1999"/>
              </a:avLst>
            </a:prstGeom>
            <a:ln w="28575">
              <a:solidFill>
                <a:schemeClr val="tx1"/>
              </a:solidFill>
              <a:prstDash val="sysDot"/>
              <a:headEnd type="triangle" w="lg" len="lg"/>
              <a:tailEnd w="lg" len="lg"/>
            </a:ln>
          </p:spPr>
          <p:style>
            <a:lnRef idx="1">
              <a:schemeClr val="accent1"/>
            </a:lnRef>
            <a:fillRef idx="0">
              <a:schemeClr val="accent1"/>
            </a:fillRef>
            <a:effectRef idx="0">
              <a:schemeClr val="accent1"/>
            </a:effectRef>
            <a:fontRef idx="minor">
              <a:schemeClr val="tx1"/>
            </a:fontRef>
          </p:style>
        </p:cxnSp>
      </p:grpSp>
      <p:grpSp>
        <p:nvGrpSpPr>
          <p:cNvPr id="1062" name="Group 1061">
            <a:extLst>
              <a:ext uri="{FF2B5EF4-FFF2-40B4-BE49-F238E27FC236}">
                <a16:creationId xmlns:a16="http://schemas.microsoft.com/office/drawing/2014/main" id="{5727BC60-D77C-7F9D-A432-3DA4FCC6C453}"/>
              </a:ext>
            </a:extLst>
          </p:cNvPr>
          <p:cNvGrpSpPr/>
          <p:nvPr/>
        </p:nvGrpSpPr>
        <p:grpSpPr>
          <a:xfrm>
            <a:off x="990292" y="2365278"/>
            <a:ext cx="8584174" cy="3528707"/>
            <a:chOff x="990292" y="2365278"/>
            <a:chExt cx="8584174" cy="3528707"/>
          </a:xfrm>
        </p:grpSpPr>
        <p:cxnSp>
          <p:nvCxnSpPr>
            <p:cNvPr id="54" name="Curved Connector 53"/>
            <p:cNvCxnSpPr/>
            <p:nvPr/>
          </p:nvCxnSpPr>
          <p:spPr>
            <a:xfrm rot="16200000" flipH="1">
              <a:off x="1803752" y="3810743"/>
              <a:ext cx="731520" cy="0"/>
            </a:xfrm>
            <a:prstGeom prst="curvedConnector3">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2" name="Snip and Round Single Corner Rectangle 11"/>
            <p:cNvSpPr/>
            <p:nvPr/>
          </p:nvSpPr>
          <p:spPr>
            <a:xfrm>
              <a:off x="990292" y="4212014"/>
              <a:ext cx="2264046" cy="1681971"/>
            </a:xfrm>
            <a:prstGeom prst="snip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029515" y="4401269"/>
              <a:ext cx="2146277" cy="1492716"/>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If crisis criteria is met, then link to appropriate mental health services such as: </a:t>
              </a:r>
            </a:p>
            <a:p>
              <a:pPr algn="ctr"/>
              <a:r>
                <a:rPr lang="en-US" sz="1300" dirty="0">
                  <a:latin typeface="Arial" panose="020B0604020202020204" pitchFamily="34" charset="0"/>
                  <a:cs typeface="Arial" panose="020B0604020202020204" pitchFamily="34" charset="0"/>
                </a:rPr>
                <a:t>CSM</a:t>
              </a:r>
            </a:p>
            <a:p>
              <a:pPr algn="ctr"/>
              <a:r>
                <a:rPr lang="en-US" sz="1300" dirty="0">
                  <a:latin typeface="Arial" panose="020B0604020202020204" pitchFamily="34" charset="0"/>
                  <a:cs typeface="Arial" panose="020B0604020202020204" pitchFamily="34" charset="0"/>
                </a:rPr>
                <a:t>LCRS</a:t>
              </a:r>
            </a:p>
            <a:p>
              <a:pPr algn="ctr"/>
              <a:r>
                <a:rPr lang="en-US" sz="1300" dirty="0">
                  <a:latin typeface="Arial" panose="020B0604020202020204" pitchFamily="34" charset="0"/>
                  <a:cs typeface="Arial" panose="020B0604020202020204" pitchFamily="34" charset="0"/>
                </a:rPr>
                <a:t>Stabilization Bed</a:t>
              </a:r>
            </a:p>
            <a:p>
              <a:pPr algn="ctr"/>
              <a:r>
                <a:rPr lang="en-US" sz="1300" dirty="0">
                  <a:latin typeface="Arial" panose="020B0604020202020204" pitchFamily="34" charset="0"/>
                  <a:cs typeface="Arial" panose="020B0604020202020204" pitchFamily="34" charset="0"/>
                </a:rPr>
                <a:t>Others as needed</a:t>
              </a:r>
            </a:p>
          </p:txBody>
        </p:sp>
        <p:sp>
          <p:nvSpPr>
            <p:cNvPr id="10" name="Snip and Round Single Corner Rectangle 9"/>
            <p:cNvSpPr/>
            <p:nvPr/>
          </p:nvSpPr>
          <p:spPr>
            <a:xfrm>
              <a:off x="1534171" y="2848749"/>
              <a:ext cx="3003997" cy="560722"/>
            </a:xfrm>
            <a:prstGeom prst="snip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534171" y="2989044"/>
              <a:ext cx="2950948" cy="292388"/>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Provide telephonic Crisis intervention</a:t>
              </a:r>
            </a:p>
          </p:txBody>
        </p:sp>
        <p:cxnSp>
          <p:nvCxnSpPr>
            <p:cNvPr id="49" name="Curved Connector 48"/>
            <p:cNvCxnSpPr>
              <a:cxnSpLocks/>
            </p:cNvCxnSpPr>
            <p:nvPr/>
          </p:nvCxnSpPr>
          <p:spPr>
            <a:xfrm rot="10800000" flipV="1">
              <a:off x="3011762" y="2502918"/>
              <a:ext cx="1136258" cy="322207"/>
            </a:xfrm>
            <a:prstGeom prst="curvedConnector3">
              <a:avLst>
                <a:gd name="adj1" fmla="val 98772"/>
              </a:avLst>
            </a:prstGeom>
            <a:ln w="28575">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4" name="Snip and Round Single Corner Rectangle 13"/>
            <p:cNvSpPr/>
            <p:nvPr/>
          </p:nvSpPr>
          <p:spPr>
            <a:xfrm>
              <a:off x="5058892" y="3398925"/>
              <a:ext cx="3008376" cy="557784"/>
            </a:xfrm>
            <a:prstGeom prst="snip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130331" y="3416752"/>
              <a:ext cx="2680757" cy="492443"/>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If needed dispatch CMO worker for face-to-face intervention</a:t>
              </a:r>
            </a:p>
          </p:txBody>
        </p:sp>
        <p:cxnSp>
          <p:nvCxnSpPr>
            <p:cNvPr id="57" name="Curved Connector 56"/>
            <p:cNvCxnSpPr>
              <a:cxnSpLocks/>
            </p:cNvCxnSpPr>
            <p:nvPr/>
          </p:nvCxnSpPr>
          <p:spPr>
            <a:xfrm flipV="1">
              <a:off x="6563080" y="4017900"/>
              <a:ext cx="1027761" cy="551536"/>
            </a:xfrm>
            <a:prstGeom prst="curvedConnector3">
              <a:avLst>
                <a:gd name="adj1" fmla="val 101225"/>
              </a:avLst>
            </a:prstGeom>
            <a:ln w="28575">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 name="Snip and Round Single Corner Rectangle 15"/>
            <p:cNvSpPr/>
            <p:nvPr/>
          </p:nvSpPr>
          <p:spPr>
            <a:xfrm>
              <a:off x="6306487" y="2365278"/>
              <a:ext cx="3267979" cy="634735"/>
            </a:xfrm>
            <a:prstGeom prst="snip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86086" y="2384332"/>
              <a:ext cx="310878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If the caller is in imminent risk or is physically violent refer to 911</a:t>
              </a:r>
            </a:p>
          </p:txBody>
        </p:sp>
        <p:cxnSp>
          <p:nvCxnSpPr>
            <p:cNvPr id="1025" name="Curved Connector 1024"/>
            <p:cNvCxnSpPr>
              <a:cxnSpLocks/>
            </p:cNvCxnSpPr>
            <p:nvPr/>
          </p:nvCxnSpPr>
          <p:spPr>
            <a:xfrm>
              <a:off x="5114036" y="2425463"/>
              <a:ext cx="1166742" cy="237732"/>
            </a:xfrm>
            <a:prstGeom prst="curvedConnector3">
              <a:avLst>
                <a:gd name="adj1" fmla="val 84832"/>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5">
              <a:extLst>
                <a:ext uri="{FF2B5EF4-FFF2-40B4-BE49-F238E27FC236}">
                  <a16:creationId xmlns:a16="http://schemas.microsoft.com/office/drawing/2014/main" id="{113DABC3-7C74-E85E-A5A5-F688F36D0A13}"/>
                </a:ext>
              </a:extLst>
            </p:cNvPr>
            <p:cNvSpPr/>
            <p:nvPr/>
          </p:nvSpPr>
          <p:spPr>
            <a:xfrm>
              <a:off x="3508559" y="4293498"/>
              <a:ext cx="3008376" cy="557784"/>
            </a:xfrm>
            <a:prstGeom prst="snip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97CEF38-14FF-7760-2C7B-7584C3ADB13B}"/>
                </a:ext>
              </a:extLst>
            </p:cNvPr>
            <p:cNvSpPr txBox="1"/>
            <p:nvPr/>
          </p:nvSpPr>
          <p:spPr>
            <a:xfrm>
              <a:off x="3591546" y="4335217"/>
              <a:ext cx="2776006" cy="492443"/>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Create a safety plan and refer to the proper supports</a:t>
              </a:r>
            </a:p>
          </p:txBody>
        </p:sp>
        <p:cxnSp>
          <p:nvCxnSpPr>
            <p:cNvPr id="50" name="Curved Connector 44">
              <a:extLst>
                <a:ext uri="{FF2B5EF4-FFF2-40B4-BE49-F238E27FC236}">
                  <a16:creationId xmlns:a16="http://schemas.microsoft.com/office/drawing/2014/main" id="{579196C3-0B16-F507-D115-B2E5A323B341}"/>
                </a:ext>
              </a:extLst>
            </p:cNvPr>
            <p:cNvCxnSpPr>
              <a:cxnSpLocks/>
            </p:cNvCxnSpPr>
            <p:nvPr/>
          </p:nvCxnSpPr>
          <p:spPr>
            <a:xfrm rot="5400000" flipH="1" flipV="1">
              <a:off x="3557504" y="3844309"/>
              <a:ext cx="842002" cy="9132"/>
            </a:xfrm>
            <a:prstGeom prst="curvedConnector3">
              <a:avLst>
                <a:gd name="adj1" fmla="val 50000"/>
              </a:avLst>
            </a:prstGeom>
            <a:ln w="28575">
              <a:solidFill>
                <a:schemeClr val="tx1"/>
              </a:solidFill>
              <a:prstDash val="sysDot"/>
              <a:headEnd type="triangle" w="lg" len="lg"/>
              <a:tailEnd w="lg" len="lg"/>
            </a:ln>
          </p:spPr>
          <p:style>
            <a:lnRef idx="1">
              <a:schemeClr val="accent1"/>
            </a:lnRef>
            <a:fillRef idx="0">
              <a:schemeClr val="accent1"/>
            </a:fillRef>
            <a:effectRef idx="0">
              <a:schemeClr val="accent1"/>
            </a:effectRef>
            <a:fontRef idx="minor">
              <a:schemeClr val="tx1"/>
            </a:fontRef>
          </p:style>
        </p:cxnSp>
        <p:cxnSp>
          <p:nvCxnSpPr>
            <p:cNvPr id="1045" name="Curved Connector 56">
              <a:extLst>
                <a:ext uri="{FF2B5EF4-FFF2-40B4-BE49-F238E27FC236}">
                  <a16:creationId xmlns:a16="http://schemas.microsoft.com/office/drawing/2014/main" id="{C3D77EC0-CAFB-989C-EF6A-2A1D75CEE08D}"/>
                </a:ext>
              </a:extLst>
            </p:cNvPr>
            <p:cNvCxnSpPr>
              <a:cxnSpLocks/>
              <a:endCxn id="14" idx="2"/>
            </p:cNvCxnSpPr>
            <p:nvPr/>
          </p:nvCxnSpPr>
          <p:spPr>
            <a:xfrm>
              <a:off x="4158668" y="3417971"/>
              <a:ext cx="900224" cy="259846"/>
            </a:xfrm>
            <a:prstGeom prst="curvedConnector3">
              <a:avLst>
                <a:gd name="adj1" fmla="val -1300"/>
              </a:avLst>
            </a:prstGeom>
            <a:ln w="28575">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ED380157-E703-E160-98C6-27D60B98772F}"/>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73545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62"/>
                                        </p:tgtEl>
                                        <p:attrNameLst>
                                          <p:attrName>style.visibility</p:attrName>
                                        </p:attrNameLst>
                                      </p:cBhvr>
                                      <p:to>
                                        <p:strVal val="visible"/>
                                      </p:to>
                                    </p:set>
                                    <p:animEffect transition="in" filter="fade">
                                      <p:cBhvr>
                                        <p:cTn id="14" dur="1000"/>
                                        <p:tgtEl>
                                          <p:spTgt spid="1062"/>
                                        </p:tgtEl>
                                      </p:cBhvr>
                                    </p:animEffect>
                                    <p:anim calcmode="lin" valueType="num">
                                      <p:cBhvr>
                                        <p:cTn id="15" dur="1000" fill="hold"/>
                                        <p:tgtEl>
                                          <p:spTgt spid="1062"/>
                                        </p:tgtEl>
                                        <p:attrNameLst>
                                          <p:attrName>ppt_x</p:attrName>
                                        </p:attrNameLst>
                                      </p:cBhvr>
                                      <p:tavLst>
                                        <p:tav tm="0">
                                          <p:val>
                                            <p:strVal val="#ppt_x"/>
                                          </p:val>
                                        </p:tav>
                                        <p:tav tm="100000">
                                          <p:val>
                                            <p:strVal val="#ppt_x"/>
                                          </p:val>
                                        </p:tav>
                                      </p:tavLst>
                                    </p:anim>
                                    <p:anim calcmode="lin" valueType="num">
                                      <p:cBhvr>
                                        <p:cTn id="16" dur="1000" fill="hold"/>
                                        <p:tgtEl>
                                          <p:spTgt spid="10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and Round Single Corner Rectangle 1"/>
          <p:cNvSpPr/>
          <p:nvPr/>
        </p:nvSpPr>
        <p:spPr>
          <a:xfrm>
            <a:off x="3661641" y="329191"/>
            <a:ext cx="5049984" cy="576436"/>
          </a:xfrm>
          <a:prstGeom prst="snipRoundRect">
            <a:avLst/>
          </a:prstGeom>
          <a:gradFill>
            <a:gsLst>
              <a:gs pos="17000">
                <a:schemeClr val="accent1">
                  <a:lumMod val="5000"/>
                  <a:lumOff val="95000"/>
                </a:schemeClr>
              </a:gs>
              <a:gs pos="95000">
                <a:schemeClr val="accent1">
                  <a:lumMod val="45000"/>
                  <a:lumOff val="5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10519" y="398345"/>
            <a:ext cx="494542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Hawaii C.A.R.E.S Call Center</a:t>
            </a:r>
          </a:p>
        </p:txBody>
      </p:sp>
      <p:sp>
        <p:nvSpPr>
          <p:cNvPr id="4" name="Snip and Round Single Corner Rectangle 3"/>
          <p:cNvSpPr/>
          <p:nvPr/>
        </p:nvSpPr>
        <p:spPr>
          <a:xfrm>
            <a:off x="5416891" y="1072966"/>
            <a:ext cx="3716465" cy="504506"/>
          </a:xfrm>
          <a:prstGeom prst="snipRoundRect">
            <a:avLst/>
          </a:prstGeom>
          <a:gradFill>
            <a:gsLst>
              <a:gs pos="17000">
                <a:schemeClr val="accent1">
                  <a:lumMod val="5000"/>
                  <a:lumOff val="95000"/>
                </a:schemeClr>
              </a:gs>
              <a:gs pos="95000">
                <a:schemeClr val="accent1">
                  <a:lumMod val="45000"/>
                  <a:lumOff val="5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16891" y="1131007"/>
            <a:ext cx="3696533" cy="387191"/>
          </a:xfrm>
          <a:prstGeom prst="snipRound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Is the caller in a crisis or suicidal?</a:t>
            </a:r>
          </a:p>
        </p:txBody>
      </p:sp>
      <p:pic>
        <p:nvPicPr>
          <p:cNvPr id="6" name="Picture 5"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202602" y="127365"/>
            <a:ext cx="1909086" cy="794986"/>
          </a:xfrm>
          <a:prstGeom prst="rect">
            <a:avLst/>
          </a:prstGeom>
        </p:spPr>
      </p:pic>
      <p:pic>
        <p:nvPicPr>
          <p:cNvPr id="7"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8" y="1097844"/>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997801" y="958020"/>
            <a:ext cx="731520" cy="731520"/>
          </a:xfrm>
          <a:prstGeom prst="rect">
            <a:avLst/>
          </a:prstGeom>
        </p:spPr>
      </p:pic>
      <p:grpSp>
        <p:nvGrpSpPr>
          <p:cNvPr id="144" name="Group 143">
            <a:extLst>
              <a:ext uri="{FF2B5EF4-FFF2-40B4-BE49-F238E27FC236}">
                <a16:creationId xmlns:a16="http://schemas.microsoft.com/office/drawing/2014/main" id="{29D05BBC-F0CC-5913-B10D-DCA75E53FBCC}"/>
              </a:ext>
            </a:extLst>
          </p:cNvPr>
          <p:cNvGrpSpPr/>
          <p:nvPr/>
        </p:nvGrpSpPr>
        <p:grpSpPr>
          <a:xfrm>
            <a:off x="3010207" y="1082982"/>
            <a:ext cx="2849166" cy="1095053"/>
            <a:chOff x="3010207" y="1082982"/>
            <a:chExt cx="2849166" cy="1095053"/>
          </a:xfrm>
        </p:grpSpPr>
        <p:sp>
          <p:nvSpPr>
            <p:cNvPr id="10" name="Snip and Round Single Corner Rectangle 9"/>
            <p:cNvSpPr/>
            <p:nvPr/>
          </p:nvSpPr>
          <p:spPr>
            <a:xfrm>
              <a:off x="3726011" y="1082982"/>
              <a:ext cx="1018726" cy="504506"/>
            </a:xfrm>
            <a:prstGeom prst="snip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34842" y="1141639"/>
              <a:ext cx="830648" cy="387191"/>
            </a:xfrm>
            <a:prstGeom prst="snipRound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NO</a:t>
              </a:r>
            </a:p>
          </p:txBody>
        </p:sp>
        <p:cxnSp>
          <p:nvCxnSpPr>
            <p:cNvPr id="59" name="Curved Connector 58"/>
            <p:cNvCxnSpPr>
              <a:cxnSpLocks/>
              <a:stCxn id="4" idx="2"/>
            </p:cNvCxnSpPr>
            <p:nvPr/>
          </p:nvCxnSpPr>
          <p:spPr>
            <a:xfrm rot="10800000">
              <a:off x="4801555" y="1318039"/>
              <a:ext cx="560028" cy="7180"/>
            </a:xfrm>
            <a:prstGeom prst="curvedConnector3">
              <a:avLst/>
            </a:prstGeom>
            <a:ln w="28575">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3010207" y="1791970"/>
              <a:ext cx="2849166" cy="386065"/>
              <a:chOff x="1041388" y="1827758"/>
              <a:chExt cx="2849166" cy="386065"/>
            </a:xfrm>
          </p:grpSpPr>
          <p:sp>
            <p:nvSpPr>
              <p:cNvPr id="47" name="Snip and Round Single Corner Rectangle 46"/>
              <p:cNvSpPr/>
              <p:nvPr/>
            </p:nvSpPr>
            <p:spPr>
              <a:xfrm>
                <a:off x="1041388" y="1827758"/>
                <a:ext cx="2849166" cy="386065"/>
              </a:xfrm>
              <a:prstGeom prst="snip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 name="TextBox 47"/>
              <p:cNvSpPr txBox="1"/>
              <p:nvPr/>
            </p:nvSpPr>
            <p:spPr>
              <a:xfrm>
                <a:off x="1126444" y="1886849"/>
                <a:ext cx="2679053" cy="282327"/>
              </a:xfrm>
              <a:prstGeom prst="snipRoundRect">
                <a:avLst/>
              </a:prstGeom>
              <a:noFill/>
            </p:spPr>
            <p:txBody>
              <a:bodyPr wrap="square" rtlCol="0">
                <a:spAutoFit/>
              </a:bodyPr>
              <a:lstStyle/>
              <a:p>
                <a:pPr algn="ctr"/>
                <a:r>
                  <a:rPr lang="en-US" sz="1150" dirty="0">
                    <a:solidFill>
                      <a:schemeClr val="bg1"/>
                    </a:solidFill>
                    <a:latin typeface="Arial" panose="020B0604020202020204" pitchFamily="34" charset="0"/>
                    <a:cs typeface="Arial" panose="020B0604020202020204" pitchFamily="34" charset="0"/>
                  </a:rPr>
                  <a:t>Determine what Services are needed</a:t>
                </a:r>
              </a:p>
            </p:txBody>
          </p:sp>
        </p:grpSp>
        <p:cxnSp>
          <p:nvCxnSpPr>
            <p:cNvPr id="61" name="Curved Connector 60"/>
            <p:cNvCxnSpPr>
              <a:cxnSpLocks/>
            </p:cNvCxnSpPr>
            <p:nvPr/>
          </p:nvCxnSpPr>
          <p:spPr>
            <a:xfrm rot="5400000">
              <a:off x="3303455" y="1364173"/>
              <a:ext cx="366404" cy="349968"/>
            </a:xfrm>
            <a:prstGeom prst="curvedConnector3">
              <a:avLst>
                <a:gd name="adj1" fmla="val 88"/>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2DB76FC-E0F0-A1FE-39D0-9F48FA59DF5E}"/>
              </a:ext>
            </a:extLst>
          </p:cNvPr>
          <p:cNvGrpSpPr/>
          <p:nvPr/>
        </p:nvGrpSpPr>
        <p:grpSpPr>
          <a:xfrm>
            <a:off x="98162" y="1994370"/>
            <a:ext cx="4236106" cy="3790364"/>
            <a:chOff x="82409" y="2022321"/>
            <a:chExt cx="4236106" cy="3790364"/>
          </a:xfrm>
        </p:grpSpPr>
        <p:grpSp>
          <p:nvGrpSpPr>
            <p:cNvPr id="141" name="Group 140"/>
            <p:cNvGrpSpPr/>
            <p:nvPr/>
          </p:nvGrpSpPr>
          <p:grpSpPr>
            <a:xfrm>
              <a:off x="1094907" y="2022321"/>
              <a:ext cx="1797137" cy="862501"/>
              <a:chOff x="1094907" y="2022321"/>
              <a:chExt cx="1797137" cy="862501"/>
            </a:xfrm>
          </p:grpSpPr>
          <p:sp>
            <p:nvSpPr>
              <p:cNvPr id="16" name="Snip and Round Single Corner Rectangle 15"/>
              <p:cNvSpPr/>
              <p:nvPr/>
            </p:nvSpPr>
            <p:spPr>
              <a:xfrm>
                <a:off x="1094907" y="2462061"/>
                <a:ext cx="1660090" cy="422761"/>
              </a:xfrm>
              <a:prstGeom prst="snipRoundRect">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161369" y="2505418"/>
                <a:ext cx="1499616" cy="322659"/>
              </a:xfrm>
              <a:prstGeom prst="snipRound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Mental Health</a:t>
                </a:r>
              </a:p>
            </p:txBody>
          </p:sp>
          <p:cxnSp>
            <p:nvCxnSpPr>
              <p:cNvPr id="64" name="Curved Connector 63"/>
              <p:cNvCxnSpPr>
                <a:cxnSpLocks/>
                <a:endCxn id="16" idx="3"/>
              </p:cNvCxnSpPr>
              <p:nvPr/>
            </p:nvCxnSpPr>
            <p:spPr>
              <a:xfrm rot="10800000" flipV="1">
                <a:off x="1924953" y="2022321"/>
                <a:ext cx="967091" cy="439739"/>
              </a:xfrm>
              <a:prstGeom prst="curvedConnector2">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a:off x="169303" y="2925540"/>
              <a:ext cx="1937655" cy="1724871"/>
              <a:chOff x="169303" y="2925540"/>
              <a:chExt cx="1937655" cy="1724871"/>
            </a:xfrm>
          </p:grpSpPr>
          <p:sp>
            <p:nvSpPr>
              <p:cNvPr id="24" name="Snip and Round Single Corner Rectangle 23"/>
              <p:cNvSpPr/>
              <p:nvPr/>
            </p:nvSpPr>
            <p:spPr>
              <a:xfrm>
                <a:off x="169303" y="3721861"/>
                <a:ext cx="1937655" cy="928550"/>
              </a:xfrm>
              <a:prstGeom prst="snipRoundRect">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220713" y="3710440"/>
                <a:ext cx="1826463" cy="871180"/>
              </a:xfrm>
              <a:prstGeom prst="snipRound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If connected to case management, refer to the assigned agency for needed services.</a:t>
                </a:r>
              </a:p>
            </p:txBody>
          </p:sp>
          <p:cxnSp>
            <p:nvCxnSpPr>
              <p:cNvPr id="81" name="Curved Connector 80"/>
              <p:cNvCxnSpPr>
                <a:cxnSpLocks/>
              </p:cNvCxnSpPr>
              <p:nvPr/>
            </p:nvCxnSpPr>
            <p:spPr>
              <a:xfrm rot="5400000">
                <a:off x="697337" y="3030835"/>
                <a:ext cx="755767" cy="545178"/>
              </a:xfrm>
              <a:prstGeom prst="curvedConnector3">
                <a:avLst>
                  <a:gd name="adj1" fmla="val 36691"/>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2341978" y="2928177"/>
              <a:ext cx="1938528" cy="1722234"/>
              <a:chOff x="2341978" y="2928177"/>
              <a:chExt cx="1938528" cy="1722234"/>
            </a:xfrm>
          </p:grpSpPr>
          <p:sp>
            <p:nvSpPr>
              <p:cNvPr id="22" name="Snip and Round Single Corner Rectangle 21"/>
              <p:cNvSpPr/>
              <p:nvPr/>
            </p:nvSpPr>
            <p:spPr>
              <a:xfrm>
                <a:off x="2341978" y="3736011"/>
                <a:ext cx="1938528" cy="914400"/>
              </a:xfrm>
              <a:prstGeom prst="snipRoundRect">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455624" y="3765699"/>
                <a:ext cx="1782646" cy="871180"/>
              </a:xfrm>
              <a:prstGeom prst="snipRound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If not connected to case management, refer to CMHC for assessment</a:t>
                </a:r>
              </a:p>
            </p:txBody>
          </p:sp>
          <p:cxnSp>
            <p:nvCxnSpPr>
              <p:cNvPr id="88" name="Curved Connector 87"/>
              <p:cNvCxnSpPr>
                <a:cxnSpLocks/>
              </p:cNvCxnSpPr>
              <p:nvPr/>
            </p:nvCxnSpPr>
            <p:spPr>
              <a:xfrm rot="16200000" flipH="1">
                <a:off x="2400672" y="2947365"/>
                <a:ext cx="776115" cy="737740"/>
              </a:xfrm>
              <a:prstGeom prst="curvedConnector3">
                <a:avLst>
                  <a:gd name="adj1" fmla="val 33506"/>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82409" y="4716959"/>
              <a:ext cx="1938528" cy="1095726"/>
              <a:chOff x="82409" y="4716959"/>
              <a:chExt cx="1938528" cy="1095726"/>
            </a:xfrm>
          </p:grpSpPr>
          <p:sp>
            <p:nvSpPr>
              <p:cNvPr id="20" name="Snip and Round Single Corner Rectangle 19"/>
              <p:cNvSpPr/>
              <p:nvPr/>
            </p:nvSpPr>
            <p:spPr>
              <a:xfrm>
                <a:off x="82409" y="5124854"/>
                <a:ext cx="1938528" cy="687831"/>
              </a:xfrm>
              <a:prstGeom prst="snipRoundRect">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6789" y="5246442"/>
                <a:ext cx="1672019" cy="483989"/>
              </a:xfrm>
              <a:prstGeom prst="snipRound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Link to case management</a:t>
                </a:r>
              </a:p>
            </p:txBody>
          </p:sp>
          <p:cxnSp>
            <p:nvCxnSpPr>
              <p:cNvPr id="95" name="Curved Connector 94"/>
              <p:cNvCxnSpPr/>
              <p:nvPr/>
            </p:nvCxnSpPr>
            <p:spPr>
              <a:xfrm rot="5400000">
                <a:off x="756725" y="4911761"/>
                <a:ext cx="389604" cy="0"/>
              </a:xfrm>
              <a:prstGeom prst="curvedConnector3">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2038351" y="4733769"/>
              <a:ext cx="2280164" cy="1078916"/>
              <a:chOff x="2038351" y="4733769"/>
              <a:chExt cx="2280164" cy="1078916"/>
            </a:xfrm>
          </p:grpSpPr>
          <p:sp>
            <p:nvSpPr>
              <p:cNvPr id="18" name="Snip and Round Single Corner Rectangle 17"/>
              <p:cNvSpPr/>
              <p:nvPr/>
            </p:nvSpPr>
            <p:spPr>
              <a:xfrm>
                <a:off x="2379987" y="5133503"/>
                <a:ext cx="1938528" cy="679182"/>
              </a:xfrm>
              <a:prstGeom prst="snipRoundRect">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502810" y="5231360"/>
                <a:ext cx="1639801" cy="483989"/>
              </a:xfrm>
              <a:prstGeom prst="snipRound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If approved for case management</a:t>
                </a:r>
              </a:p>
            </p:txBody>
          </p:sp>
          <p:cxnSp>
            <p:nvCxnSpPr>
              <p:cNvPr id="97" name="Curved Connector 96"/>
              <p:cNvCxnSpPr>
                <a:cxnSpLocks/>
              </p:cNvCxnSpPr>
              <p:nvPr/>
            </p:nvCxnSpPr>
            <p:spPr>
              <a:xfrm rot="5400000">
                <a:off x="3030470" y="4933636"/>
                <a:ext cx="399734" cy="0"/>
              </a:xfrm>
              <a:prstGeom prst="curvedConnector3">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99" name="Curved Connector 98"/>
              <p:cNvCxnSpPr/>
              <p:nvPr/>
            </p:nvCxnSpPr>
            <p:spPr>
              <a:xfrm rot="10800000">
                <a:off x="2038351" y="5564737"/>
                <a:ext cx="300339" cy="0"/>
              </a:xfrm>
              <a:prstGeom prst="curvedConnector3">
                <a:avLst>
                  <a:gd name="adj1" fmla="val 77401"/>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28" name="Group 27">
            <a:extLst>
              <a:ext uri="{FF2B5EF4-FFF2-40B4-BE49-F238E27FC236}">
                <a16:creationId xmlns:a16="http://schemas.microsoft.com/office/drawing/2014/main" id="{F69F071E-A652-34EA-8B95-A175CCEC5E1F}"/>
              </a:ext>
            </a:extLst>
          </p:cNvPr>
          <p:cNvGrpSpPr/>
          <p:nvPr/>
        </p:nvGrpSpPr>
        <p:grpSpPr>
          <a:xfrm>
            <a:off x="5894558" y="1877533"/>
            <a:ext cx="5109190" cy="3808015"/>
            <a:chOff x="4237154" y="1170715"/>
            <a:chExt cx="5933987" cy="4519623"/>
          </a:xfrm>
        </p:grpSpPr>
        <p:grpSp>
          <p:nvGrpSpPr>
            <p:cNvPr id="160" name="Group 159"/>
            <p:cNvGrpSpPr/>
            <p:nvPr/>
          </p:nvGrpSpPr>
          <p:grpSpPr>
            <a:xfrm>
              <a:off x="8292836" y="1960770"/>
              <a:ext cx="1430380" cy="3729568"/>
              <a:chOff x="8292836" y="1960770"/>
              <a:chExt cx="1430380" cy="3729568"/>
            </a:xfrm>
          </p:grpSpPr>
          <p:cxnSp>
            <p:nvCxnSpPr>
              <p:cNvPr id="138" name="Curved Connector 137"/>
              <p:cNvCxnSpPr/>
              <p:nvPr/>
            </p:nvCxnSpPr>
            <p:spPr>
              <a:xfrm rot="16200000" flipH="1">
                <a:off x="8064236" y="2189370"/>
                <a:ext cx="457200" cy="0"/>
              </a:xfrm>
              <a:prstGeom prst="curvedConnector3">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rot="5400000">
                <a:off x="8650633" y="4617754"/>
                <a:ext cx="796232" cy="1348935"/>
              </a:xfrm>
              <a:prstGeom prst="rect">
                <a:avLst/>
              </a:prstGeom>
              <a:solidFill>
                <a:srgbClr val="8DA9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8457765" y="5001958"/>
                <a:ext cx="1208179" cy="574433"/>
              </a:xfrm>
              <a:prstGeom prst="snipRound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Follow up as needed</a:t>
                </a:r>
              </a:p>
            </p:txBody>
          </p:sp>
        </p:grpSp>
        <p:grpSp>
          <p:nvGrpSpPr>
            <p:cNvPr id="158" name="Group 157"/>
            <p:cNvGrpSpPr/>
            <p:nvPr/>
          </p:nvGrpSpPr>
          <p:grpSpPr>
            <a:xfrm>
              <a:off x="4237154" y="1170715"/>
              <a:ext cx="4898052" cy="721868"/>
              <a:chOff x="4237154" y="1170715"/>
              <a:chExt cx="4898052" cy="721868"/>
            </a:xfrm>
          </p:grpSpPr>
          <p:sp>
            <p:nvSpPr>
              <p:cNvPr id="12" name="Snip and Round Single Corner Rectangle 11"/>
              <p:cNvSpPr/>
              <p:nvPr/>
            </p:nvSpPr>
            <p:spPr>
              <a:xfrm>
                <a:off x="7202338" y="1471958"/>
                <a:ext cx="1932868" cy="420625"/>
              </a:xfrm>
              <a:prstGeom prst="snipRoundRect">
                <a:avLst/>
              </a:prstGeom>
              <a:solidFill>
                <a:srgbClr val="8DA9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80219" y="1508258"/>
                <a:ext cx="1814122" cy="382955"/>
              </a:xfrm>
              <a:prstGeom prst="snipRound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Other</a:t>
                </a:r>
                <a:r>
                  <a:rPr lang="en-US" sz="12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Services</a:t>
                </a:r>
              </a:p>
            </p:txBody>
          </p:sp>
          <p:cxnSp>
            <p:nvCxnSpPr>
              <p:cNvPr id="69" name="Curved Connector 68"/>
              <p:cNvCxnSpPr>
                <a:cxnSpLocks/>
              </p:cNvCxnSpPr>
              <p:nvPr/>
            </p:nvCxnSpPr>
            <p:spPr>
              <a:xfrm>
                <a:off x="4237154" y="1170715"/>
                <a:ext cx="3817907" cy="249750"/>
              </a:xfrm>
              <a:prstGeom prst="curvedConnector3">
                <a:avLst>
                  <a:gd name="adj1" fmla="val 98401"/>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7558754" y="2393873"/>
              <a:ext cx="2612387" cy="2457773"/>
              <a:chOff x="7558754" y="2393873"/>
              <a:chExt cx="2612387" cy="2457773"/>
            </a:xfrm>
          </p:grpSpPr>
          <p:sp>
            <p:nvSpPr>
              <p:cNvPr id="50" name="Rectangle 49"/>
              <p:cNvSpPr/>
              <p:nvPr/>
            </p:nvSpPr>
            <p:spPr>
              <a:xfrm rot="5400000">
                <a:off x="7873766" y="2109768"/>
                <a:ext cx="1982363" cy="2612387"/>
              </a:xfrm>
              <a:prstGeom prst="rect">
                <a:avLst/>
              </a:prstGeom>
              <a:solidFill>
                <a:srgbClr val="8DA9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676606" y="2393873"/>
                <a:ext cx="2432563" cy="1953071"/>
              </a:xfrm>
              <a:prstGeom prst="snipRound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Link to other services and provide information as needed:</a:t>
                </a:r>
              </a:p>
              <a:p>
                <a:pPr algn="ctr"/>
                <a:r>
                  <a:rPr lang="en-US" sz="1200" dirty="0">
                    <a:latin typeface="Arial" panose="020B0604020202020204" pitchFamily="34" charset="0"/>
                    <a:cs typeface="Arial" panose="020B0604020202020204" pitchFamily="34" charset="0"/>
                  </a:rPr>
                  <a:t>Criminal Justice</a:t>
                </a:r>
              </a:p>
              <a:p>
                <a:pPr algn="ctr"/>
                <a:r>
                  <a:rPr lang="en-US" sz="1200" dirty="0">
                    <a:latin typeface="Arial" panose="020B0604020202020204" pitchFamily="34" charset="0"/>
                    <a:cs typeface="Arial" panose="020B0604020202020204" pitchFamily="34" charset="0"/>
                  </a:rPr>
                  <a:t>Housing</a:t>
                </a:r>
              </a:p>
              <a:p>
                <a:pPr algn="ctr"/>
                <a:r>
                  <a:rPr lang="en-US" sz="1200" dirty="0">
                    <a:latin typeface="Arial" panose="020B0604020202020204" pitchFamily="34" charset="0"/>
                    <a:cs typeface="Arial" panose="020B0604020202020204" pitchFamily="34" charset="0"/>
                  </a:rPr>
                  <a:t>Healthcare and Health Insurance</a:t>
                </a:r>
              </a:p>
              <a:p>
                <a:pPr algn="ctr"/>
                <a:r>
                  <a:rPr lang="en-US" sz="1200" dirty="0">
                    <a:latin typeface="Arial" panose="020B0604020202020204" pitchFamily="34" charset="0"/>
                    <a:cs typeface="Arial" panose="020B0604020202020204" pitchFamily="34" charset="0"/>
                  </a:rPr>
                  <a:t>Others as needed</a:t>
                </a:r>
              </a:p>
            </p:txBody>
          </p:sp>
          <p:cxnSp>
            <p:nvCxnSpPr>
              <p:cNvPr id="134" name="Curved Connector 133"/>
              <p:cNvCxnSpPr>
                <a:cxnSpLocks/>
              </p:cNvCxnSpPr>
              <p:nvPr/>
            </p:nvCxnSpPr>
            <p:spPr>
              <a:xfrm rot="5400000">
                <a:off x="8696202" y="4669648"/>
                <a:ext cx="351296" cy="12700"/>
              </a:xfrm>
              <a:prstGeom prst="curvedConnector3">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153" name="Group 152">
            <a:extLst>
              <a:ext uri="{FF2B5EF4-FFF2-40B4-BE49-F238E27FC236}">
                <a16:creationId xmlns:a16="http://schemas.microsoft.com/office/drawing/2014/main" id="{9BE9B397-40BC-0DA1-FD1A-1A5087BF44A9}"/>
              </a:ext>
            </a:extLst>
          </p:cNvPr>
          <p:cNvGrpSpPr/>
          <p:nvPr/>
        </p:nvGrpSpPr>
        <p:grpSpPr>
          <a:xfrm>
            <a:off x="3932250" y="2203107"/>
            <a:ext cx="5501515" cy="4393443"/>
            <a:chOff x="3932250" y="2203107"/>
            <a:chExt cx="5501515" cy="4393443"/>
          </a:xfrm>
        </p:grpSpPr>
        <p:cxnSp>
          <p:nvCxnSpPr>
            <p:cNvPr id="112" name="Curved Connector 111"/>
            <p:cNvCxnSpPr>
              <a:cxnSpLocks/>
            </p:cNvCxnSpPr>
            <p:nvPr/>
          </p:nvCxnSpPr>
          <p:spPr>
            <a:xfrm rot="16200000" flipH="1">
              <a:off x="7407456" y="3896296"/>
              <a:ext cx="389692" cy="10444"/>
            </a:xfrm>
            <a:prstGeom prst="curvedConnector3">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15" name="Flowchart: Preparation 114"/>
            <p:cNvSpPr/>
            <p:nvPr/>
          </p:nvSpPr>
          <p:spPr>
            <a:xfrm>
              <a:off x="5241748" y="5237095"/>
              <a:ext cx="1993392" cy="1058803"/>
            </a:xfrm>
            <a:prstGeom prst="flowChartPreparati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Curved Connector 108"/>
            <p:cNvCxnSpPr>
              <a:cxnSpLocks/>
              <a:endCxn id="37" idx="3"/>
            </p:cNvCxnSpPr>
            <p:nvPr/>
          </p:nvCxnSpPr>
          <p:spPr>
            <a:xfrm rot="10800000" flipV="1">
              <a:off x="6362994" y="3509197"/>
              <a:ext cx="529452" cy="9998"/>
            </a:xfrm>
            <a:prstGeom prst="curvedConnector3">
              <a:avLst>
                <a:gd name="adj1" fmla="val 50000"/>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37" name="Flowchart: Preparation 36"/>
            <p:cNvSpPr/>
            <p:nvPr/>
          </p:nvSpPr>
          <p:spPr>
            <a:xfrm>
              <a:off x="4200149" y="2904330"/>
              <a:ext cx="2162845" cy="1229730"/>
            </a:xfrm>
            <a:prstGeom prst="flowChartPreparati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405280" y="2928410"/>
              <a:ext cx="1833164" cy="1161574"/>
            </a:xfrm>
            <a:prstGeom prst="snipRound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Continue with care coordination and referral process between CARES </a:t>
              </a:r>
            </a:p>
            <a:p>
              <a:pPr algn="ctr"/>
              <a:r>
                <a:rPr lang="en-US" sz="1100" dirty="0">
                  <a:latin typeface="Arial" panose="020B0604020202020204" pitchFamily="34" charset="0"/>
                  <a:cs typeface="Arial" panose="020B0604020202020204" pitchFamily="34" charset="0"/>
                </a:rPr>
                <a:t>and treatment centers as necessary</a:t>
              </a:r>
            </a:p>
          </p:txBody>
        </p:sp>
        <p:cxnSp>
          <p:nvCxnSpPr>
            <p:cNvPr id="124" name="Curved Connector 123"/>
            <p:cNvCxnSpPr/>
            <p:nvPr/>
          </p:nvCxnSpPr>
          <p:spPr>
            <a:xfrm>
              <a:off x="7204422" y="5685548"/>
              <a:ext cx="667505" cy="0"/>
            </a:xfrm>
            <a:prstGeom prst="curvedConnector3">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39" name="Flowchart: Preparation 38"/>
            <p:cNvSpPr/>
            <p:nvPr/>
          </p:nvSpPr>
          <p:spPr>
            <a:xfrm>
              <a:off x="7760692" y="5362110"/>
              <a:ext cx="1673073" cy="1234440"/>
            </a:xfrm>
            <a:prstGeom prst="flowChartPreparati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006388" y="5455225"/>
              <a:ext cx="1181680" cy="1024444"/>
            </a:xfrm>
            <a:prstGeom prst="snipRoundRect">
              <a:avLst/>
            </a:prstGeom>
            <a:noFill/>
          </p:spPr>
          <p:txBody>
            <a:bodyPr wrap="square" rtlCol="0">
              <a:spAutoFit/>
            </a:bodyPr>
            <a:lstStyle/>
            <a:p>
              <a:pPr algn="ctr"/>
              <a:r>
                <a:rPr lang="en-US" sz="1150" dirty="0">
                  <a:latin typeface="Arial" panose="020B0604020202020204" pitchFamily="34" charset="0"/>
                  <a:cs typeface="Arial" panose="020B0604020202020204" pitchFamily="34" charset="0"/>
                </a:rPr>
                <a:t>Individual enters the appropriate level of treatment</a:t>
              </a:r>
            </a:p>
          </p:txBody>
        </p:sp>
        <p:sp>
          <p:nvSpPr>
            <p:cNvPr id="41" name="Flowchart: Preparation 40"/>
            <p:cNvSpPr/>
            <p:nvPr/>
          </p:nvSpPr>
          <p:spPr>
            <a:xfrm>
              <a:off x="6951871" y="4123589"/>
              <a:ext cx="1495724" cy="1074346"/>
            </a:xfrm>
            <a:prstGeom prst="flowChartPreparati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112379" y="4204552"/>
              <a:ext cx="1249455" cy="838914"/>
            </a:xfrm>
            <a:prstGeom prst="snipRoundRect">
              <a:avLst/>
            </a:prstGeom>
            <a:noFill/>
          </p:spPr>
          <p:txBody>
            <a:bodyPr wrap="square" rtlCol="0">
              <a:spAutoFit/>
            </a:bodyPr>
            <a:lstStyle/>
            <a:p>
              <a:pPr algn="ctr"/>
              <a:r>
                <a:rPr lang="en-US" sz="1150" dirty="0">
                  <a:latin typeface="Arial" panose="020B0604020202020204" pitchFamily="34" charset="0"/>
                  <a:cs typeface="Arial" panose="020B0604020202020204" pitchFamily="34" charset="0"/>
                </a:rPr>
                <a:t>If not enrolled, begin enrollment as necessary</a:t>
              </a:r>
            </a:p>
          </p:txBody>
        </p:sp>
        <p:sp>
          <p:nvSpPr>
            <p:cNvPr id="14" name="Snip and Round Single Corner Rectangle 13"/>
            <p:cNvSpPr/>
            <p:nvPr/>
          </p:nvSpPr>
          <p:spPr>
            <a:xfrm>
              <a:off x="4829760" y="2307065"/>
              <a:ext cx="1664208" cy="420624"/>
            </a:xfrm>
            <a:prstGeom prst="snip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75480" y="2351178"/>
              <a:ext cx="1520484" cy="322659"/>
            </a:xfrm>
            <a:prstGeom prst="snipRound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Substance Use</a:t>
              </a:r>
            </a:p>
          </p:txBody>
        </p:sp>
        <p:cxnSp>
          <p:nvCxnSpPr>
            <p:cNvPr id="66" name="Curved Connector 65"/>
            <p:cNvCxnSpPr>
              <a:cxnSpLocks/>
              <a:endCxn id="14" idx="2"/>
            </p:cNvCxnSpPr>
            <p:nvPr/>
          </p:nvCxnSpPr>
          <p:spPr>
            <a:xfrm>
              <a:off x="3932250" y="2203107"/>
              <a:ext cx="897510" cy="314270"/>
            </a:xfrm>
            <a:prstGeom prst="curvedConnector3">
              <a:avLst>
                <a:gd name="adj1" fmla="val 1097"/>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45" name="Flowchart: Preparation 44"/>
            <p:cNvSpPr/>
            <p:nvPr/>
          </p:nvSpPr>
          <p:spPr>
            <a:xfrm>
              <a:off x="6729295" y="2588539"/>
              <a:ext cx="1495724" cy="1074346"/>
            </a:xfrm>
            <a:prstGeom prst="flowChartPreparati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972029" y="2728149"/>
              <a:ext cx="1050763" cy="838914"/>
            </a:xfrm>
            <a:prstGeom prst="snipRoundRect">
              <a:avLst/>
            </a:prstGeom>
            <a:noFill/>
          </p:spPr>
          <p:txBody>
            <a:bodyPr wrap="square" rtlCol="0">
              <a:spAutoFit/>
            </a:bodyPr>
            <a:lstStyle/>
            <a:p>
              <a:pPr algn="ctr"/>
              <a:r>
                <a:rPr lang="en-US" sz="1150" dirty="0">
                  <a:latin typeface="Arial" panose="020B0604020202020204" pitchFamily="34" charset="0"/>
                  <a:cs typeface="Arial" panose="020B0604020202020204" pitchFamily="34" charset="0"/>
                </a:rPr>
                <a:t>Already connected to CARES for SUD?</a:t>
              </a:r>
            </a:p>
          </p:txBody>
        </p:sp>
        <p:cxnSp>
          <p:nvCxnSpPr>
            <p:cNvPr id="103" name="Curved Connector 102"/>
            <p:cNvCxnSpPr>
              <a:cxnSpLocks/>
            </p:cNvCxnSpPr>
            <p:nvPr/>
          </p:nvCxnSpPr>
          <p:spPr>
            <a:xfrm>
              <a:off x="6519663" y="2656628"/>
              <a:ext cx="452366" cy="36199"/>
            </a:xfrm>
            <a:prstGeom prst="curvedConnector3">
              <a:avLst>
                <a:gd name="adj1" fmla="val 50000"/>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43" name="Flowchart: Preparation 42"/>
            <p:cNvSpPr/>
            <p:nvPr/>
          </p:nvSpPr>
          <p:spPr>
            <a:xfrm>
              <a:off x="4740249" y="4280992"/>
              <a:ext cx="1746730" cy="873582"/>
            </a:xfrm>
            <a:prstGeom prst="flowChartPreparati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917142" y="4296936"/>
              <a:ext cx="1437159" cy="838914"/>
            </a:xfrm>
            <a:prstGeom prst="snipRoundRect">
              <a:avLst/>
            </a:prstGeom>
            <a:noFill/>
          </p:spPr>
          <p:txBody>
            <a:bodyPr wrap="square" rtlCol="0">
              <a:spAutoFit/>
            </a:bodyPr>
            <a:lstStyle/>
            <a:p>
              <a:pPr algn="ctr"/>
              <a:r>
                <a:rPr lang="en-US" sz="1150" dirty="0">
                  <a:latin typeface="Arial" panose="020B0604020202020204" pitchFamily="34" charset="0"/>
                  <a:cs typeface="Arial" panose="020B0604020202020204" pitchFamily="34" charset="0"/>
                </a:rPr>
                <a:t>Refer to provider for assessment to determine level of care</a:t>
              </a:r>
            </a:p>
          </p:txBody>
        </p:sp>
        <p:cxnSp>
          <p:nvCxnSpPr>
            <p:cNvPr id="114" name="Curved Connector 113"/>
            <p:cNvCxnSpPr>
              <a:cxnSpLocks/>
              <a:endCxn id="43" idx="3"/>
            </p:cNvCxnSpPr>
            <p:nvPr/>
          </p:nvCxnSpPr>
          <p:spPr>
            <a:xfrm rot="10800000">
              <a:off x="6486979" y="4717783"/>
              <a:ext cx="485050" cy="12700"/>
            </a:xfrm>
            <a:prstGeom prst="curvedConnector3">
              <a:avLst>
                <a:gd name="adj1" fmla="val 50000"/>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5309766" y="5287775"/>
              <a:ext cx="1962246" cy="1024444"/>
            </a:xfrm>
            <a:prstGeom prst="snipRoundRect">
              <a:avLst/>
            </a:prstGeom>
            <a:noFill/>
          </p:spPr>
          <p:txBody>
            <a:bodyPr wrap="square" rtlCol="0">
              <a:spAutoFit/>
            </a:bodyPr>
            <a:lstStyle/>
            <a:p>
              <a:pPr algn="ctr"/>
              <a:r>
                <a:rPr lang="en-US" sz="1150" dirty="0">
                  <a:latin typeface="Arial" panose="020B0604020202020204" pitchFamily="34" charset="0"/>
                  <a:cs typeface="Arial" panose="020B0604020202020204" pitchFamily="34" charset="0"/>
                </a:rPr>
                <a:t>Staff will coordinate referral to program with appropriate level of care, and follow up on all referrals</a:t>
              </a:r>
            </a:p>
          </p:txBody>
        </p:sp>
        <p:cxnSp>
          <p:nvCxnSpPr>
            <p:cNvPr id="110" name="Curved Connector 65">
              <a:extLst>
                <a:ext uri="{FF2B5EF4-FFF2-40B4-BE49-F238E27FC236}">
                  <a16:creationId xmlns:a16="http://schemas.microsoft.com/office/drawing/2014/main" id="{0D0C2267-5047-2B6C-B402-99B7A6697A24}"/>
                </a:ext>
              </a:extLst>
            </p:cNvPr>
            <p:cNvCxnSpPr>
              <a:cxnSpLocks/>
            </p:cNvCxnSpPr>
            <p:nvPr/>
          </p:nvCxnSpPr>
          <p:spPr>
            <a:xfrm>
              <a:off x="4698013" y="6476394"/>
              <a:ext cx="3302426" cy="12700"/>
            </a:xfrm>
            <a:prstGeom prst="curvedConnector3">
              <a:avLst>
                <a:gd name="adj1" fmla="val 50000"/>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3F266CF-7BFC-EDC5-8313-7EFB59A157A2}"/>
                </a:ext>
              </a:extLst>
            </p:cNvPr>
            <p:cNvCxnSpPr>
              <a:cxnSpLocks/>
            </p:cNvCxnSpPr>
            <p:nvPr/>
          </p:nvCxnSpPr>
          <p:spPr>
            <a:xfrm flipH="1" flipV="1">
              <a:off x="4667868" y="4128383"/>
              <a:ext cx="30145" cy="234801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137" name="Picture 136">
            <a:extLst>
              <a:ext uri="{FF2B5EF4-FFF2-40B4-BE49-F238E27FC236}">
                <a16:creationId xmlns:a16="http://schemas.microsoft.com/office/drawing/2014/main" id="{ADBC3B3F-BE9B-7821-C1BF-201E6A2820B8}"/>
              </a:ext>
            </a:extLst>
          </p:cNvPr>
          <p:cNvPicPr>
            <a:picLocks noChangeAspect="1"/>
          </p:cNvPicPr>
          <p:nvPr/>
        </p:nvPicPr>
        <p:blipFill>
          <a:blip r:embed="rId5"/>
          <a:stretch>
            <a:fillRect/>
          </a:stretch>
        </p:blipFill>
        <p:spPr>
          <a:xfrm>
            <a:off x="2471377" y="280491"/>
            <a:ext cx="755637" cy="731521"/>
          </a:xfrm>
          <a:prstGeom prst="rect">
            <a:avLst/>
          </a:prstGeom>
        </p:spPr>
      </p:pic>
      <p:pic>
        <p:nvPicPr>
          <p:cNvPr id="27" name="Picture 26">
            <a:extLst>
              <a:ext uri="{FF2B5EF4-FFF2-40B4-BE49-F238E27FC236}">
                <a16:creationId xmlns:a16="http://schemas.microsoft.com/office/drawing/2014/main" id="{3FECE3F5-E67A-A912-C846-B935683A1EBD}"/>
              </a:ext>
            </a:extLst>
          </p:cNvPr>
          <p:cNvPicPr>
            <a:picLocks noChangeAspect="1"/>
          </p:cNvPicPr>
          <p:nvPr/>
        </p:nvPicPr>
        <p:blipFill>
          <a:blip r:embed="rId6"/>
          <a:srcRect t="2077" b="2077"/>
          <a:stretch/>
        </p:blipFill>
        <p:spPr>
          <a:xfrm>
            <a:off x="1926930" y="1227442"/>
            <a:ext cx="731520" cy="412764"/>
          </a:xfrm>
          <a:prstGeom prst="rect">
            <a:avLst/>
          </a:prstGeom>
        </p:spPr>
      </p:pic>
    </p:spTree>
    <p:extLst>
      <p:ext uri="{BB962C8B-B14F-4D97-AF65-F5344CB8AC3E}">
        <p14:creationId xmlns:p14="http://schemas.microsoft.com/office/powerpoint/2010/main" val="328345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anim calcmode="lin" valueType="num">
                                      <p:cBhvr>
                                        <p:cTn id="8" dur="1000" fill="hold"/>
                                        <p:tgtEl>
                                          <p:spTgt spid="144"/>
                                        </p:tgtEl>
                                        <p:attrNameLst>
                                          <p:attrName>ppt_x</p:attrName>
                                        </p:attrNameLst>
                                      </p:cBhvr>
                                      <p:tavLst>
                                        <p:tav tm="0">
                                          <p:val>
                                            <p:strVal val="#ppt_x"/>
                                          </p:val>
                                        </p:tav>
                                        <p:tav tm="100000">
                                          <p:val>
                                            <p:strVal val="#ppt_x"/>
                                          </p:val>
                                        </p:tav>
                                      </p:tavLst>
                                    </p:anim>
                                    <p:anim calcmode="lin" valueType="num">
                                      <p:cBhvr>
                                        <p:cTn id="9"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fade">
                                      <p:cBhvr>
                                        <p:cTn id="14" dur="1000"/>
                                        <p:tgtEl>
                                          <p:spTgt spid="153"/>
                                        </p:tgtEl>
                                      </p:cBhvr>
                                    </p:animEffect>
                                    <p:anim calcmode="lin" valueType="num">
                                      <p:cBhvr>
                                        <p:cTn id="15" dur="1000" fill="hold"/>
                                        <p:tgtEl>
                                          <p:spTgt spid="153"/>
                                        </p:tgtEl>
                                        <p:attrNameLst>
                                          <p:attrName>ppt_x</p:attrName>
                                        </p:attrNameLst>
                                      </p:cBhvr>
                                      <p:tavLst>
                                        <p:tav tm="0">
                                          <p:val>
                                            <p:strVal val="#ppt_x"/>
                                          </p:val>
                                        </p:tav>
                                        <p:tav tm="100000">
                                          <p:val>
                                            <p:strVal val="#ppt_x"/>
                                          </p:val>
                                        </p:tav>
                                      </p:tavLst>
                                    </p:anim>
                                    <p:anim calcmode="lin" valueType="num">
                                      <p:cBhvr>
                                        <p:cTn id="16"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2139" b="2965"/>
          <a:stretch/>
        </p:blipFill>
        <p:spPr>
          <a:xfrm>
            <a:off x="6572794" y="2642795"/>
            <a:ext cx="3474720" cy="2238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Empathy – Madison's 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950" y="3125167"/>
            <a:ext cx="2231635" cy="1351732"/>
          </a:xfrm>
          <a:prstGeom prst="rect">
            <a:avLst/>
          </a:prstGeom>
        </p:spPr>
      </p:pic>
      <p:pic>
        <p:nvPicPr>
          <p:cNvPr id="10" name="Picture 9" descr="A group of people posing for a photo behind a table with a cake&#10;&#10;Description automatically generated with medium confidence">
            <a:extLst>
              <a:ext uri="{FF2B5EF4-FFF2-40B4-BE49-F238E27FC236}">
                <a16:creationId xmlns:a16="http://schemas.microsoft.com/office/drawing/2014/main" id="{A98DFCEA-2E0C-D4CD-B8E0-6F9994B60FF5}"/>
              </a:ext>
            </a:extLst>
          </p:cNvPr>
          <p:cNvPicPr>
            <a:picLocks noChangeAspect="1"/>
          </p:cNvPicPr>
          <p:nvPr/>
        </p:nvPicPr>
        <p:blipFill rotWithShape="1">
          <a:blip r:embed="rId4"/>
          <a:srcRect l="4237" t="12499" b="13334"/>
          <a:stretch/>
        </p:blipFill>
        <p:spPr>
          <a:xfrm>
            <a:off x="778381" y="2344737"/>
            <a:ext cx="2760360" cy="2834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E2C799A3-5F82-8F1E-03ED-6F670A76CF03}"/>
              </a:ext>
            </a:extLst>
          </p:cNvPr>
          <p:cNvSpPr txBox="1"/>
          <p:nvPr/>
        </p:nvSpPr>
        <p:spPr>
          <a:xfrm>
            <a:off x="778381" y="1589810"/>
            <a:ext cx="7257255" cy="492443"/>
          </a:xfrm>
          <a:prstGeom prst="rect">
            <a:avLst/>
          </a:prstGeom>
          <a:noFill/>
        </p:spPr>
        <p:txBody>
          <a:bodyPr wrap="square" rtlCol="0">
            <a:spAutoFit/>
          </a:bodyPr>
          <a:lstStyle/>
          <a:p>
            <a:r>
              <a:rPr lang="en-US" sz="2600" b="1" dirty="0">
                <a:solidFill>
                  <a:schemeClr val="tx1"/>
                </a:solidFill>
                <a:latin typeface="Arial" panose="020B0604020202020204" pitchFamily="34" charset="0"/>
                <a:cs typeface="Arial" panose="020B0604020202020204" pitchFamily="34" charset="0"/>
              </a:rPr>
              <a:t>CARE Hawaii Community Outreaches</a:t>
            </a:r>
            <a:endParaRPr lang="en-US" sz="2600" dirty="0">
              <a:latin typeface="Arial" panose="020B0604020202020204" pitchFamily="34" charset="0"/>
              <a:cs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5"/>
          <a:stretch>
            <a:fillRect/>
          </a:stretch>
        </p:blipFill>
        <p:spPr>
          <a:xfrm>
            <a:off x="333619" y="230046"/>
            <a:ext cx="2635018" cy="1097280"/>
          </a:xfrm>
          <a:prstGeom prst="rect">
            <a:avLst/>
          </a:prstGeom>
        </p:spPr>
      </p:pic>
      <p:pic>
        <p:nvPicPr>
          <p:cNvPr id="13"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7"/>
          <a:stretch>
            <a:fillRect/>
          </a:stretch>
        </p:blipFill>
        <p:spPr>
          <a:xfrm>
            <a:off x="5440065" y="6034619"/>
            <a:ext cx="731520" cy="731520"/>
          </a:xfrm>
          <a:prstGeom prst="rect">
            <a:avLst/>
          </a:prstGeom>
        </p:spPr>
      </p:pic>
      <p:pic>
        <p:nvPicPr>
          <p:cNvPr id="3" name="Picture 2">
            <a:extLst>
              <a:ext uri="{FF2B5EF4-FFF2-40B4-BE49-F238E27FC236}">
                <a16:creationId xmlns:a16="http://schemas.microsoft.com/office/drawing/2014/main" id="{B3BE9970-2748-CC5A-7F68-C27FFF85DE4D}"/>
              </a:ext>
            </a:extLst>
          </p:cNvPr>
          <p:cNvPicPr>
            <a:picLocks noChangeAspect="1"/>
          </p:cNvPicPr>
          <p:nvPr/>
        </p:nvPicPr>
        <p:blipFill>
          <a:blip r:embed="rId8"/>
          <a:stretch>
            <a:fillRect/>
          </a:stretch>
        </p:blipFill>
        <p:spPr>
          <a:xfrm>
            <a:off x="3643082" y="5959717"/>
            <a:ext cx="755637" cy="731521"/>
          </a:xfrm>
          <a:prstGeom prst="rect">
            <a:avLst/>
          </a:prstGeom>
        </p:spPr>
      </p:pic>
      <p:pic>
        <p:nvPicPr>
          <p:cNvPr id="2" name="Picture 1">
            <a:extLst>
              <a:ext uri="{FF2B5EF4-FFF2-40B4-BE49-F238E27FC236}">
                <a16:creationId xmlns:a16="http://schemas.microsoft.com/office/drawing/2014/main" id="{05D87BFB-726F-35BA-FFA7-C16F24849E4B}"/>
              </a:ext>
            </a:extLst>
          </p:cNvPr>
          <p:cNvPicPr>
            <a:picLocks noChangeAspect="1"/>
          </p:cNvPicPr>
          <p:nvPr/>
        </p:nvPicPr>
        <p:blipFill>
          <a:blip r:embed="rId9"/>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367859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8250-E81A-6104-D770-59A7440F5311}"/>
              </a:ext>
            </a:extLst>
          </p:cNvPr>
          <p:cNvSpPr>
            <a:spLocks noGrp="1"/>
          </p:cNvSpPr>
          <p:nvPr>
            <p:ph type="title"/>
          </p:nvPr>
        </p:nvSpPr>
        <p:spPr>
          <a:xfrm>
            <a:off x="193776" y="1599891"/>
            <a:ext cx="8596668" cy="516655"/>
          </a:xfrm>
        </p:spPr>
        <p:txBody>
          <a:bodyPr>
            <a:normAutofit/>
          </a:bodyPr>
          <a:lstStyle/>
          <a:p>
            <a:r>
              <a:rPr lang="en-US" sz="2500" b="1" dirty="0">
                <a:solidFill>
                  <a:schemeClr val="tx1"/>
                </a:solidFill>
                <a:latin typeface="Arial" panose="020B0604020202020204" pitchFamily="34" charset="0"/>
                <a:cs typeface="Arial" panose="020B0604020202020204" pitchFamily="34" charset="0"/>
              </a:rPr>
              <a:t>Crisis Mobile Outreach Services (CMO) </a:t>
            </a:r>
          </a:p>
        </p:txBody>
      </p:sp>
      <p:sp>
        <p:nvSpPr>
          <p:cNvPr id="5" name="Rectangle: Rounded Corners 4">
            <a:extLst>
              <a:ext uri="{FF2B5EF4-FFF2-40B4-BE49-F238E27FC236}">
                <a16:creationId xmlns:a16="http://schemas.microsoft.com/office/drawing/2014/main" id="{455AF26E-9EA2-E140-602E-461F7C1A2C63}"/>
              </a:ext>
            </a:extLst>
          </p:cNvPr>
          <p:cNvSpPr/>
          <p:nvPr/>
        </p:nvSpPr>
        <p:spPr>
          <a:xfrm>
            <a:off x="8351088" y="2116546"/>
            <a:ext cx="2560320" cy="1748671"/>
          </a:xfrm>
          <a:prstGeom prst="round1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panose="020B0604020202020204" pitchFamily="34" charset="0"/>
                <a:cs typeface="Arial" panose="020B0604020202020204" pitchFamily="34" charset="0"/>
              </a:rPr>
              <a:t>Crisis Mobile Outreach (CMO) is a community – based service for clients experiencing a crisis</a:t>
            </a:r>
          </a:p>
        </p:txBody>
      </p:sp>
      <p:sp>
        <p:nvSpPr>
          <p:cNvPr id="8" name="Round Single Corner Rectangle 7">
            <a:extLst>
              <a:ext uri="{FF2B5EF4-FFF2-40B4-BE49-F238E27FC236}">
                <a16:creationId xmlns:a16="http://schemas.microsoft.com/office/drawing/2014/main" id="{2E288141-2CE6-FE3F-C566-AB82BA464809}"/>
              </a:ext>
            </a:extLst>
          </p:cNvPr>
          <p:cNvSpPr/>
          <p:nvPr/>
        </p:nvSpPr>
        <p:spPr>
          <a:xfrm>
            <a:off x="1384272" y="3975911"/>
            <a:ext cx="2560320" cy="1920240"/>
          </a:xfrm>
          <a:prstGeom prst="round1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50" dirty="0">
                <a:solidFill>
                  <a:schemeClr val="tx1"/>
                </a:solidFill>
                <a:latin typeface="Arial" panose="020B0604020202020204" pitchFamily="34" charset="0"/>
                <a:cs typeface="Arial" panose="020B0604020202020204" pitchFamily="34" charset="0"/>
              </a:rPr>
              <a:t>Goal of constructively resolving aspects that may precipitate a crisis</a:t>
            </a:r>
          </a:p>
          <a:p>
            <a:pPr algn="ctr"/>
            <a:r>
              <a:rPr lang="en-US" sz="1550" dirty="0">
                <a:solidFill>
                  <a:schemeClr val="tx1"/>
                </a:solidFill>
                <a:latin typeface="Arial" panose="020B0604020202020204" pitchFamily="34" charset="0"/>
                <a:cs typeface="Arial" panose="020B0604020202020204" pitchFamily="34" charset="0"/>
              </a:rPr>
              <a:t>CMO supports clients by providing accessible, responsive, coordinated and timely community assistance</a:t>
            </a:r>
          </a:p>
        </p:txBody>
      </p:sp>
      <p:sp>
        <p:nvSpPr>
          <p:cNvPr id="10" name="Rectangle: Rounded Corners 4">
            <a:extLst>
              <a:ext uri="{FF2B5EF4-FFF2-40B4-BE49-F238E27FC236}">
                <a16:creationId xmlns:a16="http://schemas.microsoft.com/office/drawing/2014/main" id="{637460A2-1B69-24B7-3EFB-15B9B5CFAF7C}"/>
              </a:ext>
            </a:extLst>
          </p:cNvPr>
          <p:cNvSpPr/>
          <p:nvPr/>
        </p:nvSpPr>
        <p:spPr>
          <a:xfrm>
            <a:off x="193776" y="2129387"/>
            <a:ext cx="2560320" cy="1748671"/>
          </a:xfrm>
          <a:prstGeom prst="round1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panose="020B0604020202020204" pitchFamily="34" charset="0"/>
                <a:cs typeface="Arial" panose="020B0604020202020204" pitchFamily="34" charset="0"/>
              </a:rPr>
              <a:t>Risk Assessment, Clinical Assessment, Crisis Shelter Assessment, Crisis Stabilization</a:t>
            </a:r>
          </a:p>
        </p:txBody>
      </p:sp>
      <p:sp>
        <p:nvSpPr>
          <p:cNvPr id="14" name="Rectangle: Rounded Corners 10">
            <a:extLst>
              <a:ext uri="{FF2B5EF4-FFF2-40B4-BE49-F238E27FC236}">
                <a16:creationId xmlns:a16="http://schemas.microsoft.com/office/drawing/2014/main" id="{4A7D0699-D473-8A95-F088-E758FEBF2116}"/>
              </a:ext>
            </a:extLst>
          </p:cNvPr>
          <p:cNvSpPr/>
          <p:nvPr/>
        </p:nvSpPr>
        <p:spPr>
          <a:xfrm>
            <a:off x="5635008" y="2116547"/>
            <a:ext cx="2560320" cy="1748671"/>
          </a:xfrm>
          <a:prstGeom prst="round1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panose="020B0604020202020204" pitchFamily="34" charset="0"/>
                <a:cs typeface="Arial" panose="020B0604020202020204" pitchFamily="34" charset="0"/>
              </a:rPr>
              <a:t>Linkage for follow-up; community resources for support</a:t>
            </a:r>
          </a:p>
        </p:txBody>
      </p:sp>
      <p:sp>
        <p:nvSpPr>
          <p:cNvPr id="15" name="Rectangle: Rounded Corners 11">
            <a:extLst>
              <a:ext uri="{FF2B5EF4-FFF2-40B4-BE49-F238E27FC236}">
                <a16:creationId xmlns:a16="http://schemas.microsoft.com/office/drawing/2014/main" id="{3CF77F47-F247-C5BB-49F7-31854D4C1CFC}"/>
              </a:ext>
            </a:extLst>
          </p:cNvPr>
          <p:cNvSpPr/>
          <p:nvPr/>
        </p:nvSpPr>
        <p:spPr>
          <a:xfrm>
            <a:off x="7012298" y="3975911"/>
            <a:ext cx="2560320" cy="1920240"/>
          </a:xfrm>
          <a:prstGeom prst="round1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tx1"/>
                </a:solidFill>
                <a:latin typeface="Arial" panose="020B0604020202020204" pitchFamily="34" charset="0"/>
                <a:cs typeface="Arial" panose="020B0604020202020204" pitchFamily="34" charset="0"/>
              </a:rPr>
              <a:t>CMO Services are face-to-face crisis stabilization, provided 24 hours a day, 7 days a week and responded to within 24 hours a day, 7 days a week, and responded to within 45 minutes or less</a:t>
            </a:r>
          </a:p>
        </p:txBody>
      </p:sp>
      <p:pic>
        <p:nvPicPr>
          <p:cNvPr id="16" name="Picture 15"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7"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sp>
        <p:nvSpPr>
          <p:cNvPr id="22" name="Rectangle: Rounded Corners 9">
            <a:extLst>
              <a:ext uri="{FF2B5EF4-FFF2-40B4-BE49-F238E27FC236}">
                <a16:creationId xmlns:a16="http://schemas.microsoft.com/office/drawing/2014/main" id="{3966D97B-2184-8AD3-E9B3-F883CB251A9D}"/>
              </a:ext>
            </a:extLst>
          </p:cNvPr>
          <p:cNvSpPr/>
          <p:nvPr/>
        </p:nvSpPr>
        <p:spPr>
          <a:xfrm>
            <a:off x="2903194" y="2116548"/>
            <a:ext cx="2560320" cy="1748671"/>
          </a:xfrm>
          <a:prstGeom prst="round1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Arial" panose="020B0604020202020204" pitchFamily="34" charset="0"/>
                <a:cs typeface="Arial" panose="020B0604020202020204" pitchFamily="34" charset="0"/>
              </a:rPr>
              <a:t>Crisis Intervention, Planning and short-term treatment which includes, but is not limited to, medication administration or arrangements, consultations and referrals</a:t>
            </a:r>
          </a:p>
        </p:txBody>
      </p:sp>
      <p:sp>
        <p:nvSpPr>
          <p:cNvPr id="20" name="Rectangle: Rounded Corners 11">
            <a:extLst>
              <a:ext uri="{FF2B5EF4-FFF2-40B4-BE49-F238E27FC236}">
                <a16:creationId xmlns:a16="http://schemas.microsoft.com/office/drawing/2014/main" id="{3CF77F47-F247-C5BB-49F7-31854D4C1CFC}"/>
              </a:ext>
            </a:extLst>
          </p:cNvPr>
          <p:cNvSpPr/>
          <p:nvPr/>
        </p:nvSpPr>
        <p:spPr>
          <a:xfrm>
            <a:off x="4198285" y="3969892"/>
            <a:ext cx="2560320" cy="1920240"/>
          </a:xfrm>
          <a:prstGeom prst="round1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tx1"/>
                </a:solidFill>
                <a:latin typeface="Arial" panose="020B0604020202020204" pitchFamily="34" charset="0"/>
                <a:cs typeface="Arial" panose="020B0604020202020204" pitchFamily="34" charset="0"/>
              </a:rPr>
              <a:t>Program aims to assist individuals who are a danger to themselves or others</a:t>
            </a:r>
          </a:p>
        </p:txBody>
      </p:sp>
      <p:pic>
        <p:nvPicPr>
          <p:cNvPr id="4" name="Picture 3">
            <a:extLst>
              <a:ext uri="{FF2B5EF4-FFF2-40B4-BE49-F238E27FC236}">
                <a16:creationId xmlns:a16="http://schemas.microsoft.com/office/drawing/2014/main" id="{D93B817F-6C89-2220-4959-10D20496898E}"/>
              </a:ext>
            </a:extLst>
          </p:cNvPr>
          <p:cNvPicPr>
            <a:picLocks noChangeAspect="1"/>
          </p:cNvPicPr>
          <p:nvPr/>
        </p:nvPicPr>
        <p:blipFill>
          <a:blip r:embed="rId5"/>
          <a:stretch>
            <a:fillRect/>
          </a:stretch>
        </p:blipFill>
        <p:spPr>
          <a:xfrm>
            <a:off x="3643082" y="5959717"/>
            <a:ext cx="755637" cy="731521"/>
          </a:xfrm>
          <a:prstGeom prst="rect">
            <a:avLst/>
          </a:prstGeom>
        </p:spPr>
      </p:pic>
      <p:pic>
        <p:nvPicPr>
          <p:cNvPr id="3" name="Picture 2">
            <a:extLst>
              <a:ext uri="{FF2B5EF4-FFF2-40B4-BE49-F238E27FC236}">
                <a16:creationId xmlns:a16="http://schemas.microsoft.com/office/drawing/2014/main" id="{85D84DEB-8141-4A20-A02D-105DFD7ECA2A}"/>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332675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4" grpId="0" animBg="1"/>
      <p:bldP spid="15" grpId="0" animBg="1"/>
      <p:bldP spid="2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685B-A008-7932-4DFB-F9A8A212E540}"/>
              </a:ext>
            </a:extLst>
          </p:cNvPr>
          <p:cNvSpPr>
            <a:spLocks noGrp="1"/>
          </p:cNvSpPr>
          <p:nvPr>
            <p:ph type="title"/>
          </p:nvPr>
        </p:nvSpPr>
        <p:spPr>
          <a:xfrm>
            <a:off x="285816" y="1803768"/>
            <a:ext cx="7844966" cy="530947"/>
          </a:xfrm>
        </p:spPr>
        <p:txBody>
          <a:bodyPr>
            <a:normAutofit/>
          </a:bodyPr>
          <a:lstStyle/>
          <a:p>
            <a:r>
              <a:rPr lang="en-US" sz="2600" b="1" dirty="0">
                <a:solidFill>
                  <a:schemeClr val="tx1"/>
                </a:solidFill>
                <a:latin typeface="Arial" panose="020B0604020202020204" pitchFamily="34" charset="0"/>
                <a:cs typeface="Arial" panose="020B0604020202020204" pitchFamily="34" charset="0"/>
              </a:rPr>
              <a:t>Crisis Support Management Services (CSM)</a:t>
            </a:r>
          </a:p>
        </p:txBody>
      </p:sp>
      <p:sp>
        <p:nvSpPr>
          <p:cNvPr id="5" name="Rectangle: Rounded Corners 4">
            <a:extLst>
              <a:ext uri="{FF2B5EF4-FFF2-40B4-BE49-F238E27FC236}">
                <a16:creationId xmlns:a16="http://schemas.microsoft.com/office/drawing/2014/main" id="{54D999E9-0CF0-1EE8-FC83-847B01025400}"/>
              </a:ext>
            </a:extLst>
          </p:cNvPr>
          <p:cNvSpPr/>
          <p:nvPr/>
        </p:nvSpPr>
        <p:spPr>
          <a:xfrm>
            <a:off x="285816" y="2503218"/>
            <a:ext cx="2560320" cy="2541878"/>
          </a:xfrm>
          <a:prstGeom prst="round1Rect">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50" dirty="0">
                <a:solidFill>
                  <a:schemeClr val="bg1"/>
                </a:solidFill>
                <a:latin typeface="Arial" panose="020B0604020202020204" pitchFamily="34" charset="0"/>
                <a:cs typeface="Arial" panose="020B0604020202020204" pitchFamily="34" charset="0"/>
              </a:rPr>
              <a:t>Time limited support services (30 Days temporary case management), to assist individuals in finding more intensive interventions for behavior that could further disrupt community integration and return the consumer to pre-crisis life.</a:t>
            </a:r>
          </a:p>
        </p:txBody>
      </p:sp>
      <p:sp>
        <p:nvSpPr>
          <p:cNvPr id="7" name="Rectangle: Rounded Corners 6">
            <a:extLst>
              <a:ext uri="{FF2B5EF4-FFF2-40B4-BE49-F238E27FC236}">
                <a16:creationId xmlns:a16="http://schemas.microsoft.com/office/drawing/2014/main" id="{611B3EEC-F796-EA1B-18A7-907402464857}"/>
              </a:ext>
            </a:extLst>
          </p:cNvPr>
          <p:cNvSpPr/>
          <p:nvPr/>
        </p:nvSpPr>
        <p:spPr>
          <a:xfrm>
            <a:off x="2961004" y="2518774"/>
            <a:ext cx="2560320" cy="2541878"/>
          </a:xfrm>
          <a:prstGeom prst="round1Rect">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Arial" panose="020B0604020202020204" pitchFamily="34" charset="0"/>
                <a:cs typeface="Arial" panose="020B0604020202020204" pitchFamily="34" charset="0"/>
              </a:rPr>
              <a:t>For people in crisis, who are not linked or who do not have appropriate case management, to be linked with Mental Health Services for support and stabilization.</a:t>
            </a:r>
          </a:p>
        </p:txBody>
      </p:sp>
      <p:sp>
        <p:nvSpPr>
          <p:cNvPr id="9" name="Rectangle: Rounded Corners 8">
            <a:extLst>
              <a:ext uri="{FF2B5EF4-FFF2-40B4-BE49-F238E27FC236}">
                <a16:creationId xmlns:a16="http://schemas.microsoft.com/office/drawing/2014/main" id="{5C9CADC9-203A-7063-223A-8C59E37F6859}"/>
              </a:ext>
            </a:extLst>
          </p:cNvPr>
          <p:cNvSpPr/>
          <p:nvPr/>
        </p:nvSpPr>
        <p:spPr>
          <a:xfrm>
            <a:off x="5636192" y="2503218"/>
            <a:ext cx="2560320" cy="2541878"/>
          </a:xfrm>
          <a:prstGeom prst="round1Rect">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50" dirty="0">
                <a:solidFill>
                  <a:schemeClr val="bg1"/>
                </a:solidFill>
                <a:latin typeface="Arial" panose="020B0604020202020204" pitchFamily="34" charset="0"/>
                <a:cs typeface="Arial" panose="020B0604020202020204" pitchFamily="34" charset="0"/>
              </a:rPr>
              <a:t>CSM Team includes stabilization of crisis situations, initiation of treatment interventions, resolution of problems and conflicts, coordination with other agencies, gaining access to community resources and necessary services.</a:t>
            </a:r>
          </a:p>
        </p:txBody>
      </p:sp>
      <p:sp>
        <p:nvSpPr>
          <p:cNvPr id="11" name="Rectangle: Rounded Corners 10">
            <a:extLst>
              <a:ext uri="{FF2B5EF4-FFF2-40B4-BE49-F238E27FC236}">
                <a16:creationId xmlns:a16="http://schemas.microsoft.com/office/drawing/2014/main" id="{268868B5-3379-2BCB-37C8-7A103CDACA32}"/>
              </a:ext>
            </a:extLst>
          </p:cNvPr>
          <p:cNvSpPr/>
          <p:nvPr/>
        </p:nvSpPr>
        <p:spPr>
          <a:xfrm>
            <a:off x="8311380" y="2503218"/>
            <a:ext cx="2560320" cy="2541878"/>
          </a:xfrm>
          <a:prstGeom prst="round1Rect">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Arial" panose="020B0604020202020204" pitchFamily="34" charset="0"/>
                <a:cs typeface="Arial" panose="020B0604020202020204" pitchFamily="34" charset="0"/>
              </a:rPr>
              <a:t>CSM Services are 24 hours a day, 7 days a week.</a:t>
            </a:r>
          </a:p>
        </p:txBody>
      </p:sp>
      <p:pic>
        <p:nvPicPr>
          <p:cNvPr id="13" name="Picture 12"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4"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pic>
        <p:nvPicPr>
          <p:cNvPr id="4" name="Picture 3">
            <a:extLst>
              <a:ext uri="{FF2B5EF4-FFF2-40B4-BE49-F238E27FC236}">
                <a16:creationId xmlns:a16="http://schemas.microsoft.com/office/drawing/2014/main" id="{B99050A3-7BEB-68E8-B75A-24A8C30550FB}"/>
              </a:ext>
            </a:extLst>
          </p:cNvPr>
          <p:cNvPicPr>
            <a:picLocks noChangeAspect="1"/>
          </p:cNvPicPr>
          <p:nvPr/>
        </p:nvPicPr>
        <p:blipFill>
          <a:blip r:embed="rId5"/>
          <a:stretch>
            <a:fillRect/>
          </a:stretch>
        </p:blipFill>
        <p:spPr>
          <a:xfrm>
            <a:off x="3643082" y="5959717"/>
            <a:ext cx="755637" cy="731521"/>
          </a:xfrm>
          <a:prstGeom prst="rect">
            <a:avLst/>
          </a:prstGeom>
        </p:spPr>
      </p:pic>
      <p:pic>
        <p:nvPicPr>
          <p:cNvPr id="3" name="Picture 2">
            <a:extLst>
              <a:ext uri="{FF2B5EF4-FFF2-40B4-BE49-F238E27FC236}">
                <a16:creationId xmlns:a16="http://schemas.microsoft.com/office/drawing/2014/main" id="{F7EB021F-7D54-F994-0964-909FF821CE0A}"/>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187977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685B-A008-7932-4DFB-F9A8A212E540}"/>
              </a:ext>
            </a:extLst>
          </p:cNvPr>
          <p:cNvSpPr>
            <a:spLocks noGrp="1"/>
          </p:cNvSpPr>
          <p:nvPr>
            <p:ph type="title"/>
          </p:nvPr>
        </p:nvSpPr>
        <p:spPr>
          <a:xfrm>
            <a:off x="285816" y="1817583"/>
            <a:ext cx="9141648" cy="772042"/>
          </a:xfrm>
        </p:spPr>
        <p:txBody>
          <a:bodyPr>
            <a:normAutofit fontScale="90000"/>
          </a:bodyPr>
          <a:lstStyle/>
          <a:p>
            <a:r>
              <a:rPr lang="en-US" sz="2800" b="1" dirty="0">
                <a:solidFill>
                  <a:srgbClr val="000000"/>
                </a:solidFill>
                <a:latin typeface="Arial" panose="020B0604020202020204" pitchFamily="34" charset="0"/>
                <a:cs typeface="Arial" panose="020B0604020202020204" pitchFamily="34" charset="0"/>
              </a:rPr>
              <a:t>Licensed Crisis Residential Services (LCRS) </a:t>
            </a:r>
            <a:br>
              <a:rPr lang="en-US" sz="2800" b="1" dirty="0">
                <a:solidFill>
                  <a:srgbClr val="000000"/>
                </a:solidFill>
                <a:latin typeface="Arial" panose="020B0604020202020204" pitchFamily="34" charset="0"/>
                <a:cs typeface="Arial" panose="020B0604020202020204" pitchFamily="34" charset="0"/>
              </a:rPr>
            </a:br>
            <a:r>
              <a:rPr lang="en-US" sz="2800" b="1" dirty="0">
                <a:solidFill>
                  <a:srgbClr val="000000"/>
                </a:solidFill>
                <a:latin typeface="Arial" panose="020B0604020202020204" pitchFamily="34" charset="0"/>
                <a:cs typeface="Arial" panose="020B0604020202020204" pitchFamily="34" charset="0"/>
              </a:rPr>
              <a:t>Hilo (Hawaii Island), Maui, and Oahu</a:t>
            </a:r>
            <a:endParaRPr lang="en-US" sz="2600" b="1"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4D999E9-0CF0-1EE8-FC83-847B01025400}"/>
              </a:ext>
            </a:extLst>
          </p:cNvPr>
          <p:cNvSpPr/>
          <p:nvPr/>
        </p:nvSpPr>
        <p:spPr>
          <a:xfrm>
            <a:off x="285816" y="2771314"/>
            <a:ext cx="2560320" cy="2541878"/>
          </a:xfrm>
          <a:prstGeom prst="round1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bg1"/>
                </a:solidFill>
                <a:latin typeface="Arial" panose="020B0604020202020204" pitchFamily="34" charset="0"/>
                <a:cs typeface="Arial" panose="020B0604020202020204" pitchFamily="34" charset="0"/>
              </a:rPr>
              <a:t>Are provided to assist individuals with the potential for danger to self or others</a:t>
            </a:r>
          </a:p>
        </p:txBody>
      </p:sp>
      <p:sp>
        <p:nvSpPr>
          <p:cNvPr id="7" name="Rectangle: Rounded Corners 6">
            <a:extLst>
              <a:ext uri="{FF2B5EF4-FFF2-40B4-BE49-F238E27FC236}">
                <a16:creationId xmlns:a16="http://schemas.microsoft.com/office/drawing/2014/main" id="{611B3EEC-F796-EA1B-18A7-907402464857}"/>
              </a:ext>
            </a:extLst>
          </p:cNvPr>
          <p:cNvSpPr/>
          <p:nvPr/>
        </p:nvSpPr>
        <p:spPr>
          <a:xfrm>
            <a:off x="2968637" y="2771314"/>
            <a:ext cx="2560320" cy="2541878"/>
          </a:xfrm>
          <a:prstGeom prst="round1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bg1"/>
                </a:solidFill>
                <a:latin typeface="Arial" panose="020B0604020202020204" pitchFamily="34" charset="0"/>
                <a:cs typeface="Arial" panose="020B0604020202020204" pitchFamily="34" charset="0"/>
              </a:rPr>
              <a:t>Short-term, acute residential services to individuals experiencing crisis or a period of acute stress that  significantly impairs the capacity to cope with normal life circumstances</a:t>
            </a:r>
          </a:p>
        </p:txBody>
      </p:sp>
      <p:sp>
        <p:nvSpPr>
          <p:cNvPr id="9" name="Rectangle: Rounded Corners 8">
            <a:extLst>
              <a:ext uri="{FF2B5EF4-FFF2-40B4-BE49-F238E27FC236}">
                <a16:creationId xmlns:a16="http://schemas.microsoft.com/office/drawing/2014/main" id="{5C9CADC9-203A-7063-223A-8C59E37F6859}"/>
              </a:ext>
            </a:extLst>
          </p:cNvPr>
          <p:cNvSpPr/>
          <p:nvPr/>
        </p:nvSpPr>
        <p:spPr>
          <a:xfrm>
            <a:off x="5640008" y="2782867"/>
            <a:ext cx="2560320" cy="2541878"/>
          </a:xfrm>
          <a:prstGeom prst="round1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bg1"/>
                </a:solidFill>
                <a:latin typeface="Arial" panose="020B0604020202020204" pitchFamily="34" charset="0"/>
                <a:cs typeface="Arial" panose="020B0604020202020204" pitchFamily="34" charset="0"/>
              </a:rPr>
              <a:t>Provides services that address the psychiatric, psychological and behavioral needs.</a:t>
            </a:r>
          </a:p>
        </p:txBody>
      </p:sp>
      <p:sp>
        <p:nvSpPr>
          <p:cNvPr id="11" name="Rectangle: Rounded Corners 10">
            <a:extLst>
              <a:ext uri="{FF2B5EF4-FFF2-40B4-BE49-F238E27FC236}">
                <a16:creationId xmlns:a16="http://schemas.microsoft.com/office/drawing/2014/main" id="{268868B5-3379-2BCB-37C8-7A103CDACA32}"/>
              </a:ext>
            </a:extLst>
          </p:cNvPr>
          <p:cNvSpPr/>
          <p:nvPr/>
        </p:nvSpPr>
        <p:spPr>
          <a:xfrm>
            <a:off x="8311379" y="2771314"/>
            <a:ext cx="2560320" cy="2541878"/>
          </a:xfrm>
          <a:prstGeom prst="round1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bg1"/>
                </a:solidFill>
                <a:latin typeface="Arial" panose="020B0604020202020204" pitchFamily="34" charset="0"/>
                <a:cs typeface="Arial" panose="020B0604020202020204" pitchFamily="34" charset="0"/>
              </a:rPr>
              <a:t>Here are some clinical justifications for admission: Medication Stabilization, Mood Stabilization, Relapse Prevention, Prevent Psychiatric Emergency and Harm Reduction.</a:t>
            </a:r>
          </a:p>
        </p:txBody>
      </p:sp>
      <p:pic>
        <p:nvPicPr>
          <p:cNvPr id="13" name="Picture 12"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4"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pic>
        <p:nvPicPr>
          <p:cNvPr id="4" name="Picture 3">
            <a:extLst>
              <a:ext uri="{FF2B5EF4-FFF2-40B4-BE49-F238E27FC236}">
                <a16:creationId xmlns:a16="http://schemas.microsoft.com/office/drawing/2014/main" id="{033E6AC2-BBDE-69C1-85B3-95F38A04EEDB}"/>
              </a:ext>
            </a:extLst>
          </p:cNvPr>
          <p:cNvPicPr>
            <a:picLocks noChangeAspect="1"/>
          </p:cNvPicPr>
          <p:nvPr/>
        </p:nvPicPr>
        <p:blipFill>
          <a:blip r:embed="rId5"/>
          <a:stretch>
            <a:fillRect/>
          </a:stretch>
        </p:blipFill>
        <p:spPr>
          <a:xfrm>
            <a:off x="3643082" y="5959717"/>
            <a:ext cx="755637" cy="731521"/>
          </a:xfrm>
          <a:prstGeom prst="rect">
            <a:avLst/>
          </a:prstGeom>
        </p:spPr>
      </p:pic>
      <p:pic>
        <p:nvPicPr>
          <p:cNvPr id="3" name="Picture 2">
            <a:extLst>
              <a:ext uri="{FF2B5EF4-FFF2-40B4-BE49-F238E27FC236}">
                <a16:creationId xmlns:a16="http://schemas.microsoft.com/office/drawing/2014/main" id="{65A9AB38-36D4-C3D6-B231-A68BED5BBC8C}"/>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292086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685B-A008-7932-4DFB-F9A8A212E540}"/>
              </a:ext>
            </a:extLst>
          </p:cNvPr>
          <p:cNvSpPr>
            <a:spLocks noGrp="1"/>
          </p:cNvSpPr>
          <p:nvPr>
            <p:ph type="title"/>
          </p:nvPr>
        </p:nvSpPr>
        <p:spPr>
          <a:xfrm>
            <a:off x="333619" y="1925151"/>
            <a:ext cx="9141648" cy="515482"/>
          </a:xfrm>
        </p:spPr>
        <p:txBody>
          <a:bodyPr>
            <a:normAutofit fontScale="90000"/>
          </a:bodyPr>
          <a:lstStyle/>
          <a:p>
            <a:r>
              <a:rPr lang="en-US" sz="2800" b="1" dirty="0">
                <a:solidFill>
                  <a:srgbClr val="000000"/>
                </a:solidFill>
                <a:latin typeface="Arial" panose="020B0604020202020204" pitchFamily="34" charset="0"/>
                <a:cs typeface="Arial" panose="020B0604020202020204" pitchFamily="34" charset="0"/>
              </a:rPr>
              <a:t>Certified Peer Specialist Support Services (</a:t>
            </a:r>
            <a:r>
              <a:rPr lang="en-US" sz="2400" b="1" dirty="0">
                <a:solidFill>
                  <a:srgbClr val="000000"/>
                </a:solidFill>
                <a:latin typeface="Arial" panose="020B0604020202020204" pitchFamily="34" charset="0"/>
                <a:cs typeface="Arial" panose="020B0604020202020204" pitchFamily="34" charset="0"/>
              </a:rPr>
              <a:t>CPSS) </a:t>
            </a:r>
            <a:endParaRPr lang="en-US" sz="2600" b="1"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4D999E9-0CF0-1EE8-FC83-847B01025400}"/>
              </a:ext>
            </a:extLst>
          </p:cNvPr>
          <p:cNvSpPr/>
          <p:nvPr/>
        </p:nvSpPr>
        <p:spPr>
          <a:xfrm>
            <a:off x="333619" y="2623291"/>
            <a:ext cx="2832288" cy="2541878"/>
          </a:xfrm>
          <a:prstGeom prst="round1Rect">
            <a:avLst/>
          </a:prstGeom>
          <a:solidFill>
            <a:schemeClr val="accent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bg1"/>
                </a:solidFill>
                <a:latin typeface="Arial" panose="020B0604020202020204" pitchFamily="34" charset="0"/>
                <a:cs typeface="Arial" panose="020B0604020202020204" pitchFamily="34" charset="0"/>
              </a:rPr>
              <a:t>May be requested from the Hawaii CARES following the initial response by CMO or CSM when on-going support from a crisis Hawaii Certified Peer Specialists is clinically indicated to assist a Consumer to recover from a crisis.</a:t>
            </a:r>
          </a:p>
        </p:txBody>
      </p:sp>
      <p:sp>
        <p:nvSpPr>
          <p:cNvPr id="7" name="Rectangle: Rounded Corners 6">
            <a:extLst>
              <a:ext uri="{FF2B5EF4-FFF2-40B4-BE49-F238E27FC236}">
                <a16:creationId xmlns:a16="http://schemas.microsoft.com/office/drawing/2014/main" id="{611B3EEC-F796-EA1B-18A7-907402464857}"/>
              </a:ext>
            </a:extLst>
          </p:cNvPr>
          <p:cNvSpPr/>
          <p:nvPr/>
        </p:nvSpPr>
        <p:spPr>
          <a:xfrm>
            <a:off x="3620197" y="2623291"/>
            <a:ext cx="2890007" cy="2541878"/>
          </a:xfrm>
          <a:prstGeom prst="round1Rect">
            <a:avLst/>
          </a:prstGeom>
          <a:solidFill>
            <a:schemeClr val="accent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bg1"/>
                </a:solidFill>
                <a:latin typeface="Arial" panose="020B0604020202020204" pitchFamily="34" charset="0"/>
                <a:cs typeface="Arial" panose="020B0604020202020204" pitchFamily="34" charset="0"/>
              </a:rPr>
              <a:t>Provide a unique perspective based on their shared experiences and utilize their skills to assist Consumers to better understand their illness, plan their recovery, and navigate their way through the service delivery system.</a:t>
            </a:r>
          </a:p>
        </p:txBody>
      </p:sp>
      <p:sp>
        <p:nvSpPr>
          <p:cNvPr id="9" name="Rectangle: Rounded Corners 8">
            <a:extLst>
              <a:ext uri="{FF2B5EF4-FFF2-40B4-BE49-F238E27FC236}">
                <a16:creationId xmlns:a16="http://schemas.microsoft.com/office/drawing/2014/main" id="{5C9CADC9-203A-7063-223A-8C59E37F6859}"/>
              </a:ext>
            </a:extLst>
          </p:cNvPr>
          <p:cNvSpPr/>
          <p:nvPr/>
        </p:nvSpPr>
        <p:spPr>
          <a:xfrm>
            <a:off x="7012298" y="2623291"/>
            <a:ext cx="2693992" cy="2541878"/>
          </a:xfrm>
          <a:prstGeom prst="round1Rect">
            <a:avLst/>
          </a:prstGeom>
          <a:solidFill>
            <a:schemeClr val="accent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bg1"/>
                </a:solidFill>
                <a:latin typeface="Arial" panose="020B0604020202020204" pitchFamily="34" charset="0"/>
                <a:cs typeface="Arial" panose="020B0604020202020204" pitchFamily="34" charset="0"/>
              </a:rPr>
              <a:t>CPSS Services will continue for 30 days.</a:t>
            </a:r>
          </a:p>
        </p:txBody>
      </p:sp>
      <p:pic>
        <p:nvPicPr>
          <p:cNvPr id="13" name="Picture 12"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4"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pic>
        <p:nvPicPr>
          <p:cNvPr id="3" name="Picture 2">
            <a:extLst>
              <a:ext uri="{FF2B5EF4-FFF2-40B4-BE49-F238E27FC236}">
                <a16:creationId xmlns:a16="http://schemas.microsoft.com/office/drawing/2014/main" id="{B84AFE74-E8CE-089B-288F-882DED4C1842}"/>
              </a:ext>
            </a:extLst>
          </p:cNvPr>
          <p:cNvPicPr>
            <a:picLocks noChangeAspect="1"/>
          </p:cNvPicPr>
          <p:nvPr/>
        </p:nvPicPr>
        <p:blipFill>
          <a:blip r:embed="rId5"/>
          <a:stretch>
            <a:fillRect/>
          </a:stretch>
        </p:blipFill>
        <p:spPr>
          <a:xfrm>
            <a:off x="3503244" y="5824343"/>
            <a:ext cx="895475" cy="866896"/>
          </a:xfrm>
          <a:prstGeom prst="rect">
            <a:avLst/>
          </a:prstGeom>
        </p:spPr>
      </p:pic>
      <p:pic>
        <p:nvPicPr>
          <p:cNvPr id="4" name="Picture 3">
            <a:extLst>
              <a:ext uri="{FF2B5EF4-FFF2-40B4-BE49-F238E27FC236}">
                <a16:creationId xmlns:a16="http://schemas.microsoft.com/office/drawing/2014/main" id="{23F72651-F3A9-ABC0-7728-4CFE3D3EF788}"/>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171962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685B-A008-7932-4DFB-F9A8A212E540}"/>
              </a:ext>
            </a:extLst>
          </p:cNvPr>
          <p:cNvSpPr>
            <a:spLocks noGrp="1"/>
          </p:cNvSpPr>
          <p:nvPr>
            <p:ph type="title"/>
          </p:nvPr>
        </p:nvSpPr>
        <p:spPr>
          <a:xfrm>
            <a:off x="384544" y="2193856"/>
            <a:ext cx="9892656" cy="906690"/>
          </a:xfrm>
        </p:spPr>
        <p:txBody>
          <a:bodyPr>
            <a:normAutofit fontScale="90000"/>
          </a:bodyPr>
          <a:lstStyle/>
          <a:p>
            <a:r>
              <a:rPr lang="en-US" sz="2800" b="1" dirty="0">
                <a:solidFill>
                  <a:srgbClr val="000000"/>
                </a:solidFill>
                <a:latin typeface="Arial" panose="020B0604020202020204" pitchFamily="34" charset="0"/>
                <a:cs typeface="Arial" panose="020B0604020202020204" pitchFamily="34" charset="0"/>
              </a:rPr>
              <a:t>Stabilization Intensive Case Management Program (SICM)</a:t>
            </a:r>
            <a:br>
              <a:rPr lang="en-US" sz="2800" b="1" dirty="0">
                <a:solidFill>
                  <a:srgbClr val="000000"/>
                </a:solidFill>
                <a:latin typeface="Arial" panose="020B0604020202020204" pitchFamily="34" charset="0"/>
                <a:cs typeface="Arial" panose="020B0604020202020204" pitchFamily="34" charset="0"/>
              </a:rPr>
            </a:br>
            <a:r>
              <a:rPr lang="en-US" sz="2800" b="1" dirty="0">
                <a:solidFill>
                  <a:srgbClr val="000000"/>
                </a:solidFill>
                <a:latin typeface="Arial" panose="020B0604020202020204" pitchFamily="34" charset="0"/>
                <a:cs typeface="Arial" panose="020B0604020202020204" pitchFamily="34" charset="0"/>
              </a:rPr>
              <a:t>Oahu and Hawai’i Island</a:t>
            </a:r>
            <a:endParaRPr lang="en-US" sz="2600" b="1"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4D999E9-0CF0-1EE8-FC83-847B01025400}"/>
              </a:ext>
            </a:extLst>
          </p:cNvPr>
          <p:cNvSpPr/>
          <p:nvPr/>
        </p:nvSpPr>
        <p:spPr>
          <a:xfrm>
            <a:off x="405889" y="3167286"/>
            <a:ext cx="2032511" cy="2151909"/>
          </a:xfrm>
          <a:prstGeom prst="round1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tx1"/>
                </a:solidFill>
                <a:latin typeface="Arial" panose="020B0604020202020204" pitchFamily="34" charset="0"/>
                <a:cs typeface="Arial" panose="020B0604020202020204" pitchFamily="34" charset="0"/>
              </a:rPr>
              <a:t>Mental Health Crisis and needs to be triaged and stabilized</a:t>
            </a:r>
          </a:p>
        </p:txBody>
      </p:sp>
      <p:pic>
        <p:nvPicPr>
          <p:cNvPr id="13" name="Picture 12"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4"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pic>
        <p:nvPicPr>
          <p:cNvPr id="4" name="Picture 3">
            <a:extLst>
              <a:ext uri="{FF2B5EF4-FFF2-40B4-BE49-F238E27FC236}">
                <a16:creationId xmlns:a16="http://schemas.microsoft.com/office/drawing/2014/main" id="{B99050A3-7BEB-68E8-B75A-24A8C30550FB}"/>
              </a:ext>
            </a:extLst>
          </p:cNvPr>
          <p:cNvPicPr>
            <a:picLocks noChangeAspect="1"/>
          </p:cNvPicPr>
          <p:nvPr/>
        </p:nvPicPr>
        <p:blipFill>
          <a:blip r:embed="rId5"/>
          <a:stretch>
            <a:fillRect/>
          </a:stretch>
        </p:blipFill>
        <p:spPr>
          <a:xfrm>
            <a:off x="3643082" y="5959717"/>
            <a:ext cx="755637" cy="731521"/>
          </a:xfrm>
          <a:prstGeom prst="rect">
            <a:avLst/>
          </a:prstGeom>
        </p:spPr>
      </p:pic>
      <p:sp>
        <p:nvSpPr>
          <p:cNvPr id="3" name="Rectangle: Rounded Corners 4">
            <a:extLst>
              <a:ext uri="{FF2B5EF4-FFF2-40B4-BE49-F238E27FC236}">
                <a16:creationId xmlns:a16="http://schemas.microsoft.com/office/drawing/2014/main" id="{D7E840CD-1942-C4FA-8336-DD36845404EE}"/>
              </a:ext>
            </a:extLst>
          </p:cNvPr>
          <p:cNvSpPr/>
          <p:nvPr/>
        </p:nvSpPr>
        <p:spPr>
          <a:xfrm>
            <a:off x="2646398" y="3200044"/>
            <a:ext cx="2032511" cy="2151909"/>
          </a:xfrm>
          <a:prstGeom prst="round1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tx1"/>
                </a:solidFill>
                <a:latin typeface="Arial" panose="020B0604020202020204" pitchFamily="34" charset="0"/>
                <a:cs typeface="Arial" panose="020B0604020202020204" pitchFamily="34" charset="0"/>
              </a:rPr>
              <a:t>Recent substance use and needs a place for stabilization as bridge to substance use d/o treatment and recovery services</a:t>
            </a:r>
          </a:p>
        </p:txBody>
      </p:sp>
      <p:sp>
        <p:nvSpPr>
          <p:cNvPr id="6" name="Rectangle: Rounded Corners 4">
            <a:extLst>
              <a:ext uri="{FF2B5EF4-FFF2-40B4-BE49-F238E27FC236}">
                <a16:creationId xmlns:a16="http://schemas.microsoft.com/office/drawing/2014/main" id="{31A61679-0536-09BA-A4E8-6C6EDA7E69CF}"/>
              </a:ext>
            </a:extLst>
          </p:cNvPr>
          <p:cNvSpPr/>
          <p:nvPr/>
        </p:nvSpPr>
        <p:spPr>
          <a:xfrm>
            <a:off x="4897404" y="3221755"/>
            <a:ext cx="2032511" cy="2151909"/>
          </a:xfrm>
          <a:prstGeom prst="round1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500" dirty="0">
                <a:solidFill>
                  <a:schemeClr val="tx1"/>
                </a:solidFill>
                <a:latin typeface="Arial" panose="020B0604020202020204" pitchFamily="34" charset="0"/>
                <a:cs typeface="Arial" panose="020B0604020202020204" pitchFamily="34" charset="0"/>
              </a:rPr>
              <a:t>Homeless with mental health concerns, needs connection to case management for connection to behavioral health and AMHD housing services</a:t>
            </a:r>
          </a:p>
        </p:txBody>
      </p:sp>
      <p:sp>
        <p:nvSpPr>
          <p:cNvPr id="8" name="Rectangle: Rounded Corners 4">
            <a:extLst>
              <a:ext uri="{FF2B5EF4-FFF2-40B4-BE49-F238E27FC236}">
                <a16:creationId xmlns:a16="http://schemas.microsoft.com/office/drawing/2014/main" id="{CAAF9B48-DE39-CF28-8677-069A3F45FC26}"/>
              </a:ext>
            </a:extLst>
          </p:cNvPr>
          <p:cNvSpPr/>
          <p:nvPr/>
        </p:nvSpPr>
        <p:spPr>
          <a:xfrm>
            <a:off x="7137913" y="3219303"/>
            <a:ext cx="2032511" cy="2151909"/>
          </a:xfrm>
          <a:prstGeom prst="round1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600" dirty="0">
                <a:solidFill>
                  <a:schemeClr val="tx1"/>
                </a:solidFill>
                <a:latin typeface="Arial" panose="020B0604020202020204" pitchFamily="34" charset="0"/>
                <a:cs typeface="Arial" panose="020B0604020202020204" pitchFamily="34" charset="0"/>
              </a:rPr>
              <a:t>D/C from correctional facility, seeking wrap around behavioral health services</a:t>
            </a:r>
          </a:p>
        </p:txBody>
      </p:sp>
      <p:sp>
        <p:nvSpPr>
          <p:cNvPr id="10" name="Rectangle: Rounded Corners 4">
            <a:extLst>
              <a:ext uri="{FF2B5EF4-FFF2-40B4-BE49-F238E27FC236}">
                <a16:creationId xmlns:a16="http://schemas.microsoft.com/office/drawing/2014/main" id="{314EBA91-18A7-CEFD-C8ED-8EA4F01790E2}"/>
              </a:ext>
            </a:extLst>
          </p:cNvPr>
          <p:cNvSpPr/>
          <p:nvPr/>
        </p:nvSpPr>
        <p:spPr>
          <a:xfrm>
            <a:off x="9356180" y="3219303"/>
            <a:ext cx="2032511" cy="2151909"/>
          </a:xfrm>
          <a:prstGeom prst="round1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Tx/>
            </a:pPr>
            <a:r>
              <a:rPr lang="en-US" sz="1400" dirty="0">
                <a:solidFill>
                  <a:schemeClr val="tx1"/>
                </a:solidFill>
                <a:latin typeface="Arial" panose="020B0604020202020204" pitchFamily="34" charset="0"/>
                <a:cs typeface="Arial" panose="020B0604020202020204" pitchFamily="34" charset="0"/>
              </a:rPr>
              <a:t>D/C from inpatient care and the client has behavioral health concerns (mental health condition and/or substance use disorder (SUD), seeking connection to mental health or SUD services</a:t>
            </a:r>
          </a:p>
        </p:txBody>
      </p:sp>
      <p:pic>
        <p:nvPicPr>
          <p:cNvPr id="7" name="Picture 6">
            <a:extLst>
              <a:ext uri="{FF2B5EF4-FFF2-40B4-BE49-F238E27FC236}">
                <a16:creationId xmlns:a16="http://schemas.microsoft.com/office/drawing/2014/main" id="{2C3B9467-4F7B-B010-72B2-5F538EC50FDF}"/>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12998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27" name="Picture 26"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5"/>
          <a:stretch>
            <a:fillRect/>
          </a:stretch>
        </p:blipFill>
        <p:spPr>
          <a:xfrm>
            <a:off x="333619" y="230046"/>
            <a:ext cx="2635018" cy="1097280"/>
          </a:xfrm>
          <a:prstGeom prst="rect">
            <a:avLst/>
          </a:prstGeom>
        </p:spPr>
      </p:pic>
      <p:pic>
        <p:nvPicPr>
          <p:cNvPr id="28"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7"/>
          <a:stretch>
            <a:fillRect/>
          </a:stretch>
        </p:blipFill>
        <p:spPr>
          <a:xfrm>
            <a:off x="5440065" y="6034619"/>
            <a:ext cx="731520" cy="731520"/>
          </a:xfrm>
          <a:prstGeom prst="rect">
            <a:avLst/>
          </a:prstGeom>
        </p:spPr>
      </p:pic>
      <p:pic>
        <p:nvPicPr>
          <p:cNvPr id="3" name="Picture 2">
            <a:extLst>
              <a:ext uri="{FF2B5EF4-FFF2-40B4-BE49-F238E27FC236}">
                <a16:creationId xmlns:a16="http://schemas.microsoft.com/office/drawing/2014/main" id="{A0EF199E-B51D-46EE-3ADD-1AE6854A133F}"/>
              </a:ext>
            </a:extLst>
          </p:cNvPr>
          <p:cNvPicPr>
            <a:picLocks noChangeAspect="1"/>
          </p:cNvPicPr>
          <p:nvPr/>
        </p:nvPicPr>
        <p:blipFill>
          <a:blip r:embed="rId8"/>
          <a:stretch>
            <a:fillRect/>
          </a:stretch>
        </p:blipFill>
        <p:spPr>
          <a:xfrm>
            <a:off x="3643082" y="5959717"/>
            <a:ext cx="755637" cy="731521"/>
          </a:xfrm>
          <a:prstGeom prst="rect">
            <a:avLst/>
          </a:prstGeom>
        </p:spPr>
      </p:pic>
      <p:sp>
        <p:nvSpPr>
          <p:cNvPr id="4" name="TextBox 3">
            <a:extLst>
              <a:ext uri="{FF2B5EF4-FFF2-40B4-BE49-F238E27FC236}">
                <a16:creationId xmlns:a16="http://schemas.microsoft.com/office/drawing/2014/main" id="{913D2A82-C035-F137-35FC-F91533F2512D}"/>
              </a:ext>
            </a:extLst>
          </p:cNvPr>
          <p:cNvSpPr txBox="1"/>
          <p:nvPr/>
        </p:nvSpPr>
        <p:spPr>
          <a:xfrm>
            <a:off x="2776298" y="5118392"/>
            <a:ext cx="6059054" cy="369332"/>
          </a:xfrm>
          <a:prstGeom prst="rect">
            <a:avLst/>
          </a:prstGeom>
          <a:noFill/>
        </p:spPr>
        <p:txBody>
          <a:bodyPr wrap="square" rtlCol="0">
            <a:spAutoFit/>
          </a:bodyPr>
          <a:lstStyle/>
          <a:p>
            <a:pPr algn="ctr"/>
            <a:r>
              <a:rPr lang="en-US" dirty="0"/>
              <a:t>Lead Program Developer Dennis Williams</a:t>
            </a:r>
          </a:p>
        </p:txBody>
      </p:sp>
      <p:pic>
        <p:nvPicPr>
          <p:cNvPr id="2" name="WIN_20220922_09_52_42_Pro">
            <a:hlinkClick r:id="" action="ppaction://media"/>
          </p:cNvPr>
          <p:cNvPicPr>
            <a:picLocks noChangeAspect="1"/>
          </p:cNvPicPr>
          <p:nvPr>
            <a:videoFile r:link="rId1"/>
            <p:extLst>
              <p:ext uri="{DAA4B4D4-6D71-4841-9C94-3DE7FCFB9230}">
                <p14:media xmlns:p14="http://schemas.microsoft.com/office/powerpoint/2010/main" r:embed="rId2">
                  <p14:trim st="1500" end="1440.5625"/>
                </p14:media>
              </p:ext>
            </p:extLst>
          </p:nvPr>
        </p:nvPicPr>
        <p:blipFill>
          <a:blip r:embed="rId9"/>
          <a:stretch>
            <a:fillRect/>
          </a:stretch>
        </p:blipFill>
        <p:spPr>
          <a:xfrm>
            <a:off x="2871810" y="1581630"/>
            <a:ext cx="5868029" cy="3300766"/>
          </a:xfrm>
          <a:prstGeom prst="rect">
            <a:avLst/>
          </a:prstGeom>
          <a:ln w="38100">
            <a:solidFill>
              <a:schemeClr val="accent2">
                <a:lumMod val="50000"/>
              </a:schemeClr>
            </a:solidFill>
          </a:ln>
        </p:spPr>
      </p:pic>
      <p:pic>
        <p:nvPicPr>
          <p:cNvPr id="5" name="Picture 4">
            <a:extLst>
              <a:ext uri="{FF2B5EF4-FFF2-40B4-BE49-F238E27FC236}">
                <a16:creationId xmlns:a16="http://schemas.microsoft.com/office/drawing/2014/main" id="{336016B2-5755-E197-C691-A085B2C4EB41}"/>
              </a:ext>
            </a:extLst>
          </p:cNvPr>
          <p:cNvPicPr>
            <a:picLocks noChangeAspect="1"/>
          </p:cNvPicPr>
          <p:nvPr/>
        </p:nvPicPr>
        <p:blipFill>
          <a:blip r:embed="rId10"/>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291417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A48E8659-6330-464F-A241-A9667607561B}"/>
              </a:ext>
            </a:extLst>
          </p:cNvPr>
          <p:cNvPicPr>
            <a:picLocks noChangeAspect="1"/>
          </p:cNvPicPr>
          <p:nvPr/>
        </p:nvPicPr>
        <p:blipFill rotWithShape="1">
          <a:blip r:embed="rId2"/>
          <a:srcRect l="41503" r="32126"/>
          <a:stretch/>
        </p:blipFill>
        <p:spPr>
          <a:xfrm>
            <a:off x="4078864" y="1765312"/>
            <a:ext cx="3652071" cy="3403022"/>
          </a:xfrm>
          <a:prstGeom prst="rect">
            <a:avLst/>
          </a:prstGeom>
        </p:spPr>
      </p:pic>
      <p:sp>
        <p:nvSpPr>
          <p:cNvPr id="5" name="TextBox 4"/>
          <p:cNvSpPr txBox="1"/>
          <p:nvPr/>
        </p:nvSpPr>
        <p:spPr>
          <a:xfrm>
            <a:off x="1139914" y="4902362"/>
            <a:ext cx="2824480" cy="461665"/>
          </a:xfrm>
          <a:prstGeom prst="rect">
            <a:avLst/>
          </a:prstGeom>
          <a:noFill/>
        </p:spPr>
        <p:txBody>
          <a:bodyPr wrap="square" rtlCol="0">
            <a:spAutoFit/>
          </a:bodyPr>
          <a:lstStyle/>
          <a:p>
            <a:r>
              <a:rPr lang="en-US" sz="2400" dirty="0">
                <a:solidFill>
                  <a:srgbClr val="00B050"/>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Locally Based</a:t>
            </a:r>
          </a:p>
        </p:txBody>
      </p:sp>
      <p:sp>
        <p:nvSpPr>
          <p:cNvPr id="7" name="TextBox 6"/>
          <p:cNvSpPr txBox="1"/>
          <p:nvPr/>
        </p:nvSpPr>
        <p:spPr>
          <a:xfrm>
            <a:off x="2180813" y="5710260"/>
            <a:ext cx="2824480" cy="769441"/>
          </a:xfrm>
          <a:prstGeom prst="rect">
            <a:avLst/>
          </a:prstGeom>
          <a:noFill/>
        </p:spPr>
        <p:txBody>
          <a:bodyPr wrap="square" rtlCol="0">
            <a:spAutoFit/>
          </a:bodyPr>
          <a:lstStyle/>
          <a:p>
            <a:r>
              <a:rPr lang="en-US" sz="4400" dirty="0">
                <a:solidFill>
                  <a:srgbClr val="009999"/>
                </a:solidFill>
                <a:latin typeface="Script MT Bold" panose="03040602040607080904" pitchFamily="66" charset="0"/>
              </a:rPr>
              <a:t>Dedicated</a:t>
            </a:r>
          </a:p>
        </p:txBody>
      </p:sp>
      <p:sp>
        <p:nvSpPr>
          <p:cNvPr id="8" name="TextBox 7"/>
          <p:cNvSpPr txBox="1"/>
          <p:nvPr/>
        </p:nvSpPr>
        <p:spPr>
          <a:xfrm>
            <a:off x="7791279" y="4842540"/>
            <a:ext cx="2824480" cy="584775"/>
          </a:xfrm>
          <a:prstGeom prst="rect">
            <a:avLst/>
          </a:prstGeom>
          <a:noFill/>
        </p:spPr>
        <p:txBody>
          <a:bodyPr wrap="square" rtlCol="0">
            <a:spAutoFit/>
          </a:bodyPr>
          <a:lstStyle/>
          <a:p>
            <a:r>
              <a:rPr lang="en-US" sz="3200" dirty="0">
                <a:solidFill>
                  <a:srgbClr val="003366"/>
                </a:solidFill>
                <a:latin typeface="Sitka Banner Semibold" pitchFamily="2" charset="0"/>
              </a:rPr>
              <a:t>Committed</a:t>
            </a:r>
          </a:p>
        </p:txBody>
      </p:sp>
      <p:sp>
        <p:nvSpPr>
          <p:cNvPr id="14" name="TextBox 13"/>
          <p:cNvSpPr txBox="1"/>
          <p:nvPr/>
        </p:nvSpPr>
        <p:spPr>
          <a:xfrm>
            <a:off x="5084666" y="105753"/>
            <a:ext cx="2824480" cy="646331"/>
          </a:xfrm>
          <a:prstGeom prst="rect">
            <a:avLst/>
          </a:prstGeom>
          <a:noFill/>
        </p:spPr>
        <p:txBody>
          <a:bodyPr wrap="square" rtlCol="0">
            <a:spAutoFit/>
          </a:bodyPr>
          <a:lstStyle/>
          <a:p>
            <a:r>
              <a:rPr lang="en-US" sz="3600" b="1" dirty="0">
                <a:solidFill>
                  <a:srgbClr val="BE5C20"/>
                </a:solidFill>
                <a:latin typeface="Cambria" panose="02040503050406030204" pitchFamily="18" charset="0"/>
                <a:ea typeface="Cambria" panose="02040503050406030204" pitchFamily="18" charset="0"/>
                <a:cs typeface="Cascadia Mono SemiLight" panose="020B0609020000020004" pitchFamily="49" charset="0"/>
              </a:rPr>
              <a:t>DOH</a:t>
            </a:r>
            <a:endParaRPr lang="en-US" sz="3200" b="1" dirty="0">
              <a:solidFill>
                <a:srgbClr val="BE5C20"/>
              </a:solidFill>
              <a:latin typeface="Cambria" panose="02040503050406030204" pitchFamily="18" charset="0"/>
              <a:ea typeface="Cambria" panose="02040503050406030204" pitchFamily="18" charset="0"/>
              <a:cs typeface="Cascadia Mono SemiLight" panose="020B0609020000020004" pitchFamily="49" charset="0"/>
            </a:endParaRPr>
          </a:p>
        </p:txBody>
      </p:sp>
      <p:sp>
        <p:nvSpPr>
          <p:cNvPr id="16" name="TextBox 15"/>
          <p:cNvSpPr txBox="1"/>
          <p:nvPr/>
        </p:nvSpPr>
        <p:spPr>
          <a:xfrm>
            <a:off x="314246" y="356596"/>
            <a:ext cx="4599607" cy="523220"/>
          </a:xfrm>
          <a:prstGeom prst="rect">
            <a:avLst/>
          </a:prstGeom>
          <a:noFill/>
        </p:spPr>
        <p:txBody>
          <a:bodyPr wrap="square" rtlCol="0">
            <a:spAutoFit/>
          </a:bodyPr>
          <a:lstStyle/>
          <a:p>
            <a:r>
              <a:rPr lang="en-US" sz="2800" b="1" dirty="0">
                <a:solidFill>
                  <a:srgbClr val="BE5C20"/>
                </a:solidFill>
                <a:latin typeface="Cambria" panose="02040503050406030204" pitchFamily="18" charset="0"/>
                <a:ea typeface="Cambria" panose="02040503050406030204" pitchFamily="18" charset="0"/>
                <a:cs typeface="Cascadia Mono SemiLight" panose="020B0609020000020004" pitchFamily="49" charset="0"/>
              </a:rPr>
              <a:t>Community Mental Health</a:t>
            </a:r>
          </a:p>
        </p:txBody>
      </p:sp>
      <p:sp>
        <p:nvSpPr>
          <p:cNvPr id="20" name="TextBox 19"/>
          <p:cNvSpPr txBox="1"/>
          <p:nvPr/>
        </p:nvSpPr>
        <p:spPr>
          <a:xfrm>
            <a:off x="4994019" y="5774488"/>
            <a:ext cx="2824480" cy="707886"/>
          </a:xfrm>
          <a:prstGeom prst="rect">
            <a:avLst/>
          </a:prstGeom>
          <a:noFill/>
        </p:spPr>
        <p:txBody>
          <a:bodyPr wrap="square" rtlCol="0">
            <a:spAutoFit/>
          </a:bodyPr>
          <a:lstStyle/>
          <a:p>
            <a:r>
              <a:rPr lang="en-US" sz="4000" dirty="0">
                <a:solidFill>
                  <a:srgbClr val="FF0000"/>
                </a:solidFill>
                <a:latin typeface="High Tower Text" panose="02040502050506030303" pitchFamily="18" charset="0"/>
                <a:ea typeface="Cascadia Mono SemiLight" panose="020B0609020000020004" pitchFamily="49" charset="0"/>
                <a:cs typeface="Cascadia Mono SemiLight" panose="020B0609020000020004" pitchFamily="49" charset="0"/>
              </a:rPr>
              <a:t>Ohana</a:t>
            </a:r>
          </a:p>
        </p:txBody>
      </p:sp>
      <p:sp>
        <p:nvSpPr>
          <p:cNvPr id="21" name="TextBox 20"/>
          <p:cNvSpPr txBox="1"/>
          <p:nvPr/>
        </p:nvSpPr>
        <p:spPr>
          <a:xfrm>
            <a:off x="6456818" y="236234"/>
            <a:ext cx="4319185" cy="954107"/>
          </a:xfrm>
          <a:prstGeom prst="rect">
            <a:avLst/>
          </a:prstGeom>
          <a:noFill/>
        </p:spPr>
        <p:txBody>
          <a:bodyPr wrap="square" rtlCol="0">
            <a:spAutoFit/>
          </a:bodyPr>
          <a:lstStyle/>
          <a:p>
            <a:r>
              <a:rPr lang="en-US" sz="2800" b="1" dirty="0">
                <a:solidFill>
                  <a:srgbClr val="BE5C20"/>
                </a:solidFill>
                <a:latin typeface="Cambria" panose="02040503050406030204" pitchFamily="18" charset="0"/>
                <a:ea typeface="Cambria" panose="02040503050406030204" pitchFamily="18" charset="0"/>
                <a:cs typeface="Cascadia Mono SemiLight" panose="020B0609020000020004" pitchFamily="49" charset="0"/>
              </a:rPr>
              <a:t>Substance Abuse Agencies Statewide</a:t>
            </a:r>
          </a:p>
        </p:txBody>
      </p:sp>
      <p:sp>
        <p:nvSpPr>
          <p:cNvPr id="23" name="TextBox 22"/>
          <p:cNvSpPr txBox="1"/>
          <p:nvPr/>
        </p:nvSpPr>
        <p:spPr>
          <a:xfrm>
            <a:off x="314246" y="1775750"/>
            <a:ext cx="2824480"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Evidence Based</a:t>
            </a:r>
          </a:p>
        </p:txBody>
      </p:sp>
      <p:sp>
        <p:nvSpPr>
          <p:cNvPr id="24" name="TextBox 23"/>
          <p:cNvSpPr txBox="1"/>
          <p:nvPr/>
        </p:nvSpPr>
        <p:spPr>
          <a:xfrm>
            <a:off x="5027493" y="1101209"/>
            <a:ext cx="2824480"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Innovative</a:t>
            </a:r>
          </a:p>
        </p:txBody>
      </p:sp>
      <p:sp>
        <p:nvSpPr>
          <p:cNvPr id="25" name="TextBox 24"/>
          <p:cNvSpPr txBox="1"/>
          <p:nvPr/>
        </p:nvSpPr>
        <p:spPr>
          <a:xfrm>
            <a:off x="1266805" y="1059089"/>
            <a:ext cx="3973117"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Community Collaboration</a:t>
            </a:r>
          </a:p>
        </p:txBody>
      </p:sp>
      <p:sp>
        <p:nvSpPr>
          <p:cNvPr id="30" name="TextBox 29"/>
          <p:cNvSpPr txBox="1"/>
          <p:nvPr/>
        </p:nvSpPr>
        <p:spPr>
          <a:xfrm>
            <a:off x="2839344" y="1674576"/>
            <a:ext cx="2824480"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Best Practice</a:t>
            </a:r>
          </a:p>
        </p:txBody>
      </p:sp>
      <p:sp>
        <p:nvSpPr>
          <p:cNvPr id="31" name="TextBox 30"/>
          <p:cNvSpPr txBox="1"/>
          <p:nvPr/>
        </p:nvSpPr>
        <p:spPr>
          <a:xfrm>
            <a:off x="1059216" y="2382865"/>
            <a:ext cx="4388296"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Striving for Excellence</a:t>
            </a:r>
          </a:p>
        </p:txBody>
      </p:sp>
      <p:sp>
        <p:nvSpPr>
          <p:cNvPr id="32" name="TextBox 31"/>
          <p:cNvSpPr txBox="1"/>
          <p:nvPr/>
        </p:nvSpPr>
        <p:spPr>
          <a:xfrm>
            <a:off x="1063872" y="3131208"/>
            <a:ext cx="4388296"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Suicide Intervention</a:t>
            </a:r>
          </a:p>
        </p:txBody>
      </p:sp>
      <p:sp>
        <p:nvSpPr>
          <p:cNvPr id="33" name="TextBox 32"/>
          <p:cNvSpPr txBox="1"/>
          <p:nvPr/>
        </p:nvSpPr>
        <p:spPr>
          <a:xfrm>
            <a:off x="7903655" y="2988044"/>
            <a:ext cx="4388296"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Crisis Intervention</a:t>
            </a:r>
          </a:p>
        </p:txBody>
      </p:sp>
      <p:sp>
        <p:nvSpPr>
          <p:cNvPr id="34" name="TextBox 33"/>
          <p:cNvSpPr txBox="1"/>
          <p:nvPr/>
        </p:nvSpPr>
        <p:spPr>
          <a:xfrm>
            <a:off x="6863635" y="1336404"/>
            <a:ext cx="4388296"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Linkage</a:t>
            </a:r>
          </a:p>
        </p:txBody>
      </p:sp>
      <p:sp>
        <p:nvSpPr>
          <p:cNvPr id="36" name="TextBox 35"/>
          <p:cNvSpPr txBox="1"/>
          <p:nvPr/>
        </p:nvSpPr>
        <p:spPr>
          <a:xfrm>
            <a:off x="7838440" y="2474651"/>
            <a:ext cx="4388296"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Referrals</a:t>
            </a:r>
          </a:p>
        </p:txBody>
      </p:sp>
      <p:sp>
        <p:nvSpPr>
          <p:cNvPr id="37" name="TextBox 36"/>
          <p:cNvSpPr txBox="1"/>
          <p:nvPr/>
        </p:nvSpPr>
        <p:spPr>
          <a:xfrm>
            <a:off x="7322100" y="1869708"/>
            <a:ext cx="4388296"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Cultural Competency</a:t>
            </a:r>
          </a:p>
        </p:txBody>
      </p:sp>
      <p:sp>
        <p:nvSpPr>
          <p:cNvPr id="38" name="TextBox 37"/>
          <p:cNvSpPr txBox="1"/>
          <p:nvPr/>
        </p:nvSpPr>
        <p:spPr>
          <a:xfrm>
            <a:off x="4139208" y="5168334"/>
            <a:ext cx="4448150" cy="523220"/>
          </a:xfrm>
          <a:prstGeom prst="rect">
            <a:avLst/>
          </a:prstGeom>
          <a:noFill/>
        </p:spPr>
        <p:txBody>
          <a:bodyPr wrap="square" rtlCol="0">
            <a:spAutoFit/>
          </a:bodyPr>
          <a:lstStyle/>
          <a:p>
            <a:r>
              <a:rPr lang="en-US" sz="2800" dirty="0">
                <a:solidFill>
                  <a:schemeClr val="accent5">
                    <a:lumMod val="75000"/>
                  </a:schemeClr>
                </a:solidFill>
                <a:latin typeface="Microsoft JhengHei" panose="020B0604030504040204" pitchFamily="34" charset="-120"/>
                <a:ea typeface="Microsoft JhengHei" panose="020B0604030504040204" pitchFamily="34" charset="-120"/>
              </a:rPr>
              <a:t>Statewide Services</a:t>
            </a:r>
          </a:p>
        </p:txBody>
      </p:sp>
      <p:sp>
        <p:nvSpPr>
          <p:cNvPr id="26" name="TextBox 25"/>
          <p:cNvSpPr txBox="1"/>
          <p:nvPr/>
        </p:nvSpPr>
        <p:spPr>
          <a:xfrm>
            <a:off x="1255995" y="3795311"/>
            <a:ext cx="4388296"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Therapeutic Support</a:t>
            </a:r>
          </a:p>
        </p:txBody>
      </p:sp>
      <p:sp>
        <p:nvSpPr>
          <p:cNvPr id="27" name="TextBox 26"/>
          <p:cNvSpPr txBox="1"/>
          <p:nvPr/>
        </p:nvSpPr>
        <p:spPr>
          <a:xfrm>
            <a:off x="7803704" y="3645544"/>
            <a:ext cx="4388296" cy="461665"/>
          </a:xfrm>
          <a:prstGeom prst="rect">
            <a:avLst/>
          </a:prstGeom>
          <a:noFill/>
        </p:spPr>
        <p:txBody>
          <a:bodyPr wrap="square" rtlCol="0">
            <a:spAutoFit/>
          </a:bodyPr>
          <a:lstStyle/>
          <a:p>
            <a:r>
              <a:rPr lang="en-US" sz="2400" dirty="0">
                <a:solidFill>
                  <a:srgbClr val="003366"/>
                </a:solidFill>
                <a:latin typeface="Candara Light" panose="020E0502030303020204" pitchFamily="34" charset="0"/>
                <a:ea typeface="Cascadia Mono SemiLight" panose="020B0609020000020004" pitchFamily="49" charset="0"/>
                <a:cs typeface="Cascadia Mono SemiLight" panose="020B0609020000020004" pitchFamily="49" charset="0"/>
              </a:rPr>
              <a:t>Safety Planning</a:t>
            </a:r>
          </a:p>
        </p:txBody>
      </p:sp>
      <p:sp>
        <p:nvSpPr>
          <p:cNvPr id="28" name="TextBox 27"/>
          <p:cNvSpPr txBox="1"/>
          <p:nvPr/>
        </p:nvSpPr>
        <p:spPr>
          <a:xfrm>
            <a:off x="6967608" y="5852644"/>
            <a:ext cx="3064980" cy="584775"/>
          </a:xfrm>
          <a:prstGeom prst="rect">
            <a:avLst/>
          </a:prstGeom>
          <a:noFill/>
        </p:spPr>
        <p:txBody>
          <a:bodyPr wrap="square" rtlCol="0">
            <a:spAutoFit/>
          </a:bodyPr>
          <a:lstStyle/>
          <a:p>
            <a:r>
              <a:rPr lang="en-US" sz="3200" dirty="0">
                <a:solidFill>
                  <a:schemeClr val="accent6">
                    <a:lumMod val="50000"/>
                  </a:schemeClr>
                </a:solidFill>
                <a:latin typeface="Gadugi" panose="020B0502040204020203" pitchFamily="34" charset="0"/>
                <a:ea typeface="Gadugi" panose="020B0502040204020203" pitchFamily="34" charset="0"/>
                <a:cs typeface="Cascadia Mono SemiLight" panose="020B0609020000020004" pitchFamily="49" charset="0"/>
              </a:rPr>
              <a:t>Partnerships</a:t>
            </a:r>
          </a:p>
        </p:txBody>
      </p:sp>
    </p:spTree>
    <p:extLst>
      <p:ext uri="{BB962C8B-B14F-4D97-AF65-F5344CB8AC3E}">
        <p14:creationId xmlns:p14="http://schemas.microsoft.com/office/powerpoint/2010/main" val="13808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anim calcmode="lin" valueType="num">
                                      <p:cBhvr>
                                        <p:cTn id="8" dur="4000" fill="hold"/>
                                        <p:tgtEl>
                                          <p:spTgt spid="4"/>
                                        </p:tgtEl>
                                        <p:attrNameLst>
                                          <p:attrName>ppt_x</p:attrName>
                                        </p:attrNameLst>
                                      </p:cBhvr>
                                      <p:tavLst>
                                        <p:tav tm="0">
                                          <p:val>
                                            <p:strVal val="#ppt_x"/>
                                          </p:val>
                                        </p:tav>
                                        <p:tav tm="100000">
                                          <p:val>
                                            <p:strVal val="#ppt_x"/>
                                          </p:val>
                                        </p:tav>
                                      </p:tavLst>
                                    </p:anim>
                                    <p:anim calcmode="lin" valueType="num">
                                      <p:cBhvr>
                                        <p:cTn id="9" dur="3600" decel="100000" fill="hold"/>
                                        <p:tgtEl>
                                          <p:spTgt spid="4"/>
                                        </p:tgtEl>
                                        <p:attrNameLst>
                                          <p:attrName>ppt_y</p:attrName>
                                        </p:attrNameLst>
                                      </p:cBhvr>
                                      <p:tavLst>
                                        <p:tav tm="0">
                                          <p:val>
                                            <p:strVal val="#ppt_y+1"/>
                                          </p:val>
                                        </p:tav>
                                        <p:tav tm="100000">
                                          <p:val>
                                            <p:strVal val="#ppt_y-.03"/>
                                          </p:val>
                                        </p:tav>
                                      </p:tavLst>
                                    </p:anim>
                                    <p:anim calcmode="lin" valueType="num">
                                      <p:cBhvr>
                                        <p:cTn id="10" dur="400" accel="100000" fill="hold">
                                          <p:stCondLst>
                                            <p:cond delay="36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4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5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6000"/>
                            </p:stCondLst>
                            <p:childTnLst>
                              <p:par>
                                <p:cTn id="24" presetID="42"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1000"/>
                                        <p:tgtEl>
                                          <p:spTgt spid="38"/>
                                        </p:tgtEl>
                                      </p:cBhvr>
                                    </p:animEffect>
                                    <p:anim calcmode="lin" valueType="num">
                                      <p:cBhvr>
                                        <p:cTn id="27" dur="1000" fill="hold"/>
                                        <p:tgtEl>
                                          <p:spTgt spid="38"/>
                                        </p:tgtEl>
                                        <p:attrNameLst>
                                          <p:attrName>ppt_x</p:attrName>
                                        </p:attrNameLst>
                                      </p:cBhvr>
                                      <p:tavLst>
                                        <p:tav tm="0">
                                          <p:val>
                                            <p:strVal val="#ppt_x"/>
                                          </p:val>
                                        </p:tav>
                                        <p:tav tm="100000">
                                          <p:val>
                                            <p:strVal val="#ppt_x"/>
                                          </p:val>
                                        </p:tav>
                                      </p:tavLst>
                                    </p:anim>
                                    <p:anim calcmode="lin" valueType="num">
                                      <p:cBhvr>
                                        <p:cTn id="28" dur="1000" fill="hold"/>
                                        <p:tgtEl>
                                          <p:spTgt spid="38"/>
                                        </p:tgtEl>
                                        <p:attrNameLst>
                                          <p:attrName>ppt_y</p:attrName>
                                        </p:attrNameLst>
                                      </p:cBhvr>
                                      <p:tavLst>
                                        <p:tav tm="0">
                                          <p:val>
                                            <p:strVal val="#ppt_y+.1"/>
                                          </p:val>
                                        </p:tav>
                                        <p:tav tm="100000">
                                          <p:val>
                                            <p:strVal val="#ppt_y"/>
                                          </p:val>
                                        </p:tav>
                                      </p:tavLst>
                                    </p:anim>
                                  </p:childTnLst>
                                </p:cTn>
                              </p:par>
                            </p:childTnLst>
                          </p:cTn>
                        </p:par>
                        <p:par>
                          <p:cTn id="29" fill="hold">
                            <p:stCondLst>
                              <p:cond delay="7000"/>
                            </p:stCondLst>
                            <p:childTnLst>
                              <p:par>
                                <p:cTn id="30" presetID="42"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8000"/>
                            </p:stCondLst>
                            <p:childTnLst>
                              <p:par>
                                <p:cTn id="36" presetID="42"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9000"/>
                            </p:stCondLst>
                            <p:childTnLst>
                              <p:par>
                                <p:cTn id="42" presetID="42" presetClass="entr" presetSubtype="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childTnLst>
                          </p:cTn>
                        </p:par>
                        <p:par>
                          <p:cTn id="47" fill="hold">
                            <p:stCondLst>
                              <p:cond delay="10000"/>
                            </p:stCondLst>
                            <p:childTnLst>
                              <p:par>
                                <p:cTn id="48" presetID="42"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par>
                          <p:cTn id="53" fill="hold">
                            <p:stCondLst>
                              <p:cond delay="11000"/>
                            </p:stCondLst>
                            <p:childTnLst>
                              <p:par>
                                <p:cTn id="54" presetID="42"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par>
                          <p:cTn id="59" fill="hold">
                            <p:stCondLst>
                              <p:cond delay="12000"/>
                            </p:stCondLst>
                            <p:childTnLst>
                              <p:par>
                                <p:cTn id="60" presetID="42"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childTnLst>
                          </p:cTn>
                        </p:par>
                        <p:par>
                          <p:cTn id="65" fill="hold">
                            <p:stCondLst>
                              <p:cond delay="13000"/>
                            </p:stCondLst>
                            <p:childTnLst>
                              <p:par>
                                <p:cTn id="66" presetID="2" presetClass="entr" presetSubtype="4"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par>
                          <p:cTn id="70" fill="hold">
                            <p:stCondLst>
                              <p:cond delay="13500"/>
                            </p:stCondLst>
                            <p:childTnLst>
                              <p:par>
                                <p:cTn id="71" presetID="2" presetClass="entr" presetSubtype="4"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par>
                          <p:cTn id="75" fill="hold">
                            <p:stCondLst>
                              <p:cond delay="14000"/>
                            </p:stCondLst>
                            <p:childTnLst>
                              <p:par>
                                <p:cTn id="76" presetID="2" presetClass="entr" presetSubtype="4"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additive="base">
                                        <p:cTn id="78" dur="500" fill="hold"/>
                                        <p:tgtEl>
                                          <p:spTgt spid="34"/>
                                        </p:tgtEl>
                                        <p:attrNameLst>
                                          <p:attrName>ppt_x</p:attrName>
                                        </p:attrNameLst>
                                      </p:cBhvr>
                                      <p:tavLst>
                                        <p:tav tm="0">
                                          <p:val>
                                            <p:strVal val="#ppt_x"/>
                                          </p:val>
                                        </p:tav>
                                        <p:tav tm="100000">
                                          <p:val>
                                            <p:strVal val="#ppt_x"/>
                                          </p:val>
                                        </p:tav>
                                      </p:tavLst>
                                    </p:anim>
                                    <p:anim calcmode="lin" valueType="num">
                                      <p:cBhvr additive="base">
                                        <p:cTn id="79" dur="500" fill="hold"/>
                                        <p:tgtEl>
                                          <p:spTgt spid="34"/>
                                        </p:tgtEl>
                                        <p:attrNameLst>
                                          <p:attrName>ppt_y</p:attrName>
                                        </p:attrNameLst>
                                      </p:cBhvr>
                                      <p:tavLst>
                                        <p:tav tm="0">
                                          <p:val>
                                            <p:strVal val="1+#ppt_h/2"/>
                                          </p:val>
                                        </p:tav>
                                        <p:tav tm="100000">
                                          <p:val>
                                            <p:strVal val="#ppt_y"/>
                                          </p:val>
                                        </p:tav>
                                      </p:tavLst>
                                    </p:anim>
                                  </p:childTnLst>
                                </p:cTn>
                              </p:par>
                            </p:childTnLst>
                          </p:cTn>
                        </p:par>
                        <p:par>
                          <p:cTn id="80" fill="hold">
                            <p:stCondLst>
                              <p:cond delay="14500"/>
                            </p:stCondLst>
                            <p:childTnLst>
                              <p:par>
                                <p:cTn id="81" presetID="2" presetClass="entr" presetSubtype="4"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par>
                          <p:cTn id="85" fill="hold">
                            <p:stCondLst>
                              <p:cond delay="15000"/>
                            </p:stCondLst>
                            <p:childTnLst>
                              <p:par>
                                <p:cTn id="86" presetID="2" presetClass="entr" presetSubtype="4"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additive="base">
                                        <p:cTn id="88" dur="500" fill="hold"/>
                                        <p:tgtEl>
                                          <p:spTgt spid="30"/>
                                        </p:tgtEl>
                                        <p:attrNameLst>
                                          <p:attrName>ppt_x</p:attrName>
                                        </p:attrNameLst>
                                      </p:cBhvr>
                                      <p:tavLst>
                                        <p:tav tm="0">
                                          <p:val>
                                            <p:strVal val="#ppt_x"/>
                                          </p:val>
                                        </p:tav>
                                        <p:tav tm="100000">
                                          <p:val>
                                            <p:strVal val="#ppt_x"/>
                                          </p:val>
                                        </p:tav>
                                      </p:tavLst>
                                    </p:anim>
                                    <p:anim calcmode="lin" valueType="num">
                                      <p:cBhvr additive="base">
                                        <p:cTn id="89" dur="500" fill="hold"/>
                                        <p:tgtEl>
                                          <p:spTgt spid="30"/>
                                        </p:tgtEl>
                                        <p:attrNameLst>
                                          <p:attrName>ppt_y</p:attrName>
                                        </p:attrNameLst>
                                      </p:cBhvr>
                                      <p:tavLst>
                                        <p:tav tm="0">
                                          <p:val>
                                            <p:strVal val="1+#ppt_h/2"/>
                                          </p:val>
                                        </p:tav>
                                        <p:tav tm="100000">
                                          <p:val>
                                            <p:strVal val="#ppt_y"/>
                                          </p:val>
                                        </p:tav>
                                      </p:tavLst>
                                    </p:anim>
                                  </p:childTnLst>
                                </p:cTn>
                              </p:par>
                            </p:childTnLst>
                          </p:cTn>
                        </p:par>
                        <p:par>
                          <p:cTn id="90" fill="hold">
                            <p:stCondLst>
                              <p:cond delay="15500"/>
                            </p:stCondLst>
                            <p:childTnLst>
                              <p:par>
                                <p:cTn id="91" presetID="2" presetClass="entr" presetSubtype="4" fill="hold" grpId="0" nodeType="after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additive="base">
                                        <p:cTn id="93" dur="500" fill="hold"/>
                                        <p:tgtEl>
                                          <p:spTgt spid="37"/>
                                        </p:tgtEl>
                                        <p:attrNameLst>
                                          <p:attrName>ppt_x</p:attrName>
                                        </p:attrNameLst>
                                      </p:cBhvr>
                                      <p:tavLst>
                                        <p:tav tm="0">
                                          <p:val>
                                            <p:strVal val="#ppt_x"/>
                                          </p:val>
                                        </p:tav>
                                        <p:tav tm="100000">
                                          <p:val>
                                            <p:strVal val="#ppt_x"/>
                                          </p:val>
                                        </p:tav>
                                      </p:tavLst>
                                    </p:anim>
                                    <p:anim calcmode="lin" valueType="num">
                                      <p:cBhvr additive="base">
                                        <p:cTn id="94" dur="500" fill="hold"/>
                                        <p:tgtEl>
                                          <p:spTgt spid="37"/>
                                        </p:tgtEl>
                                        <p:attrNameLst>
                                          <p:attrName>ppt_y</p:attrName>
                                        </p:attrNameLst>
                                      </p:cBhvr>
                                      <p:tavLst>
                                        <p:tav tm="0">
                                          <p:val>
                                            <p:strVal val="1+#ppt_h/2"/>
                                          </p:val>
                                        </p:tav>
                                        <p:tav tm="100000">
                                          <p:val>
                                            <p:strVal val="#ppt_y"/>
                                          </p:val>
                                        </p:tav>
                                      </p:tavLst>
                                    </p:anim>
                                  </p:childTnLst>
                                </p:cTn>
                              </p:par>
                            </p:childTnLst>
                          </p:cTn>
                        </p:par>
                        <p:par>
                          <p:cTn id="95" fill="hold">
                            <p:stCondLst>
                              <p:cond delay="16000"/>
                            </p:stCondLst>
                            <p:childTnLst>
                              <p:par>
                                <p:cTn id="96" presetID="2" presetClass="entr" presetSubtype="4" fill="hold" grpId="0" nodeType="after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additive="base">
                                        <p:cTn id="98" dur="500" fill="hold"/>
                                        <p:tgtEl>
                                          <p:spTgt spid="31"/>
                                        </p:tgtEl>
                                        <p:attrNameLst>
                                          <p:attrName>ppt_x</p:attrName>
                                        </p:attrNameLst>
                                      </p:cBhvr>
                                      <p:tavLst>
                                        <p:tav tm="0">
                                          <p:val>
                                            <p:strVal val="#ppt_x"/>
                                          </p:val>
                                        </p:tav>
                                        <p:tav tm="100000">
                                          <p:val>
                                            <p:strVal val="#ppt_x"/>
                                          </p:val>
                                        </p:tav>
                                      </p:tavLst>
                                    </p:anim>
                                    <p:anim calcmode="lin" valueType="num">
                                      <p:cBhvr additive="base">
                                        <p:cTn id="99" dur="500" fill="hold"/>
                                        <p:tgtEl>
                                          <p:spTgt spid="31"/>
                                        </p:tgtEl>
                                        <p:attrNameLst>
                                          <p:attrName>ppt_y</p:attrName>
                                        </p:attrNameLst>
                                      </p:cBhvr>
                                      <p:tavLst>
                                        <p:tav tm="0">
                                          <p:val>
                                            <p:strVal val="1+#ppt_h/2"/>
                                          </p:val>
                                        </p:tav>
                                        <p:tav tm="100000">
                                          <p:val>
                                            <p:strVal val="#ppt_y"/>
                                          </p:val>
                                        </p:tav>
                                      </p:tavLst>
                                    </p:anim>
                                  </p:childTnLst>
                                </p:cTn>
                              </p:par>
                            </p:childTnLst>
                          </p:cTn>
                        </p:par>
                        <p:par>
                          <p:cTn id="100" fill="hold">
                            <p:stCondLst>
                              <p:cond delay="16500"/>
                            </p:stCondLst>
                            <p:childTnLst>
                              <p:par>
                                <p:cTn id="101" presetID="2" presetClass="entr" presetSubtype="4" fill="hold" grpId="0" nodeType="after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childTnLst>
                          </p:cTn>
                        </p:par>
                        <p:par>
                          <p:cTn id="105" fill="hold">
                            <p:stCondLst>
                              <p:cond delay="17000"/>
                            </p:stCondLst>
                            <p:childTnLst>
                              <p:par>
                                <p:cTn id="106" presetID="2" presetClass="entr" presetSubtype="4" fill="hold" grpId="0" nodeType="afterEffect">
                                  <p:stCondLst>
                                    <p:cond delay="0"/>
                                  </p:stCondLst>
                                  <p:childTnLst>
                                    <p:set>
                                      <p:cBhvr>
                                        <p:cTn id="107" dur="1" fill="hold">
                                          <p:stCondLst>
                                            <p:cond delay="0"/>
                                          </p:stCondLst>
                                        </p:cTn>
                                        <p:tgtEl>
                                          <p:spTgt spid="32"/>
                                        </p:tgtEl>
                                        <p:attrNameLst>
                                          <p:attrName>style.visibility</p:attrName>
                                        </p:attrNameLst>
                                      </p:cBhvr>
                                      <p:to>
                                        <p:strVal val="visible"/>
                                      </p:to>
                                    </p:set>
                                    <p:anim calcmode="lin" valueType="num">
                                      <p:cBhvr additive="base">
                                        <p:cTn id="108" dur="500" fill="hold"/>
                                        <p:tgtEl>
                                          <p:spTgt spid="32"/>
                                        </p:tgtEl>
                                        <p:attrNameLst>
                                          <p:attrName>ppt_x</p:attrName>
                                        </p:attrNameLst>
                                      </p:cBhvr>
                                      <p:tavLst>
                                        <p:tav tm="0">
                                          <p:val>
                                            <p:strVal val="#ppt_x"/>
                                          </p:val>
                                        </p:tav>
                                        <p:tav tm="100000">
                                          <p:val>
                                            <p:strVal val="#ppt_x"/>
                                          </p:val>
                                        </p:tav>
                                      </p:tavLst>
                                    </p:anim>
                                    <p:anim calcmode="lin" valueType="num">
                                      <p:cBhvr additive="base">
                                        <p:cTn id="109" dur="500" fill="hold"/>
                                        <p:tgtEl>
                                          <p:spTgt spid="32"/>
                                        </p:tgtEl>
                                        <p:attrNameLst>
                                          <p:attrName>ppt_y</p:attrName>
                                        </p:attrNameLst>
                                      </p:cBhvr>
                                      <p:tavLst>
                                        <p:tav tm="0">
                                          <p:val>
                                            <p:strVal val="1+#ppt_h/2"/>
                                          </p:val>
                                        </p:tav>
                                        <p:tav tm="100000">
                                          <p:val>
                                            <p:strVal val="#ppt_y"/>
                                          </p:val>
                                        </p:tav>
                                      </p:tavLst>
                                    </p:anim>
                                  </p:childTnLst>
                                </p:cTn>
                              </p:par>
                            </p:childTnLst>
                          </p:cTn>
                        </p:par>
                        <p:par>
                          <p:cTn id="110" fill="hold">
                            <p:stCondLst>
                              <p:cond delay="17500"/>
                            </p:stCondLst>
                            <p:childTnLst>
                              <p:par>
                                <p:cTn id="111" presetID="2" presetClass="entr" presetSubtype="4" fill="hold" grpId="0" nodeType="after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par>
                          <p:cTn id="115" fill="hold">
                            <p:stCondLst>
                              <p:cond delay="18000"/>
                            </p:stCondLst>
                            <p:childTnLst>
                              <p:par>
                                <p:cTn id="116" presetID="2" presetClass="entr" presetSubtype="4" fill="hold" grpId="0" nodeType="after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fill="hold"/>
                                        <p:tgtEl>
                                          <p:spTgt spid="26"/>
                                        </p:tgtEl>
                                        <p:attrNameLst>
                                          <p:attrName>ppt_x</p:attrName>
                                        </p:attrNameLst>
                                      </p:cBhvr>
                                      <p:tavLst>
                                        <p:tav tm="0">
                                          <p:val>
                                            <p:strVal val="#ppt_x"/>
                                          </p:val>
                                        </p:tav>
                                        <p:tav tm="100000">
                                          <p:val>
                                            <p:strVal val="#ppt_x"/>
                                          </p:val>
                                        </p:tav>
                                      </p:tavLst>
                                    </p:anim>
                                    <p:anim calcmode="lin" valueType="num">
                                      <p:cBhvr additive="base">
                                        <p:cTn id="119" dur="500" fill="hold"/>
                                        <p:tgtEl>
                                          <p:spTgt spid="26"/>
                                        </p:tgtEl>
                                        <p:attrNameLst>
                                          <p:attrName>ppt_y</p:attrName>
                                        </p:attrNameLst>
                                      </p:cBhvr>
                                      <p:tavLst>
                                        <p:tav tm="0">
                                          <p:val>
                                            <p:strVal val="1+#ppt_h/2"/>
                                          </p:val>
                                        </p:tav>
                                        <p:tav tm="100000">
                                          <p:val>
                                            <p:strVal val="#ppt_y"/>
                                          </p:val>
                                        </p:tav>
                                      </p:tavLst>
                                    </p:anim>
                                  </p:childTnLst>
                                </p:cTn>
                              </p:par>
                            </p:childTnLst>
                          </p:cTn>
                        </p:par>
                        <p:par>
                          <p:cTn id="120" fill="hold">
                            <p:stCondLst>
                              <p:cond delay="18500"/>
                            </p:stCondLst>
                            <p:childTnLst>
                              <p:par>
                                <p:cTn id="121" presetID="2" presetClass="entr" presetSubtype="4" fill="hold" grpId="0" nodeType="afterEffect">
                                  <p:stCondLst>
                                    <p:cond delay="0"/>
                                  </p:stCondLst>
                                  <p:childTnLst>
                                    <p:set>
                                      <p:cBhvr>
                                        <p:cTn id="122" dur="1" fill="hold">
                                          <p:stCondLst>
                                            <p:cond delay="0"/>
                                          </p:stCondLst>
                                        </p:cTn>
                                        <p:tgtEl>
                                          <p:spTgt spid="27"/>
                                        </p:tgtEl>
                                        <p:attrNameLst>
                                          <p:attrName>style.visibility</p:attrName>
                                        </p:attrNameLst>
                                      </p:cBhvr>
                                      <p:to>
                                        <p:strVal val="visible"/>
                                      </p:to>
                                    </p:set>
                                    <p:anim calcmode="lin" valueType="num">
                                      <p:cBhvr additive="base">
                                        <p:cTn id="123" dur="500" fill="hold"/>
                                        <p:tgtEl>
                                          <p:spTgt spid="27"/>
                                        </p:tgtEl>
                                        <p:attrNameLst>
                                          <p:attrName>ppt_x</p:attrName>
                                        </p:attrNameLst>
                                      </p:cBhvr>
                                      <p:tavLst>
                                        <p:tav tm="0">
                                          <p:val>
                                            <p:strVal val="#ppt_x"/>
                                          </p:val>
                                        </p:tav>
                                        <p:tav tm="100000">
                                          <p:val>
                                            <p:strVal val="#ppt_x"/>
                                          </p:val>
                                        </p:tav>
                                      </p:tavLst>
                                    </p:anim>
                                    <p:anim calcmode="lin" valueType="num">
                                      <p:cBhvr additive="base">
                                        <p:cTn id="1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4" grpId="0"/>
      <p:bldP spid="16" grpId="0"/>
      <p:bldP spid="20" grpId="0"/>
      <p:bldP spid="21" grpId="0"/>
      <p:bldP spid="23" grpId="0"/>
      <p:bldP spid="24" grpId="0"/>
      <p:bldP spid="25" grpId="0"/>
      <p:bldP spid="30" grpId="0"/>
      <p:bldP spid="31" grpId="0"/>
      <p:bldP spid="32" grpId="0"/>
      <p:bldP spid="33" grpId="0"/>
      <p:bldP spid="34" grpId="0"/>
      <p:bldP spid="36" grpId="0"/>
      <p:bldP spid="37" grpId="0"/>
      <p:bldP spid="38" grpId="0"/>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3"/>
          <a:stretch>
            <a:fillRect/>
          </a:stretch>
        </p:blipFill>
        <p:spPr>
          <a:xfrm>
            <a:off x="5440065" y="6034619"/>
            <a:ext cx="731520" cy="731520"/>
          </a:xfrm>
          <a:prstGeom prst="rect">
            <a:avLst/>
          </a:prstGeom>
        </p:spPr>
      </p:pic>
      <p:pic>
        <p:nvPicPr>
          <p:cNvPr id="3" name="Picture 2">
            <a:extLst>
              <a:ext uri="{FF2B5EF4-FFF2-40B4-BE49-F238E27FC236}">
                <a16:creationId xmlns:a16="http://schemas.microsoft.com/office/drawing/2014/main" id="{7C52EB2C-1096-C8AA-83D9-C227643F2E8F}"/>
              </a:ext>
            </a:extLst>
          </p:cNvPr>
          <p:cNvPicPr>
            <a:picLocks noChangeAspect="1"/>
          </p:cNvPicPr>
          <p:nvPr/>
        </p:nvPicPr>
        <p:blipFill>
          <a:blip r:embed="rId4"/>
          <a:stretch>
            <a:fillRect/>
          </a:stretch>
        </p:blipFill>
        <p:spPr>
          <a:xfrm>
            <a:off x="3643082" y="5959717"/>
            <a:ext cx="755637" cy="731521"/>
          </a:xfrm>
          <a:prstGeom prst="rect">
            <a:avLst/>
          </a:prstGeom>
        </p:spPr>
      </p:pic>
      <p:pic>
        <p:nvPicPr>
          <p:cNvPr id="8" name="Picture 7">
            <a:extLst>
              <a:ext uri="{FF2B5EF4-FFF2-40B4-BE49-F238E27FC236}">
                <a16:creationId xmlns:a16="http://schemas.microsoft.com/office/drawing/2014/main" id="{3DEA709C-C352-E382-4043-1F02393B15D6}"/>
              </a:ext>
            </a:extLst>
          </p:cNvPr>
          <p:cNvPicPr>
            <a:picLocks noChangeAspect="1"/>
          </p:cNvPicPr>
          <p:nvPr/>
        </p:nvPicPr>
        <p:blipFill>
          <a:blip r:embed="rId5"/>
          <a:stretch>
            <a:fillRect/>
          </a:stretch>
        </p:blipFill>
        <p:spPr>
          <a:xfrm>
            <a:off x="1163782" y="1887091"/>
            <a:ext cx="8331200" cy="3377358"/>
          </a:xfrm>
          <a:prstGeom prst="rect">
            <a:avLst/>
          </a:prstGeom>
        </p:spPr>
      </p:pic>
      <p:sp>
        <p:nvSpPr>
          <p:cNvPr id="9" name="Rectangle 8">
            <a:extLst>
              <a:ext uri="{FF2B5EF4-FFF2-40B4-BE49-F238E27FC236}">
                <a16:creationId xmlns:a16="http://schemas.microsoft.com/office/drawing/2014/main" id="{217DC6B2-0172-13CA-0DEC-D6E66C8AFB28}"/>
              </a:ext>
            </a:extLst>
          </p:cNvPr>
          <p:cNvSpPr/>
          <p:nvPr/>
        </p:nvSpPr>
        <p:spPr>
          <a:xfrm>
            <a:off x="1450109" y="3114105"/>
            <a:ext cx="4368800" cy="1538883"/>
          </a:xfrm>
          <a:prstGeom prst="rect">
            <a:avLst/>
          </a:prstGeom>
          <a:noFill/>
        </p:spPr>
        <p:txBody>
          <a:bodyPr wrap="square" lIns="91440" tIns="45720" rIns="91440" bIns="45720">
            <a:spAutoFit/>
          </a:bodyPr>
          <a:lstStyle/>
          <a:p>
            <a:pPr algn="ctr"/>
            <a:r>
              <a:rPr lang="en-US" sz="9400" b="1" dirty="0">
                <a:ln w="22225">
                  <a:solidFill>
                    <a:schemeClr val="accent2"/>
                  </a:solidFill>
                  <a:prstDash val="solid"/>
                </a:ln>
                <a:solidFill>
                  <a:schemeClr val="accent2">
                    <a:lumMod val="40000"/>
                    <a:lumOff val="60000"/>
                  </a:schemeClr>
                </a:solidFill>
                <a:latin typeface="Bierstadt Display" panose="020B0604020202020204" pitchFamily="34" charset="0"/>
              </a:rPr>
              <a:t>Mahalo</a:t>
            </a:r>
            <a:endParaRPr lang="en-US" sz="9400" b="1" cap="none" spc="0" dirty="0">
              <a:ln w="22225">
                <a:solidFill>
                  <a:schemeClr val="accent2"/>
                </a:solidFill>
                <a:prstDash val="solid"/>
              </a:ln>
              <a:solidFill>
                <a:schemeClr val="accent2">
                  <a:lumMod val="40000"/>
                  <a:lumOff val="60000"/>
                </a:schemeClr>
              </a:solidFill>
              <a:effectLst/>
              <a:latin typeface="Bierstadt Display" panose="020B0604020202020204" pitchFamily="34" charset="0"/>
            </a:endParaRPr>
          </a:p>
        </p:txBody>
      </p:sp>
      <p:pic>
        <p:nvPicPr>
          <p:cNvPr id="2" name="Picture 1">
            <a:extLst>
              <a:ext uri="{FF2B5EF4-FFF2-40B4-BE49-F238E27FC236}">
                <a16:creationId xmlns:a16="http://schemas.microsoft.com/office/drawing/2014/main" id="{CF583B87-D51E-9158-D0DA-42EE4063C811}"/>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5818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22" y="1545049"/>
            <a:ext cx="7766936" cy="607264"/>
          </a:xfrm>
        </p:spPr>
        <p:txBody>
          <a:bodyPr/>
          <a:lstStyle/>
          <a:p>
            <a:pPr algn="l"/>
            <a:r>
              <a:rPr lang="en-US" sz="2400" b="1" dirty="0">
                <a:solidFill>
                  <a:schemeClr val="tx1"/>
                </a:solidFill>
                <a:latin typeface="Arial" panose="020B0604020202020204" pitchFamily="34" charset="0"/>
                <a:cs typeface="Arial" panose="020B0604020202020204" pitchFamily="34" charset="0"/>
              </a:rPr>
              <a:t>What is Hawaii CARES? </a:t>
            </a:r>
          </a:p>
        </p:txBody>
      </p:sp>
      <p:sp>
        <p:nvSpPr>
          <p:cNvPr id="3" name="Subtitle 2"/>
          <p:cNvSpPr>
            <a:spLocks noGrp="1"/>
          </p:cNvSpPr>
          <p:nvPr>
            <p:ph type="subTitle" idx="1"/>
          </p:nvPr>
        </p:nvSpPr>
        <p:spPr>
          <a:xfrm>
            <a:off x="785498" y="2152313"/>
            <a:ext cx="7915157" cy="3535717"/>
          </a:xfrm>
        </p:spPr>
        <p:txBody>
          <a:bodyPr>
            <a:normAutofit fontScale="32500" lnSpcReduction="20000"/>
          </a:bodyPr>
          <a:lstStyle/>
          <a:p>
            <a:pPr marL="685800" indent="-685800" algn="l">
              <a:lnSpc>
                <a:spcPct val="120000"/>
              </a:lnSpc>
              <a:spcAft>
                <a:spcPts val="1000"/>
              </a:spcAft>
              <a:buClrTx/>
              <a:buFont typeface="Wingdings" panose="05000000000000000000" pitchFamily="2" charset="2"/>
              <a:buChar char="§"/>
            </a:pPr>
            <a:r>
              <a:rPr lang="en-US" sz="5600" dirty="0">
                <a:solidFill>
                  <a:schemeClr val="tx1"/>
                </a:solidFill>
                <a:latin typeface="Arial" panose="020B0604020202020204" pitchFamily="34" charset="0"/>
                <a:cs typeface="Arial" panose="020B0604020202020204" pitchFamily="34" charset="0"/>
              </a:rPr>
              <a:t>Hawaii CARE’s is a Partnership between Hawaii State Department of Heath (DOH) and the community based mental health  and substance abuse service providers statewide</a:t>
            </a:r>
          </a:p>
          <a:p>
            <a:pPr marL="685800" indent="-685800" algn="l">
              <a:lnSpc>
                <a:spcPct val="120000"/>
              </a:lnSpc>
              <a:spcAft>
                <a:spcPts val="1000"/>
              </a:spcAft>
              <a:buClrTx/>
              <a:buFont typeface="Wingdings" panose="05000000000000000000" pitchFamily="2" charset="2"/>
              <a:buChar char="§"/>
            </a:pPr>
            <a:r>
              <a:rPr lang="en-US" sz="5600" dirty="0">
                <a:solidFill>
                  <a:schemeClr val="tx1"/>
                </a:solidFill>
                <a:latin typeface="Arial" panose="020B0604020202020204" pitchFamily="34" charset="0"/>
                <a:cs typeface="Arial" panose="020B0604020202020204" pitchFamily="34" charset="0"/>
              </a:rPr>
              <a:t>Our Behavioral Health  Crisis and Suicide Call Center provides services 24 hours per day / 7 days per week. We provide services to adults and children statewide.</a:t>
            </a:r>
          </a:p>
          <a:p>
            <a:pPr marL="685800" indent="-685800" algn="l">
              <a:lnSpc>
                <a:spcPct val="120000"/>
              </a:lnSpc>
              <a:spcAft>
                <a:spcPts val="1000"/>
              </a:spcAft>
              <a:buClrTx/>
              <a:buFont typeface="Wingdings" panose="05000000000000000000" pitchFamily="2" charset="2"/>
              <a:buChar char="§"/>
            </a:pPr>
            <a:r>
              <a:rPr lang="en-US" sz="5600" dirty="0">
                <a:solidFill>
                  <a:schemeClr val="tx1"/>
                </a:solidFill>
                <a:latin typeface="Arial" panose="020B0604020202020204" pitchFamily="34" charset="0"/>
                <a:cs typeface="Arial" panose="020B0604020202020204" pitchFamily="34" charset="0"/>
              </a:rPr>
              <a:t>Our Crisis Counselors specialize in providing supportive counseling, screening for urgent or emergent mental health or substance use needs and recommendations for behavioral health assessments and services and crisis intervention.</a:t>
            </a:r>
          </a:p>
          <a:p>
            <a:pPr algn="l"/>
            <a:endParaRPr lang="en-US" sz="2400" dirty="0">
              <a:solidFill>
                <a:schemeClr val="tx1"/>
              </a:solidFill>
              <a:latin typeface="Arial" panose="020B0604020202020204" pitchFamily="34" charset="0"/>
              <a:cs typeface="Arial" panose="020B0604020202020204" pitchFamily="34" charset="0"/>
            </a:endParaRPr>
          </a:p>
        </p:txBody>
      </p:sp>
      <p:pic>
        <p:nvPicPr>
          <p:cNvPr id="6" name="Picture 5" descr="Ayuda Mano Aislados · Imagen gratis en Pixabay"/>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6205" y="5136216"/>
            <a:ext cx="1703451" cy="15550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3"/>
          <a:stretch>
            <a:fillRect/>
          </a:stretch>
        </p:blipFill>
        <p:spPr>
          <a:xfrm>
            <a:off x="333619" y="230046"/>
            <a:ext cx="2635018" cy="1097280"/>
          </a:xfrm>
          <a:prstGeom prst="rect">
            <a:avLst/>
          </a:prstGeom>
        </p:spPr>
      </p:pic>
      <p:pic>
        <p:nvPicPr>
          <p:cNvPr id="11"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5"/>
          <a:stretch>
            <a:fillRect/>
          </a:stretch>
        </p:blipFill>
        <p:spPr>
          <a:xfrm>
            <a:off x="5440065" y="6034619"/>
            <a:ext cx="731520" cy="73152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801353" y="2061128"/>
            <a:ext cx="1485759" cy="1302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27530"/>
          <a:stretch/>
        </p:blipFill>
        <p:spPr>
          <a:xfrm rot="5400000">
            <a:off x="8750963" y="3936707"/>
            <a:ext cx="1586544" cy="1302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8877E19-1304-F972-A659-1EC50B7C0BEF}"/>
              </a:ext>
            </a:extLst>
          </p:cNvPr>
          <p:cNvPicPr>
            <a:picLocks noChangeAspect="1"/>
          </p:cNvPicPr>
          <p:nvPr/>
        </p:nvPicPr>
        <p:blipFill>
          <a:blip r:embed="rId8"/>
          <a:stretch>
            <a:fillRect/>
          </a:stretch>
        </p:blipFill>
        <p:spPr>
          <a:xfrm>
            <a:off x="3643082" y="5959717"/>
            <a:ext cx="755637" cy="731521"/>
          </a:xfrm>
          <a:prstGeom prst="rect">
            <a:avLst/>
          </a:prstGeom>
        </p:spPr>
      </p:pic>
      <p:pic>
        <p:nvPicPr>
          <p:cNvPr id="4" name="Picture 3">
            <a:extLst>
              <a:ext uri="{FF2B5EF4-FFF2-40B4-BE49-F238E27FC236}">
                <a16:creationId xmlns:a16="http://schemas.microsoft.com/office/drawing/2014/main" id="{43C55A03-8DAD-FEF0-5275-549C0A05C9F0}"/>
              </a:ext>
            </a:extLst>
          </p:cNvPr>
          <p:cNvPicPr>
            <a:picLocks noChangeAspect="1"/>
          </p:cNvPicPr>
          <p:nvPr/>
        </p:nvPicPr>
        <p:blipFill>
          <a:blip r:embed="rId9"/>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26777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604" y="1678475"/>
            <a:ext cx="7766936" cy="60726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tx1"/>
                </a:solidFill>
                <a:latin typeface="Arial" panose="020B0604020202020204" pitchFamily="34" charset="0"/>
                <a:cs typeface="Arial" panose="020B0604020202020204" pitchFamily="34" charset="0"/>
              </a:rPr>
              <a:t>What is Hawaii CARES Continued</a:t>
            </a:r>
          </a:p>
        </p:txBody>
      </p:sp>
      <p:sp>
        <p:nvSpPr>
          <p:cNvPr id="3" name="Subtitle 2"/>
          <p:cNvSpPr txBox="1">
            <a:spLocks/>
          </p:cNvSpPr>
          <p:nvPr/>
        </p:nvSpPr>
        <p:spPr>
          <a:xfrm>
            <a:off x="420887" y="2135750"/>
            <a:ext cx="9363193" cy="281494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 provide free, non-judgmental services, with compassion and delivered with the spirit of aloha. </a:t>
            </a: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Our team consists of Crisis Counselors that reside within the state of Hawaii with diverse cultural backgrounds. </a:t>
            </a: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Our staff provides resources, referrals and linkages within our state and tries to maintain updated resources. </a:t>
            </a: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Our team is skilled in crisis intervention and best practices and provided with on going weekly trainings.</a:t>
            </a:r>
          </a:p>
        </p:txBody>
      </p:sp>
      <p:pic>
        <p:nvPicPr>
          <p:cNvPr id="4" name="Picture 3"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5"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pic>
        <p:nvPicPr>
          <p:cNvPr id="8" name="Picture 7" descr="complicated grief | The Chaplain's Repor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561" y="4952468"/>
            <a:ext cx="2645278" cy="1386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Making Compassion the Fifth C of Learning — The Learner's W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846" y="4949355"/>
            <a:ext cx="2634313" cy="1535503"/>
          </a:xfrm>
          <a:prstGeom prst="rect">
            <a:avLst/>
          </a:prstGeom>
        </p:spPr>
      </p:pic>
      <p:pic>
        <p:nvPicPr>
          <p:cNvPr id="11" name="Picture 10">
            <a:extLst>
              <a:ext uri="{FF2B5EF4-FFF2-40B4-BE49-F238E27FC236}">
                <a16:creationId xmlns:a16="http://schemas.microsoft.com/office/drawing/2014/main" id="{9E54CDD9-646A-948C-6DDB-621655F15E94}"/>
              </a:ext>
            </a:extLst>
          </p:cNvPr>
          <p:cNvPicPr>
            <a:picLocks noChangeAspect="1"/>
          </p:cNvPicPr>
          <p:nvPr/>
        </p:nvPicPr>
        <p:blipFill>
          <a:blip r:embed="rId7"/>
          <a:stretch>
            <a:fillRect/>
          </a:stretch>
        </p:blipFill>
        <p:spPr>
          <a:xfrm>
            <a:off x="3643082" y="5959717"/>
            <a:ext cx="755637" cy="731521"/>
          </a:xfrm>
          <a:prstGeom prst="rect">
            <a:avLst/>
          </a:prstGeom>
        </p:spPr>
      </p:pic>
      <p:pic>
        <p:nvPicPr>
          <p:cNvPr id="10" name="Picture 9">
            <a:extLst>
              <a:ext uri="{FF2B5EF4-FFF2-40B4-BE49-F238E27FC236}">
                <a16:creationId xmlns:a16="http://schemas.microsoft.com/office/drawing/2014/main" id="{85C2913F-95E1-268E-D125-D0EFE302BEC3}"/>
              </a:ext>
            </a:extLst>
          </p:cNvPr>
          <p:cNvPicPr>
            <a:picLocks noChangeAspect="1"/>
          </p:cNvPicPr>
          <p:nvPr/>
        </p:nvPicPr>
        <p:blipFill>
          <a:blip r:embed="rId8"/>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374345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31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23080" y="1834949"/>
            <a:ext cx="7376621" cy="60726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a:solidFill>
                  <a:schemeClr val="tx1"/>
                </a:solidFill>
                <a:latin typeface="Arial" panose="020B0604020202020204" pitchFamily="34" charset="0"/>
                <a:cs typeface="Arial" panose="020B0604020202020204" pitchFamily="34" charset="0"/>
              </a:rPr>
              <a:t>Contact Hawaii CARES</a:t>
            </a:r>
          </a:p>
        </p:txBody>
      </p:sp>
      <p:sp>
        <p:nvSpPr>
          <p:cNvPr id="4" name="Text Box 195">
            <a:extLst>
              <a:ext uri="{FF2B5EF4-FFF2-40B4-BE49-F238E27FC236}">
                <a16:creationId xmlns:a16="http://schemas.microsoft.com/office/drawing/2014/main" id="{750E63AE-6F99-CE43-3EC1-6F47FDFD7C67}"/>
              </a:ext>
            </a:extLst>
          </p:cNvPr>
          <p:cNvSpPr txBox="1"/>
          <p:nvPr/>
        </p:nvSpPr>
        <p:spPr>
          <a:xfrm>
            <a:off x="1623081" y="2606175"/>
            <a:ext cx="7376621" cy="1052861"/>
          </a:xfrm>
          <a:prstGeom prst="rect">
            <a:avLst/>
          </a:prstGeom>
          <a:solidFill>
            <a:schemeClr val="accent5">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72322" numCol="1" spcCol="1270" anchor="ctr" anchorCtr="0">
            <a:noAutofit/>
          </a:bodyPr>
          <a:lstStyle/>
          <a:p>
            <a:pPr marL="0" marR="0" algn="ctr">
              <a:lnSpc>
                <a:spcPct val="90000"/>
              </a:lnSpc>
              <a:spcBef>
                <a:spcPts val="0"/>
              </a:spcBef>
              <a:spcAft>
                <a:spcPts val="755"/>
              </a:spcAft>
            </a:pPr>
            <a:r>
              <a:rPr lang="en-US" sz="2200" b="1" kern="1200" dirty="0">
                <a:effectLst/>
                <a:latin typeface="Century Gothic" panose="020B0502020202020204" pitchFamily="34" charset="0"/>
                <a:ea typeface="Calibri" panose="020F0502020204030204" pitchFamily="34" charset="0"/>
                <a:cs typeface="Times New Roman" panose="02020603050405020304" pitchFamily="18" charset="0"/>
              </a:rPr>
              <a:t>Hawaii CARES Call Center </a:t>
            </a:r>
          </a:p>
          <a:p>
            <a:pPr algn="ctr">
              <a:lnSpc>
                <a:spcPct val="90000"/>
              </a:lnSpc>
              <a:spcAft>
                <a:spcPts val="755"/>
              </a:spcAft>
            </a:pPr>
            <a:r>
              <a:rPr lang="en-US" sz="1800" b="1" kern="1200" dirty="0">
                <a:effectLst/>
                <a:latin typeface="Century Gothic" panose="020B0502020202020204" pitchFamily="34" charset="0"/>
                <a:ea typeface="Calibri" panose="020F0502020204030204" pitchFamily="34" charset="0"/>
                <a:cs typeface="Times New Roman" panose="02020603050405020304" pitchFamily="18" charset="0"/>
              </a:rPr>
              <a:t>Call 24/7:</a:t>
            </a:r>
            <a:r>
              <a:rPr lang="en-US" sz="1800" kern="1200" dirty="0">
                <a:effectLst/>
                <a:latin typeface="Century Gothic" panose="020B0502020202020204" pitchFamily="34" charset="0"/>
                <a:ea typeface="Calibri" panose="020F0502020204030204" pitchFamily="34" charset="0"/>
                <a:cs typeface="Times New Roman" panose="02020603050405020304" pitchFamily="18" charset="0"/>
              </a:rPr>
              <a:t> </a:t>
            </a:r>
            <a:br>
              <a:rPr lang="en-US" sz="1800" kern="1200" dirty="0">
                <a:effectLst/>
                <a:latin typeface="Century Gothic" panose="020B0502020202020204" pitchFamily="34" charset="0"/>
                <a:ea typeface="Calibri" panose="020F0502020204030204" pitchFamily="34" charset="0"/>
                <a:cs typeface="Times New Roman" panose="02020603050405020304" pitchFamily="18" charset="0"/>
              </a:rPr>
            </a:br>
            <a:r>
              <a:rPr lang="en-US" sz="1800" kern="1200" dirty="0">
                <a:effectLst/>
                <a:latin typeface="Century Gothic" panose="020B0502020202020204" pitchFamily="34" charset="0"/>
                <a:ea typeface="Calibri" panose="020F0502020204030204" pitchFamily="34" charset="0"/>
                <a:cs typeface="Times New Roman" panose="02020603050405020304" pitchFamily="18" charset="0"/>
              </a:rPr>
              <a:t>808-832- 3100 or toll-free 800-753-6879</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1C9AD6C-78EF-48AF-8811-10D079B2716B}"/>
              </a:ext>
            </a:extLst>
          </p:cNvPr>
          <p:cNvPicPr>
            <a:picLocks noChangeAspect="1"/>
          </p:cNvPicPr>
          <p:nvPr/>
        </p:nvPicPr>
        <p:blipFill>
          <a:blip r:embed="rId2"/>
          <a:stretch>
            <a:fillRect/>
          </a:stretch>
        </p:blipFill>
        <p:spPr>
          <a:xfrm>
            <a:off x="1651128" y="3969948"/>
            <a:ext cx="3727173" cy="1695696"/>
          </a:xfrm>
          <a:prstGeom prst="rect">
            <a:avLst/>
          </a:prstGeom>
          <a:ln w="38100" cap="sq">
            <a:solidFill>
              <a:schemeClr val="bg2">
                <a:lumMod val="10000"/>
              </a:schemeClr>
            </a:solidFill>
            <a:prstDash val="solid"/>
            <a:miter lim="800000"/>
          </a:ln>
          <a:effectLst>
            <a:outerShdw blurRad="50800" dist="38100" dir="2700000" algn="tl" rotWithShape="0">
              <a:srgbClr val="000000">
                <a:alpha val="43000"/>
              </a:srgbClr>
            </a:outerShdw>
          </a:effectLst>
        </p:spPr>
      </p:pic>
      <p:pic>
        <p:nvPicPr>
          <p:cNvPr id="6" name="Picture 5"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3"/>
          <a:stretch>
            <a:fillRect/>
          </a:stretch>
        </p:blipFill>
        <p:spPr>
          <a:xfrm>
            <a:off x="333619" y="230046"/>
            <a:ext cx="2635018" cy="1097280"/>
          </a:xfrm>
          <a:prstGeom prst="rect">
            <a:avLst/>
          </a:prstGeom>
        </p:spPr>
      </p:pic>
      <p:pic>
        <p:nvPicPr>
          <p:cNvPr id="7"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5"/>
          <a:stretch>
            <a:fillRect/>
          </a:stretch>
        </p:blipFill>
        <p:spPr>
          <a:xfrm>
            <a:off x="5440065" y="6034619"/>
            <a:ext cx="731520" cy="731520"/>
          </a:xfrm>
          <a:prstGeom prst="rect">
            <a:avLst/>
          </a:prstGeom>
        </p:spPr>
      </p:pic>
      <p:sp>
        <p:nvSpPr>
          <p:cNvPr id="3" name="Rectangle 2">
            <a:extLst>
              <a:ext uri="{FF2B5EF4-FFF2-40B4-BE49-F238E27FC236}">
                <a16:creationId xmlns:a16="http://schemas.microsoft.com/office/drawing/2014/main" id="{B41E67DB-ED77-7269-E924-47C938CCEAF2}"/>
              </a:ext>
            </a:extLst>
          </p:cNvPr>
          <p:cNvSpPr/>
          <p:nvPr/>
        </p:nvSpPr>
        <p:spPr>
          <a:xfrm>
            <a:off x="5595171" y="3938837"/>
            <a:ext cx="3404530" cy="1757917"/>
          </a:xfrm>
          <a:prstGeom prst="rect">
            <a:avLst/>
          </a:prstGeom>
          <a:solidFill>
            <a:schemeClr val="accent4">
              <a:lumMod val="75000"/>
            </a:schemeClr>
          </a:solidFill>
        </p:spPr>
        <p:txBody>
          <a:bodyPr wrap="square">
            <a:spAutoFit/>
          </a:bodyPr>
          <a:lstStyle/>
          <a:p>
            <a:pPr algn="ctr">
              <a:lnSpc>
                <a:spcPct val="90000"/>
              </a:lnSpc>
              <a:spcAft>
                <a:spcPts val="670"/>
              </a:spcAft>
            </a:pPr>
            <a:r>
              <a:rPr lang="en-US" sz="1600" b="1" u="sng" dirty="0">
                <a:solidFill>
                  <a:schemeClr val="bg1"/>
                </a:solidFill>
                <a:latin typeface="Arial" panose="020B0604020202020204" pitchFamily="34" charset="0"/>
                <a:ea typeface="Calibri" panose="020F0502020204030204" pitchFamily="34" charset="0"/>
                <a:cs typeface="Arial" panose="020B0604020202020204" pitchFamily="34" charset="0"/>
              </a:rPr>
              <a:t>Substance Use Disorder</a:t>
            </a:r>
          </a:p>
          <a:p>
            <a:pPr algn="ct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New and Returning S.U.D. clients shall be routed via warm transfer from </a:t>
            </a:r>
          </a:p>
          <a:p>
            <a:pPr algn="ct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Care Hawaii to </a:t>
            </a:r>
          </a:p>
          <a:p>
            <a:pPr algn="ctr">
              <a:spcBef>
                <a:spcPts val="600"/>
              </a:spcBef>
            </a:pP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AUW 211 S.U.D. CARES Call Center</a:t>
            </a:r>
            <a:br>
              <a:rPr lang="en-US" sz="15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(7 days/week, 7am-10pm).</a:t>
            </a:r>
          </a:p>
          <a:p>
            <a:pPr algn="ctr"/>
            <a:endParaRPr lang="en-US" sz="11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211FCE8-5837-5599-7361-C521F091642A}"/>
              </a:ext>
            </a:extLst>
          </p:cNvPr>
          <p:cNvPicPr>
            <a:picLocks noChangeAspect="1"/>
          </p:cNvPicPr>
          <p:nvPr/>
        </p:nvPicPr>
        <p:blipFill>
          <a:blip r:embed="rId6"/>
          <a:stretch>
            <a:fillRect/>
          </a:stretch>
        </p:blipFill>
        <p:spPr>
          <a:xfrm>
            <a:off x="3643082" y="5959717"/>
            <a:ext cx="755637" cy="731521"/>
          </a:xfrm>
          <a:prstGeom prst="rect">
            <a:avLst/>
          </a:prstGeom>
        </p:spPr>
      </p:pic>
      <p:pic>
        <p:nvPicPr>
          <p:cNvPr id="10" name="Picture 9">
            <a:extLst>
              <a:ext uri="{FF2B5EF4-FFF2-40B4-BE49-F238E27FC236}">
                <a16:creationId xmlns:a16="http://schemas.microsoft.com/office/drawing/2014/main" id="{BA5F1B1A-1D09-E4B0-7368-CF6B720338A5}"/>
              </a:ext>
            </a:extLst>
          </p:cNvPr>
          <p:cNvPicPr>
            <a:picLocks noChangeAspect="1"/>
          </p:cNvPicPr>
          <p:nvPr/>
        </p:nvPicPr>
        <p:blipFill>
          <a:blip r:embed="rId7"/>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3531268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36951" y="1368333"/>
            <a:ext cx="3987485" cy="556591"/>
          </a:xfrm>
        </p:spPr>
        <p:txBody>
          <a:bodyPr/>
          <a:lstStyle/>
          <a:p>
            <a:pPr algn="ctr"/>
            <a:r>
              <a:rPr lang="en-US" sz="2600" b="1" dirty="0">
                <a:solidFill>
                  <a:schemeClr val="tx1"/>
                </a:solidFill>
                <a:latin typeface="Arial" panose="020B0604020202020204" pitchFamily="34" charset="0"/>
                <a:cs typeface="Arial" panose="020B0604020202020204" pitchFamily="34" charset="0"/>
              </a:rPr>
              <a:t>Services with Aloha</a:t>
            </a:r>
          </a:p>
        </p:txBody>
      </p:sp>
      <p:pic>
        <p:nvPicPr>
          <p:cNvPr id="15" name="Picture 14">
            <a:extLst>
              <a:ext uri="{FF2B5EF4-FFF2-40B4-BE49-F238E27FC236}">
                <a16:creationId xmlns:a16="http://schemas.microsoft.com/office/drawing/2014/main" id="{94568935-EAC8-FC06-C298-5C7E4B811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54765" y="4733644"/>
            <a:ext cx="1342116" cy="1022257"/>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2ED6726C-4E00-C59F-99EA-4C62CA1C0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16501" y="4705897"/>
            <a:ext cx="1344168" cy="1079802"/>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0505CCFA-3385-3623-89E3-372BD85E6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76471" y="4730656"/>
            <a:ext cx="1344168" cy="1007199"/>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F62E1DF6-9F94-86E3-06C3-91D2972DE3B8}"/>
              </a:ext>
            </a:extLst>
          </p:cNvPr>
          <p:cNvPicPr>
            <a:picLocks noChangeAspect="1"/>
          </p:cNvPicPr>
          <p:nvPr/>
        </p:nvPicPr>
        <p:blipFill rotWithShape="1">
          <a:blip r:embed="rId5">
            <a:extLst>
              <a:ext uri="{28A0092B-C50C-407E-A947-70E740481C1C}">
                <a14:useLocalDpi xmlns:a14="http://schemas.microsoft.com/office/drawing/2010/main" val="0"/>
              </a:ext>
            </a:extLst>
          </a:blip>
          <a:srcRect l="10540"/>
          <a:stretch/>
        </p:blipFill>
        <p:spPr>
          <a:xfrm rot="5400000">
            <a:off x="5852148" y="4746190"/>
            <a:ext cx="1344168" cy="976131"/>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476B806B-35ED-1DCA-B2F8-4286EB6464E2}"/>
              </a:ext>
            </a:extLst>
          </p:cNvPr>
          <p:cNvPicPr>
            <a:picLocks noChangeAspect="1"/>
          </p:cNvPicPr>
          <p:nvPr/>
        </p:nvPicPr>
        <p:blipFill rotWithShape="1">
          <a:blip r:embed="rId6">
            <a:extLst>
              <a:ext uri="{28A0092B-C50C-407E-A947-70E740481C1C}">
                <a14:useLocalDpi xmlns:a14="http://schemas.microsoft.com/office/drawing/2010/main" val="0"/>
              </a:ext>
            </a:extLst>
          </a:blip>
          <a:srcRect l="26033" r="10936" b="14887"/>
          <a:stretch/>
        </p:blipFill>
        <p:spPr>
          <a:xfrm rot="5400000">
            <a:off x="7063326" y="4723443"/>
            <a:ext cx="1344168" cy="1040608"/>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64D389E0-92D2-3311-8353-109967D6AF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6217" y="1986778"/>
            <a:ext cx="3729309" cy="2408125"/>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21" name="Picture 20" descr="Text&#10;&#10;Description automatically generated with medium confidence">
            <a:extLst>
              <a:ext uri="{FF2B5EF4-FFF2-40B4-BE49-F238E27FC236}">
                <a16:creationId xmlns:a16="http://schemas.microsoft.com/office/drawing/2014/main" id="{88C2F52C-80E9-816A-E6C1-942DA72DEB1A}"/>
              </a:ext>
            </a:extLst>
          </p:cNvPr>
          <p:cNvPicPr>
            <a:picLocks noChangeAspect="1"/>
          </p:cNvPicPr>
          <p:nvPr/>
        </p:nvPicPr>
        <p:blipFill>
          <a:blip r:embed="rId8"/>
          <a:stretch>
            <a:fillRect/>
          </a:stretch>
        </p:blipFill>
        <p:spPr>
          <a:xfrm>
            <a:off x="7735410" y="2338785"/>
            <a:ext cx="1976430" cy="1747096"/>
          </a:xfrm>
          <a:prstGeom prst="rect">
            <a:avLst/>
          </a:prstGeom>
          <a:ln w="76200">
            <a:solidFill>
              <a:srgbClr val="92D050"/>
            </a:solidFill>
          </a:ln>
        </p:spPr>
      </p:pic>
      <p:pic>
        <p:nvPicPr>
          <p:cNvPr id="22" name="Picture 21" descr="A picture containing text">
            <a:extLst>
              <a:ext uri="{FF2B5EF4-FFF2-40B4-BE49-F238E27FC236}">
                <a16:creationId xmlns:a16="http://schemas.microsoft.com/office/drawing/2014/main" id="{349E4000-D677-7FFF-AF0D-7D05223BA4DA}"/>
              </a:ext>
            </a:extLst>
          </p:cNvPr>
          <p:cNvPicPr>
            <a:picLocks noChangeAspect="1"/>
          </p:cNvPicPr>
          <p:nvPr/>
        </p:nvPicPr>
        <p:blipFill>
          <a:blip r:embed="rId9"/>
          <a:stretch>
            <a:fillRect/>
          </a:stretch>
        </p:blipFill>
        <p:spPr>
          <a:xfrm>
            <a:off x="790128" y="2338785"/>
            <a:ext cx="2178509" cy="1747096"/>
          </a:xfrm>
          <a:prstGeom prst="rect">
            <a:avLst/>
          </a:prstGeom>
          <a:ln w="76200">
            <a:solidFill>
              <a:schemeClr val="bg1"/>
            </a:solidFill>
          </a:ln>
        </p:spPr>
      </p:pic>
      <p:pic>
        <p:nvPicPr>
          <p:cNvPr id="27" name="Picture 26"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10"/>
          <a:stretch>
            <a:fillRect/>
          </a:stretch>
        </p:blipFill>
        <p:spPr>
          <a:xfrm>
            <a:off x="333619" y="230046"/>
            <a:ext cx="2635018" cy="1097280"/>
          </a:xfrm>
          <a:prstGeom prst="rect">
            <a:avLst/>
          </a:prstGeom>
        </p:spPr>
      </p:pic>
      <p:pic>
        <p:nvPicPr>
          <p:cNvPr id="28"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12"/>
          <a:stretch>
            <a:fillRect/>
          </a:stretch>
        </p:blipFill>
        <p:spPr>
          <a:xfrm>
            <a:off x="5440065" y="6034619"/>
            <a:ext cx="731520" cy="731520"/>
          </a:xfrm>
          <a:prstGeom prst="rect">
            <a:avLst/>
          </a:prstGeom>
        </p:spPr>
      </p:pic>
      <p:pic>
        <p:nvPicPr>
          <p:cNvPr id="4" name="Picture 3">
            <a:extLst>
              <a:ext uri="{FF2B5EF4-FFF2-40B4-BE49-F238E27FC236}">
                <a16:creationId xmlns:a16="http://schemas.microsoft.com/office/drawing/2014/main" id="{E455B15F-8FE4-7180-E05B-9DB060494A5F}"/>
              </a:ext>
            </a:extLst>
          </p:cNvPr>
          <p:cNvPicPr>
            <a:picLocks noChangeAspect="1"/>
          </p:cNvPicPr>
          <p:nvPr/>
        </p:nvPicPr>
        <p:blipFill>
          <a:blip r:embed="rId13"/>
          <a:stretch>
            <a:fillRect/>
          </a:stretch>
        </p:blipFill>
        <p:spPr>
          <a:xfrm>
            <a:off x="3643082" y="5959717"/>
            <a:ext cx="755637" cy="731521"/>
          </a:xfrm>
          <a:prstGeom prst="rect">
            <a:avLst/>
          </a:prstGeom>
        </p:spPr>
      </p:pic>
      <p:pic>
        <p:nvPicPr>
          <p:cNvPr id="3" name="Picture 2">
            <a:extLst>
              <a:ext uri="{FF2B5EF4-FFF2-40B4-BE49-F238E27FC236}">
                <a16:creationId xmlns:a16="http://schemas.microsoft.com/office/drawing/2014/main" id="{27961EAC-8599-FE68-62CE-697D05214E6E}"/>
              </a:ext>
            </a:extLst>
          </p:cNvPr>
          <p:cNvPicPr>
            <a:picLocks noChangeAspect="1"/>
          </p:cNvPicPr>
          <p:nvPr/>
        </p:nvPicPr>
        <p:blipFill>
          <a:blip r:embed="rId14"/>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8205314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50989"/>
            <a:ext cx="8596668" cy="609600"/>
          </a:xfrm>
        </p:spPr>
        <p:txBody>
          <a:bodyPr>
            <a:normAutofit/>
          </a:bodyPr>
          <a:lstStyle/>
          <a:p>
            <a:r>
              <a:rPr lang="en-US" sz="2500" b="1" dirty="0">
                <a:solidFill>
                  <a:srgbClr val="000000"/>
                </a:solidFill>
                <a:latin typeface="Arial" panose="020B0604020202020204" pitchFamily="34" charset="0"/>
                <a:cs typeface="Arial" panose="020B0604020202020204" pitchFamily="34" charset="0"/>
              </a:rPr>
              <a:t>988 Suicide and Crisis Lifeline</a:t>
            </a:r>
          </a:p>
        </p:txBody>
      </p:sp>
      <p:sp>
        <p:nvSpPr>
          <p:cNvPr id="3" name="Content Placeholder 2"/>
          <p:cNvSpPr>
            <a:spLocks noGrp="1"/>
          </p:cNvSpPr>
          <p:nvPr>
            <p:ph idx="1"/>
          </p:nvPr>
        </p:nvSpPr>
        <p:spPr>
          <a:xfrm>
            <a:off x="677333" y="2161787"/>
            <a:ext cx="9079315" cy="3481632"/>
          </a:xfrm>
        </p:spPr>
        <p:txBody>
          <a:bodyPr>
            <a:normAutofit/>
          </a:bodyPr>
          <a:lstStyle/>
          <a:p>
            <a:pPr>
              <a:buClrTx/>
              <a:buFont typeface="Wingdings" panose="05000000000000000000" pitchFamily="2" charset="2"/>
              <a:buChar char="§"/>
            </a:pPr>
            <a:r>
              <a:rPr lang="en-US" sz="2200" dirty="0">
                <a:latin typeface="Arial" panose="020B0604020202020204" pitchFamily="34" charset="0"/>
                <a:cs typeface="Arial" panose="020B0604020202020204" pitchFamily="34" charset="0"/>
              </a:rPr>
              <a:t>Launched 988 in the State of Hawaii on July 16, 2022</a:t>
            </a:r>
          </a:p>
          <a:p>
            <a:pPr>
              <a:buClrTx/>
              <a:buFont typeface="Wingdings" panose="05000000000000000000" pitchFamily="2" charset="2"/>
              <a:buChar char="§"/>
            </a:pPr>
            <a:r>
              <a:rPr lang="en-US" sz="2200" dirty="0">
                <a:latin typeface="Arial" panose="020B0604020202020204" pitchFamily="34" charset="0"/>
                <a:cs typeface="Arial" panose="020B0604020202020204" pitchFamily="34" charset="0"/>
              </a:rPr>
              <a:t>The three-digit dialing code connecting people to the existing National Suicide Prevention Lifeline</a:t>
            </a:r>
          </a:p>
          <a:p>
            <a:pPr>
              <a:buClrTx/>
              <a:buFont typeface="Wingdings" panose="05000000000000000000" pitchFamily="2" charset="2"/>
              <a:buChar char="§"/>
            </a:pPr>
            <a:r>
              <a:rPr lang="en-US" sz="2200" dirty="0">
                <a:latin typeface="Arial" panose="020B0604020202020204" pitchFamily="34" charset="0"/>
                <a:cs typeface="Arial" panose="020B0604020202020204" pitchFamily="34" charset="0"/>
              </a:rPr>
              <a:t>National Suicide Prevention Lifeline (NSPL) has been in operation since 2005</a:t>
            </a:r>
          </a:p>
          <a:p>
            <a:pPr>
              <a:buClrTx/>
              <a:buFont typeface="Wingdings" panose="05000000000000000000" pitchFamily="2" charset="2"/>
              <a:buChar char="§"/>
            </a:pPr>
            <a:r>
              <a:rPr lang="en-US" sz="2200" dirty="0">
                <a:latin typeface="Arial" panose="020B0604020202020204" pitchFamily="34" charset="0"/>
                <a:cs typeface="Arial" panose="020B0604020202020204" pitchFamily="34" charset="0"/>
              </a:rPr>
              <a:t>988 is confidential, free, and available 24/7/365</a:t>
            </a:r>
          </a:p>
          <a:p>
            <a:pPr>
              <a:buClrTx/>
              <a:buFont typeface="Wingdings" panose="05000000000000000000" pitchFamily="2" charset="2"/>
              <a:buChar char="§"/>
            </a:pPr>
            <a:r>
              <a:rPr lang="en-US" sz="2200" dirty="0">
                <a:latin typeface="Arial" panose="020B0604020202020204" pitchFamily="34" charset="0"/>
                <a:cs typeface="Arial" panose="020B0604020202020204" pitchFamily="34" charset="0"/>
              </a:rPr>
              <a:t>Connecting those experiencing a mental health, substance use, or suicidal crisis with trained crisis counselors.</a:t>
            </a:r>
          </a:p>
          <a:p>
            <a:endParaRPr lang="en-US" sz="2200" dirty="0">
              <a:latin typeface="Arial" panose="020B0604020202020204" pitchFamily="34" charset="0"/>
              <a:cs typeface="Arial" panose="020B060402020202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3"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pic>
        <p:nvPicPr>
          <p:cNvPr id="5" name="Picture 4">
            <a:extLst>
              <a:ext uri="{FF2B5EF4-FFF2-40B4-BE49-F238E27FC236}">
                <a16:creationId xmlns:a16="http://schemas.microsoft.com/office/drawing/2014/main" id="{4756EF93-52AE-1642-11EF-0BDE57A7FE6A}"/>
              </a:ext>
            </a:extLst>
          </p:cNvPr>
          <p:cNvPicPr>
            <a:picLocks noChangeAspect="1"/>
          </p:cNvPicPr>
          <p:nvPr/>
        </p:nvPicPr>
        <p:blipFill>
          <a:blip r:embed="rId5"/>
          <a:stretch>
            <a:fillRect/>
          </a:stretch>
        </p:blipFill>
        <p:spPr>
          <a:xfrm>
            <a:off x="3643082" y="5959717"/>
            <a:ext cx="755637" cy="731521"/>
          </a:xfrm>
          <a:prstGeom prst="rect">
            <a:avLst/>
          </a:prstGeom>
        </p:spPr>
      </p:pic>
      <p:pic>
        <p:nvPicPr>
          <p:cNvPr id="4" name="Picture 3">
            <a:extLst>
              <a:ext uri="{FF2B5EF4-FFF2-40B4-BE49-F238E27FC236}">
                <a16:creationId xmlns:a16="http://schemas.microsoft.com/office/drawing/2014/main" id="{3111462D-FDBA-61D0-6892-E3B2A3BCEC03}"/>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145860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975" y="1433839"/>
            <a:ext cx="7766936" cy="563953"/>
          </a:xfrm>
        </p:spPr>
        <p:txBody>
          <a:bodyPr/>
          <a:lstStyle/>
          <a:p>
            <a:pPr algn="l"/>
            <a:r>
              <a:rPr lang="en-US" sz="2500" b="1" dirty="0">
                <a:solidFill>
                  <a:schemeClr val="tx1"/>
                </a:solidFill>
                <a:latin typeface="Arial" panose="020B0604020202020204" pitchFamily="34" charset="0"/>
                <a:cs typeface="Arial" panose="020B0604020202020204" pitchFamily="34" charset="0"/>
              </a:rPr>
              <a:t>988 Suicide and Crisis Lifeline Continued</a:t>
            </a:r>
          </a:p>
        </p:txBody>
      </p:sp>
      <p:sp>
        <p:nvSpPr>
          <p:cNvPr id="3" name="Subtitle 2"/>
          <p:cNvSpPr>
            <a:spLocks noGrp="1"/>
          </p:cNvSpPr>
          <p:nvPr>
            <p:ph type="subTitle" idx="1"/>
          </p:nvPr>
        </p:nvSpPr>
        <p:spPr>
          <a:xfrm>
            <a:off x="561975" y="2086684"/>
            <a:ext cx="9249537" cy="3628327"/>
          </a:xfrm>
        </p:spPr>
        <p:txBody>
          <a:bodyPr>
            <a:normAutofit/>
          </a:bodyPr>
          <a:lstStyle/>
          <a:p>
            <a:pPr marL="342900" indent="-342900" algn="l">
              <a:buClrTx/>
              <a:buFont typeface="Wingdings" panose="05000000000000000000" pitchFamily="2" charset="2"/>
              <a:buChar char="§"/>
            </a:pPr>
            <a:r>
              <a:rPr lang="en-US" sz="2200" dirty="0">
                <a:solidFill>
                  <a:schemeClr val="tx1"/>
                </a:solidFill>
                <a:latin typeface="Arial" panose="020B0604020202020204" pitchFamily="34" charset="0"/>
                <a:cs typeface="Arial" panose="020B0604020202020204" pitchFamily="34" charset="0"/>
              </a:rPr>
              <a:t>988 is a simplified number that was created  to make it easier for those experiencing a mental health crisis, suicide, and/or substance abuse to access help.</a:t>
            </a:r>
          </a:p>
          <a:p>
            <a:pPr marL="342900" indent="-342900" algn="l">
              <a:buClrTx/>
              <a:buFont typeface="Wingdings" panose="05000000000000000000" pitchFamily="2" charset="2"/>
              <a:buChar char="§"/>
            </a:pPr>
            <a:r>
              <a:rPr lang="en-US" sz="2200" dirty="0">
                <a:solidFill>
                  <a:schemeClr val="tx1"/>
                </a:solidFill>
                <a:latin typeface="Arial" panose="020B0604020202020204" pitchFamily="34" charset="0"/>
                <a:cs typeface="Arial" panose="020B0604020202020204" pitchFamily="34" charset="0"/>
              </a:rPr>
              <a:t>1-800-273-8255 </a:t>
            </a:r>
          </a:p>
          <a:p>
            <a:pPr marL="342900" indent="-342900" algn="l">
              <a:buClrTx/>
              <a:buFont typeface="Wingdings" panose="05000000000000000000" pitchFamily="2" charset="2"/>
              <a:buChar char="§"/>
            </a:pPr>
            <a:r>
              <a:rPr lang="en-US" sz="2200" dirty="0">
                <a:solidFill>
                  <a:schemeClr val="tx1"/>
                </a:solidFill>
                <a:latin typeface="Arial" panose="020B0604020202020204" pitchFamily="34" charset="0"/>
                <a:cs typeface="Arial" panose="020B0604020202020204" pitchFamily="34" charset="0"/>
              </a:rPr>
              <a:t>People can use 988 if they are worried about a loved on who may need crisis support.</a:t>
            </a:r>
          </a:p>
          <a:p>
            <a:pPr marL="342900" indent="-342900" algn="l">
              <a:buClrTx/>
              <a:buFont typeface="Wingdings" panose="05000000000000000000" pitchFamily="2" charset="2"/>
              <a:buChar char="§"/>
            </a:pPr>
            <a:r>
              <a:rPr lang="en-US" sz="2200" dirty="0">
                <a:solidFill>
                  <a:schemeClr val="tx1"/>
                </a:solidFill>
                <a:latin typeface="Arial" panose="020B0604020202020204" pitchFamily="34" charset="0"/>
                <a:cs typeface="Arial" panose="020B0604020202020204" pitchFamily="34" charset="0"/>
              </a:rPr>
              <a:t>All callers will be routed to the nearest crisis center based on the area code of their phone number</a:t>
            </a:r>
          </a:p>
          <a:p>
            <a:pPr marL="342900" indent="-342900" algn="l">
              <a:buClrTx/>
              <a:buFont typeface="Wingdings" panose="05000000000000000000" pitchFamily="2" charset="2"/>
              <a:buChar char="§"/>
            </a:pPr>
            <a:r>
              <a:rPr lang="en-US" sz="2200" dirty="0">
                <a:solidFill>
                  <a:schemeClr val="tx1"/>
                </a:solidFill>
                <a:latin typeface="Arial" panose="020B0604020202020204" pitchFamily="34" charset="0"/>
                <a:cs typeface="Arial" panose="020B0604020202020204" pitchFamily="34" charset="0"/>
              </a:rPr>
              <a:t>24 hour follow up calls are provided</a:t>
            </a:r>
            <a:endParaRPr lang="en-US" sz="2200" dirty="0">
              <a:latin typeface="Arial" panose="020B0604020202020204" pitchFamily="34" charset="0"/>
              <a:cs typeface="Arial" panose="020B0604020202020204" pitchFamily="34" charset="0"/>
            </a:endParaRPr>
          </a:p>
          <a:p>
            <a:pPr algn="l"/>
            <a:endParaRPr lang="en-US" sz="2200" dirty="0">
              <a:latin typeface="Arial" panose="020B0604020202020204" pitchFamily="34" charset="0"/>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6E385085-18E4-000E-0BD3-A71DECE7A2F9}"/>
              </a:ext>
            </a:extLst>
          </p:cNvPr>
          <p:cNvPicPr>
            <a:picLocks noChangeAspect="1"/>
          </p:cNvPicPr>
          <p:nvPr/>
        </p:nvPicPr>
        <p:blipFill>
          <a:blip r:embed="rId2"/>
          <a:stretch>
            <a:fillRect/>
          </a:stretch>
        </p:blipFill>
        <p:spPr>
          <a:xfrm>
            <a:off x="333619" y="230046"/>
            <a:ext cx="2635018" cy="1097280"/>
          </a:xfrm>
          <a:prstGeom prst="rect">
            <a:avLst/>
          </a:prstGeom>
        </p:spPr>
      </p:pic>
      <p:pic>
        <p:nvPicPr>
          <p:cNvPr id="11" name="Picture 2" descr="image">
            <a:extLst>
              <a:ext uri="{FF2B5EF4-FFF2-40B4-BE49-F238E27FC236}">
                <a16:creationId xmlns:a16="http://schemas.microsoft.com/office/drawing/2014/main" id="{AF42A7E3-72B2-D229-EC33-5485416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912" y="6174443"/>
            <a:ext cx="822960" cy="6208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a:extLst>
              <a:ext uri="{FF2B5EF4-FFF2-40B4-BE49-F238E27FC236}">
                <a16:creationId xmlns:a16="http://schemas.microsoft.com/office/drawing/2014/main" id="{B8F01BD5-B5A8-4287-A57B-E02091DDBB3A}"/>
              </a:ext>
            </a:extLst>
          </p:cNvPr>
          <p:cNvPicPr>
            <a:picLocks noChangeAspect="1"/>
          </p:cNvPicPr>
          <p:nvPr/>
        </p:nvPicPr>
        <p:blipFill>
          <a:blip r:embed="rId4"/>
          <a:stretch>
            <a:fillRect/>
          </a:stretch>
        </p:blipFill>
        <p:spPr>
          <a:xfrm>
            <a:off x="5440065" y="6034619"/>
            <a:ext cx="731520" cy="731520"/>
          </a:xfrm>
          <a:prstGeom prst="rect">
            <a:avLst/>
          </a:prstGeom>
        </p:spPr>
      </p:pic>
      <p:pic>
        <p:nvPicPr>
          <p:cNvPr id="5" name="Picture 4">
            <a:extLst>
              <a:ext uri="{FF2B5EF4-FFF2-40B4-BE49-F238E27FC236}">
                <a16:creationId xmlns:a16="http://schemas.microsoft.com/office/drawing/2014/main" id="{E409EBE4-C0EF-24B7-E635-F00BA4F70D20}"/>
              </a:ext>
            </a:extLst>
          </p:cNvPr>
          <p:cNvPicPr>
            <a:picLocks noChangeAspect="1"/>
          </p:cNvPicPr>
          <p:nvPr/>
        </p:nvPicPr>
        <p:blipFill>
          <a:blip r:embed="rId5"/>
          <a:stretch>
            <a:fillRect/>
          </a:stretch>
        </p:blipFill>
        <p:spPr>
          <a:xfrm>
            <a:off x="3643082" y="5959717"/>
            <a:ext cx="755637" cy="731521"/>
          </a:xfrm>
          <a:prstGeom prst="rect">
            <a:avLst/>
          </a:prstGeom>
        </p:spPr>
      </p:pic>
      <p:pic>
        <p:nvPicPr>
          <p:cNvPr id="4" name="Picture 3">
            <a:extLst>
              <a:ext uri="{FF2B5EF4-FFF2-40B4-BE49-F238E27FC236}">
                <a16:creationId xmlns:a16="http://schemas.microsoft.com/office/drawing/2014/main" id="{AA8A4C90-64EF-9A91-4BBA-09DBDEAED422}"/>
              </a:ext>
            </a:extLst>
          </p:cNvPr>
          <p:cNvPicPr>
            <a:picLocks noChangeAspect="1"/>
          </p:cNvPicPr>
          <p:nvPr/>
        </p:nvPicPr>
        <p:blipFill>
          <a:blip r:embed="rId6"/>
          <a:srcRect t="2077" b="2077"/>
          <a:stretch/>
        </p:blipFill>
        <p:spPr>
          <a:xfrm>
            <a:off x="6280778" y="6278474"/>
            <a:ext cx="731520" cy="412764"/>
          </a:xfrm>
          <a:prstGeom prst="rect">
            <a:avLst/>
          </a:prstGeom>
        </p:spPr>
      </p:pic>
    </p:spTree>
    <p:extLst>
      <p:ext uri="{BB962C8B-B14F-4D97-AF65-F5344CB8AC3E}">
        <p14:creationId xmlns:p14="http://schemas.microsoft.com/office/powerpoint/2010/main" val="12898939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23ffac8-1808-4973-a7e3-3319c696d241" xsi:nil="true"/>
    <lcf76f155ced4ddcb4097134ff3c332f xmlns="1a7085e3-cdc7-41a4-9aa6-31df8787272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E91E7C3D2B5C4682A43C1317F2080B" ma:contentTypeVersion="15" ma:contentTypeDescription="Create a new document." ma:contentTypeScope="" ma:versionID="65eb78163a1349cfaf0812f5b7b8a91d">
  <xsd:schema xmlns:xsd="http://www.w3.org/2001/XMLSchema" xmlns:xs="http://www.w3.org/2001/XMLSchema" xmlns:p="http://schemas.microsoft.com/office/2006/metadata/properties" xmlns:ns2="1a7085e3-cdc7-41a4-9aa6-31df8787272b" xmlns:ns3="723ffac8-1808-4973-a7e3-3319c696d241" targetNamespace="http://schemas.microsoft.com/office/2006/metadata/properties" ma:root="true" ma:fieldsID="bd8ebdf4a67e7a15b76be9802f813e4b" ns2:_="" ns3:_="">
    <xsd:import namespace="1a7085e3-cdc7-41a4-9aa6-31df8787272b"/>
    <xsd:import namespace="723ffac8-1808-4973-a7e3-3319c696d2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7085e3-cdc7-41a4-9aa6-31df878727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d4b3bef-2812-4819-a61a-aff73541618a"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ffac8-1808-4973-a7e3-3319c696d24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c1e112d-507b-4788-930f-48c403b1ddd3}" ma:internalName="TaxCatchAll" ma:showField="CatchAllData" ma:web="723ffac8-1808-4973-a7e3-3319c696d2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E7859B-4DE8-4852-9F9A-DEEC2D358D7D}">
  <ds:schemaRefs>
    <ds:schemaRef ds:uri="718b1948-b211-48cd-9037-41f8248b575c"/>
    <ds:schemaRef ds:uri="http://purl.org/dc/elements/1.1/"/>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www.w3.org/XML/1998/namespace"/>
    <ds:schemaRef ds:uri="http://schemas.microsoft.com/office/2006/metadata/properties"/>
    <ds:schemaRef ds:uri="http://purl.org/dc/dcmitype/"/>
    <ds:schemaRef ds:uri="723ffac8-1808-4973-a7e3-3319c696d241"/>
    <ds:schemaRef ds:uri="1a7085e3-cdc7-41a4-9aa6-31df8787272b"/>
  </ds:schemaRefs>
</ds:datastoreItem>
</file>

<file path=customXml/itemProps2.xml><?xml version="1.0" encoding="utf-8"?>
<ds:datastoreItem xmlns:ds="http://schemas.openxmlformats.org/officeDocument/2006/customXml" ds:itemID="{7A5D987B-EEB6-495C-A36A-8EE51DB797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7085e3-cdc7-41a4-9aa6-31df8787272b"/>
    <ds:schemaRef ds:uri="723ffac8-1808-4973-a7e3-3319c696d2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553672-FBA0-429F-B0B8-B65D685E59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1125</TotalTime>
  <Words>1304</Words>
  <Application>Microsoft Office PowerPoint</Application>
  <PresentationFormat>Widescreen</PresentationFormat>
  <Paragraphs>130</Paragraphs>
  <Slides>20</Slides>
  <Notes>2</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Century Gothic</vt:lpstr>
      <vt:lpstr>Cascadia Mono SemiLight</vt:lpstr>
      <vt:lpstr>Gadugi</vt:lpstr>
      <vt:lpstr>Arial</vt:lpstr>
      <vt:lpstr>Sitka Banner Semibold</vt:lpstr>
      <vt:lpstr>Cambria</vt:lpstr>
      <vt:lpstr>High Tower Text</vt:lpstr>
      <vt:lpstr>Script MT Bold</vt:lpstr>
      <vt:lpstr>Candara Light</vt:lpstr>
      <vt:lpstr>Bierstadt Display</vt:lpstr>
      <vt:lpstr>Wingdings 3</vt:lpstr>
      <vt:lpstr>Calibri</vt:lpstr>
      <vt:lpstr>Microsoft JhengHei</vt:lpstr>
      <vt:lpstr>Wingdings</vt:lpstr>
      <vt:lpstr>Trebuchet MS</vt:lpstr>
      <vt:lpstr>Facet</vt:lpstr>
      <vt:lpstr> Hawaii CARES Call Center Statewide Crisis Services WORKFORCE SUMMIT SEPTEMBER 24, 2022    </vt:lpstr>
      <vt:lpstr>PowerPoint Presentation</vt:lpstr>
      <vt:lpstr>What is Hawaii CARES? </vt:lpstr>
      <vt:lpstr>PowerPoint Presentation</vt:lpstr>
      <vt:lpstr>PowerPoint Presentation</vt:lpstr>
      <vt:lpstr>PowerPoint Presentation</vt:lpstr>
      <vt:lpstr>Services with Aloha</vt:lpstr>
      <vt:lpstr>988 Suicide and Crisis Lifeline</vt:lpstr>
      <vt:lpstr>988 Suicide and Crisis Lifeline Continued</vt:lpstr>
      <vt:lpstr>Text and Chat Services  </vt:lpstr>
      <vt:lpstr>PowerPoint Presentation</vt:lpstr>
      <vt:lpstr>PowerPoint Presentation</vt:lpstr>
      <vt:lpstr>PowerPoint Presentation</vt:lpstr>
      <vt:lpstr>Crisis Mobile Outreach Services (CMO) </vt:lpstr>
      <vt:lpstr>Crisis Support Management Services (CSM)</vt:lpstr>
      <vt:lpstr>Licensed Crisis Residential Services (LCRS)  Hilo (Hawaii Island), Maui, and Oahu</vt:lpstr>
      <vt:lpstr>Certified Peer Specialist Support Services (CPSS) </vt:lpstr>
      <vt:lpstr>Stabilization Intensive Case Management Program (SICM) Oahu and Hawai’i Island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Aloha United Way 211  Operations and Support  City &amp; County of Honolulu Community Funding Request</dc:title>
  <dc:creator>Joshua Osegueda</dc:creator>
  <cp:lastModifiedBy>Felicia Panoncialman</cp:lastModifiedBy>
  <cp:revision>84</cp:revision>
  <dcterms:created xsi:type="dcterms:W3CDTF">2021-04-26T23:08:48Z</dcterms:created>
  <dcterms:modified xsi:type="dcterms:W3CDTF">2022-09-23T18:54:57Z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0x01010074E91E7C3D2B5C4682A43C1317F2080B</vt:lpwstr>
  </property>
  <property fmtid="{D5CDD505-2E9C-101B-9397-08002B2CF9AE}" pid="3" name="MediaServiceImageTags">
    <vt:lpwstr/>
  </property>
</Properties>
</file>