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03" r:id="rId1"/>
    <p:sldMasterId id="2147483778" r:id="rId2"/>
    <p:sldMasterId id="2147483791" r:id="rId3"/>
    <p:sldMasterId id="2147483839" r:id="rId4"/>
    <p:sldMasterId id="2147483851" r:id="rId5"/>
  </p:sldMasterIdLst>
  <p:notesMasterIdLst>
    <p:notesMasterId r:id="rId20"/>
  </p:notesMasterIdLst>
  <p:handoutMasterIdLst>
    <p:handoutMasterId r:id="rId21"/>
  </p:handoutMasterIdLst>
  <p:sldIdLst>
    <p:sldId id="697" r:id="rId6"/>
    <p:sldId id="1014" r:id="rId7"/>
    <p:sldId id="1013" r:id="rId8"/>
    <p:sldId id="982" r:id="rId9"/>
    <p:sldId id="1015" r:id="rId10"/>
    <p:sldId id="1016" r:id="rId11"/>
    <p:sldId id="1017" r:id="rId12"/>
    <p:sldId id="967" r:id="rId13"/>
    <p:sldId id="887" r:id="rId14"/>
    <p:sldId id="676" r:id="rId15"/>
    <p:sldId id="675" r:id="rId16"/>
    <p:sldId id="674" r:id="rId17"/>
    <p:sldId id="677" r:id="rId18"/>
    <p:sldId id="1018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AF5109-D16C-49A6-AFD3-E167A218C5C1}">
          <p14:sldIdLst>
            <p14:sldId id="697"/>
            <p14:sldId id="1014"/>
            <p14:sldId id="1013"/>
            <p14:sldId id="982"/>
            <p14:sldId id="1015"/>
            <p14:sldId id="1016"/>
            <p14:sldId id="1017"/>
            <p14:sldId id="967"/>
            <p14:sldId id="887"/>
            <p14:sldId id="676"/>
            <p14:sldId id="675"/>
            <p14:sldId id="674"/>
            <p14:sldId id="677"/>
            <p14:sldId id="10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Skillman" initials="SS" lastIdx="1" clrIdx="0"/>
  <p:cmAuthor id="2" name="Sue Skillman" initials="S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455"/>
    <a:srgbClr val="0F2D69"/>
    <a:srgbClr val="E29A75"/>
    <a:srgbClr val="002060"/>
    <a:srgbClr val="CACACA"/>
    <a:srgbClr val="886761"/>
    <a:srgbClr val="D2DEEF"/>
    <a:srgbClr val="EAEFF7"/>
    <a:srgbClr val="F06829"/>
    <a:srgbClr val="CCB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5" autoAdjust="0"/>
    <p:restoredTop sz="87584" autoAdjust="0"/>
  </p:normalViewPr>
  <p:slideViewPr>
    <p:cSldViewPr>
      <p:cViewPr varScale="1">
        <p:scale>
          <a:sx n="97" d="100"/>
          <a:sy n="97" d="100"/>
        </p:scale>
        <p:origin x="16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76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00" d="100"/>
        <a:sy n="100" d="100"/>
      </p:scale>
      <p:origin x="0" y="12160"/>
    </p:cViewPr>
  </p:sorterViewPr>
  <p:notesViewPr>
    <p:cSldViewPr>
      <p:cViewPr varScale="1">
        <p:scale>
          <a:sx n="84" d="100"/>
          <a:sy n="84" d="100"/>
        </p:scale>
        <p:origin x="3792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5138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5138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r">
              <a:defRPr sz="1200"/>
            </a:lvl1pPr>
          </a:lstStyle>
          <a:p>
            <a:fld id="{60ED3BAE-11A7-4935-82EA-2C03D4EA6C0C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7840" cy="465138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675"/>
            <a:ext cx="3037840" cy="465138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r">
              <a:defRPr sz="1200"/>
            </a:lvl1pPr>
          </a:lstStyle>
          <a:p>
            <a:fld id="{1FD403A5-7B4D-4B54-83F5-E10BEA1FC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6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1:19:12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24575,'165'-2'0,"179"4"0,-242 7 0,40 1 0,2520-11-1365,-2650 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1:21:21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1:21:25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24575,'-7'0'-8191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r">
              <a:defRPr sz="1200"/>
            </a:lvl1pPr>
          </a:lstStyle>
          <a:p>
            <a:fld id="{D945930D-A648-4896-BA34-B4FB7E975383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0" rIns="91421" bIns="457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421" tIns="45710" rIns="91421" bIns="4571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r">
              <a:defRPr sz="1200"/>
            </a:lvl1pPr>
          </a:lstStyle>
          <a:p>
            <a:fld id="{49B0BD7B-4A3F-4264-AFF7-C7E51FEA24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7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0BD7B-4A3F-4264-AFF7-C7E51FEA241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3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0BD7B-4A3F-4264-AFF7-C7E51FEA241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7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Nantucket Cottage Hospital purchased two duplexes on Beach Grass Road Monday, spending  $3.7 million to add housing for up to 12 employees just in time for the busy summer months.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292929"/>
                </a:solidFill>
                <a:effectLst/>
                <a:latin typeface="Helvetica" panose="020B0604020202020204" pitchFamily="34" charset="0"/>
              </a:rPr>
              <a:t>The duplexes provide 12 beds for interim housing for full-time employees, as well as seasonal housing for traveling workers.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292929"/>
                </a:solidFill>
                <a:effectLst/>
                <a:latin typeface="Helvetica" panose="020B0604020202020204" pitchFamily="34" charset="0"/>
              </a:rPr>
              <a:t>Overall, Nantucket Cottage Hospital now owns 33 housing units in the community, with nearly 80 beds for staff, according to the release.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0BD7B-4A3F-4264-AFF7-C7E51FEA24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34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6E3D-F482-42D4-B19E-E125621D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63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6E3D-F482-42D4-B19E-E125621D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4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Employer provided housing:</a:t>
            </a:r>
          </a:p>
          <a:p>
            <a:endParaRPr lang="en-US" dirty="0"/>
          </a:p>
          <a:p>
            <a:r>
              <a:rPr lang="en-US" dirty="0"/>
              <a:t>	Resorts in high income/cost areas</a:t>
            </a:r>
          </a:p>
          <a:p>
            <a:r>
              <a:rPr lang="en-US" dirty="0"/>
              <a:t>	Universities</a:t>
            </a:r>
          </a:p>
          <a:p>
            <a:r>
              <a:rPr lang="en-US" dirty="0"/>
              <a:t>	Cities for teachers, health care workers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6E3D-F482-42D4-B19E-E125621D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23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6E3D-F482-42D4-B19E-E125621D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455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0BD7B-4A3F-4264-AFF7-C7E51FEA241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7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50" indent="0" algn="ctr">
              <a:buNone/>
              <a:defRPr sz="1125"/>
            </a:lvl2pPr>
            <a:lvl3pPr marL="514301" indent="0" algn="ctr">
              <a:buNone/>
              <a:defRPr sz="1013"/>
            </a:lvl3pPr>
            <a:lvl4pPr marL="771449" indent="0" algn="ctr">
              <a:buNone/>
              <a:defRPr sz="900"/>
            </a:lvl4pPr>
            <a:lvl5pPr marL="1028598" indent="0" algn="ctr">
              <a:buNone/>
              <a:defRPr sz="900"/>
            </a:lvl5pPr>
            <a:lvl6pPr marL="1285747" indent="0" algn="ctr">
              <a:buNone/>
              <a:defRPr sz="900"/>
            </a:lvl6pPr>
            <a:lvl7pPr marL="1542896" indent="0" algn="ctr">
              <a:buNone/>
              <a:defRPr sz="900"/>
            </a:lvl7pPr>
            <a:lvl8pPr marL="1800045" indent="0" algn="ctr">
              <a:buNone/>
              <a:defRPr sz="900"/>
            </a:lvl8pPr>
            <a:lvl9pPr marL="2057195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4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7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50" indent="0" algn="ctr">
              <a:buNone/>
              <a:defRPr sz="1125"/>
            </a:lvl2pPr>
            <a:lvl3pPr marL="514301" indent="0" algn="ctr">
              <a:buNone/>
              <a:defRPr sz="1013"/>
            </a:lvl3pPr>
            <a:lvl4pPr marL="771449" indent="0" algn="ctr">
              <a:buNone/>
              <a:defRPr sz="900"/>
            </a:lvl4pPr>
            <a:lvl5pPr marL="1028598" indent="0" algn="ctr">
              <a:buNone/>
              <a:defRPr sz="900"/>
            </a:lvl5pPr>
            <a:lvl6pPr marL="1285747" indent="0" algn="ctr">
              <a:buNone/>
              <a:defRPr sz="900"/>
            </a:lvl6pPr>
            <a:lvl7pPr marL="1542896" indent="0" algn="ctr">
              <a:buNone/>
              <a:defRPr sz="900"/>
            </a:lvl7pPr>
            <a:lvl8pPr marL="1800045" indent="0" algn="ctr">
              <a:buNone/>
              <a:defRPr sz="900"/>
            </a:lvl8pPr>
            <a:lvl9pPr marL="2057195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75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86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6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5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01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5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7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8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0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1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2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14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0" indent="0">
              <a:buNone/>
              <a:defRPr sz="1125" b="1"/>
            </a:lvl2pPr>
            <a:lvl3pPr marL="514301" indent="0">
              <a:buNone/>
              <a:defRPr sz="1013" b="1"/>
            </a:lvl3pPr>
            <a:lvl4pPr marL="771449" indent="0">
              <a:buNone/>
              <a:defRPr sz="900" b="1"/>
            </a:lvl4pPr>
            <a:lvl5pPr marL="1028598" indent="0">
              <a:buNone/>
              <a:defRPr sz="900" b="1"/>
            </a:lvl5pPr>
            <a:lvl6pPr marL="1285747" indent="0">
              <a:buNone/>
              <a:defRPr sz="900" b="1"/>
            </a:lvl6pPr>
            <a:lvl7pPr marL="1542896" indent="0">
              <a:buNone/>
              <a:defRPr sz="900" b="1"/>
            </a:lvl7pPr>
            <a:lvl8pPr marL="1800045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0" indent="0">
              <a:buNone/>
              <a:defRPr sz="1125" b="1"/>
            </a:lvl2pPr>
            <a:lvl3pPr marL="514301" indent="0">
              <a:buNone/>
              <a:defRPr sz="1013" b="1"/>
            </a:lvl3pPr>
            <a:lvl4pPr marL="771449" indent="0">
              <a:buNone/>
              <a:defRPr sz="900" b="1"/>
            </a:lvl4pPr>
            <a:lvl5pPr marL="1028598" indent="0">
              <a:buNone/>
              <a:defRPr sz="900" b="1"/>
            </a:lvl5pPr>
            <a:lvl6pPr marL="1285747" indent="0">
              <a:buNone/>
              <a:defRPr sz="900" b="1"/>
            </a:lvl6pPr>
            <a:lvl7pPr marL="1542896" indent="0">
              <a:buNone/>
              <a:defRPr sz="900" b="1"/>
            </a:lvl7pPr>
            <a:lvl8pPr marL="1800045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7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13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86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7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43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7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50" indent="0">
              <a:buNone/>
              <a:defRPr sz="788"/>
            </a:lvl2pPr>
            <a:lvl3pPr marL="514301" indent="0">
              <a:buNone/>
              <a:defRPr sz="675"/>
            </a:lvl3pPr>
            <a:lvl4pPr marL="771449" indent="0">
              <a:buNone/>
              <a:defRPr sz="563"/>
            </a:lvl4pPr>
            <a:lvl5pPr marL="1028598" indent="0">
              <a:buNone/>
              <a:defRPr sz="563"/>
            </a:lvl5pPr>
            <a:lvl6pPr marL="1285747" indent="0">
              <a:buNone/>
              <a:defRPr sz="563"/>
            </a:lvl6pPr>
            <a:lvl7pPr marL="1542896" indent="0">
              <a:buNone/>
              <a:defRPr sz="563"/>
            </a:lvl7pPr>
            <a:lvl8pPr marL="1800045" indent="0">
              <a:buNone/>
              <a:defRPr sz="563"/>
            </a:lvl8pPr>
            <a:lvl9pPr marL="205719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9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6353108"/>
            <a:ext cx="2057400" cy="365125"/>
          </a:xfrm>
        </p:spPr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7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43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50" indent="0">
              <a:buNone/>
              <a:defRPr sz="1575"/>
            </a:lvl2pPr>
            <a:lvl3pPr marL="514301" indent="0">
              <a:buNone/>
              <a:defRPr sz="1350"/>
            </a:lvl3pPr>
            <a:lvl4pPr marL="771449" indent="0">
              <a:buNone/>
              <a:defRPr sz="1125"/>
            </a:lvl4pPr>
            <a:lvl5pPr marL="1028598" indent="0">
              <a:buNone/>
              <a:defRPr sz="1125"/>
            </a:lvl5pPr>
            <a:lvl6pPr marL="1285747" indent="0">
              <a:buNone/>
              <a:defRPr sz="1125"/>
            </a:lvl6pPr>
            <a:lvl7pPr marL="1542896" indent="0">
              <a:buNone/>
              <a:defRPr sz="1125"/>
            </a:lvl7pPr>
            <a:lvl8pPr marL="1800045" indent="0">
              <a:buNone/>
              <a:defRPr sz="1125"/>
            </a:lvl8pPr>
            <a:lvl9pPr marL="2057195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7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50" indent="0">
              <a:buNone/>
              <a:defRPr sz="788"/>
            </a:lvl2pPr>
            <a:lvl3pPr marL="514301" indent="0">
              <a:buNone/>
              <a:defRPr sz="675"/>
            </a:lvl3pPr>
            <a:lvl4pPr marL="771449" indent="0">
              <a:buNone/>
              <a:defRPr sz="563"/>
            </a:lvl4pPr>
            <a:lvl5pPr marL="1028598" indent="0">
              <a:buNone/>
              <a:defRPr sz="563"/>
            </a:lvl5pPr>
            <a:lvl6pPr marL="1285747" indent="0">
              <a:buNone/>
              <a:defRPr sz="563"/>
            </a:lvl6pPr>
            <a:lvl7pPr marL="1542896" indent="0">
              <a:buNone/>
              <a:defRPr sz="563"/>
            </a:lvl7pPr>
            <a:lvl8pPr marL="1800045" indent="0">
              <a:buNone/>
              <a:defRPr sz="563"/>
            </a:lvl8pPr>
            <a:lvl9pPr marL="205719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63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1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50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07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50" indent="0" algn="ctr">
              <a:buNone/>
              <a:defRPr sz="1125"/>
            </a:lvl2pPr>
            <a:lvl3pPr marL="514301" indent="0" algn="ctr">
              <a:buNone/>
              <a:defRPr sz="1013"/>
            </a:lvl3pPr>
            <a:lvl4pPr marL="771449" indent="0" algn="ctr">
              <a:buNone/>
              <a:defRPr sz="900"/>
            </a:lvl4pPr>
            <a:lvl5pPr marL="1028598" indent="0" algn="ctr">
              <a:buNone/>
              <a:defRPr sz="900"/>
            </a:lvl5pPr>
            <a:lvl6pPr marL="1285747" indent="0" algn="ctr">
              <a:buNone/>
              <a:defRPr sz="900"/>
            </a:lvl6pPr>
            <a:lvl7pPr marL="1542896" indent="0" algn="ctr">
              <a:buNone/>
              <a:defRPr sz="900"/>
            </a:lvl7pPr>
            <a:lvl8pPr marL="1800045" indent="0" algn="ctr">
              <a:buNone/>
              <a:defRPr sz="900"/>
            </a:lvl8pPr>
            <a:lvl9pPr marL="2057195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02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30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6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5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01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5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7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8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0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1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1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18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0" indent="0">
              <a:buNone/>
              <a:defRPr sz="1125" b="1"/>
            </a:lvl2pPr>
            <a:lvl3pPr marL="514301" indent="0">
              <a:buNone/>
              <a:defRPr sz="1013" b="1"/>
            </a:lvl3pPr>
            <a:lvl4pPr marL="771449" indent="0">
              <a:buNone/>
              <a:defRPr sz="900" b="1"/>
            </a:lvl4pPr>
            <a:lvl5pPr marL="1028598" indent="0">
              <a:buNone/>
              <a:defRPr sz="900" b="1"/>
            </a:lvl5pPr>
            <a:lvl6pPr marL="1285747" indent="0">
              <a:buNone/>
              <a:defRPr sz="900" b="1"/>
            </a:lvl6pPr>
            <a:lvl7pPr marL="1542896" indent="0">
              <a:buNone/>
              <a:defRPr sz="900" b="1"/>
            </a:lvl7pPr>
            <a:lvl8pPr marL="1800045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0" indent="0">
              <a:buNone/>
              <a:defRPr sz="1125" b="1"/>
            </a:lvl2pPr>
            <a:lvl3pPr marL="514301" indent="0">
              <a:buNone/>
              <a:defRPr sz="1013" b="1"/>
            </a:lvl3pPr>
            <a:lvl4pPr marL="771449" indent="0">
              <a:buNone/>
              <a:defRPr sz="900" b="1"/>
            </a:lvl4pPr>
            <a:lvl5pPr marL="1028598" indent="0">
              <a:buNone/>
              <a:defRPr sz="900" b="1"/>
            </a:lvl5pPr>
            <a:lvl6pPr marL="1285747" indent="0">
              <a:buNone/>
              <a:defRPr sz="900" b="1"/>
            </a:lvl6pPr>
            <a:lvl7pPr marL="1542896" indent="0">
              <a:buNone/>
              <a:defRPr sz="900" b="1"/>
            </a:lvl7pPr>
            <a:lvl8pPr marL="1800045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55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6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5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01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5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7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8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0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1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44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17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7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43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7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50" indent="0">
              <a:buNone/>
              <a:defRPr sz="788"/>
            </a:lvl2pPr>
            <a:lvl3pPr marL="514301" indent="0">
              <a:buNone/>
              <a:defRPr sz="675"/>
            </a:lvl3pPr>
            <a:lvl4pPr marL="771449" indent="0">
              <a:buNone/>
              <a:defRPr sz="563"/>
            </a:lvl4pPr>
            <a:lvl5pPr marL="1028598" indent="0">
              <a:buNone/>
              <a:defRPr sz="563"/>
            </a:lvl5pPr>
            <a:lvl6pPr marL="1285747" indent="0">
              <a:buNone/>
              <a:defRPr sz="563"/>
            </a:lvl6pPr>
            <a:lvl7pPr marL="1542896" indent="0">
              <a:buNone/>
              <a:defRPr sz="563"/>
            </a:lvl7pPr>
            <a:lvl8pPr marL="1800045" indent="0">
              <a:buNone/>
              <a:defRPr sz="563"/>
            </a:lvl8pPr>
            <a:lvl9pPr marL="205719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18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7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43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50" indent="0">
              <a:buNone/>
              <a:defRPr sz="1575"/>
            </a:lvl2pPr>
            <a:lvl3pPr marL="514301" indent="0">
              <a:buNone/>
              <a:defRPr sz="1350"/>
            </a:lvl3pPr>
            <a:lvl4pPr marL="771449" indent="0">
              <a:buNone/>
              <a:defRPr sz="1125"/>
            </a:lvl4pPr>
            <a:lvl5pPr marL="1028598" indent="0">
              <a:buNone/>
              <a:defRPr sz="1125"/>
            </a:lvl5pPr>
            <a:lvl6pPr marL="1285747" indent="0">
              <a:buNone/>
              <a:defRPr sz="1125"/>
            </a:lvl6pPr>
            <a:lvl7pPr marL="1542896" indent="0">
              <a:buNone/>
              <a:defRPr sz="1125"/>
            </a:lvl7pPr>
            <a:lvl8pPr marL="1800045" indent="0">
              <a:buNone/>
              <a:defRPr sz="1125"/>
            </a:lvl8pPr>
            <a:lvl9pPr marL="2057195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7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50" indent="0">
              <a:buNone/>
              <a:defRPr sz="788"/>
            </a:lvl2pPr>
            <a:lvl3pPr marL="514301" indent="0">
              <a:buNone/>
              <a:defRPr sz="675"/>
            </a:lvl3pPr>
            <a:lvl4pPr marL="771449" indent="0">
              <a:buNone/>
              <a:defRPr sz="563"/>
            </a:lvl4pPr>
            <a:lvl5pPr marL="1028598" indent="0">
              <a:buNone/>
              <a:defRPr sz="563"/>
            </a:lvl5pPr>
            <a:lvl6pPr marL="1285747" indent="0">
              <a:buNone/>
              <a:defRPr sz="563"/>
            </a:lvl6pPr>
            <a:lvl7pPr marL="1542896" indent="0">
              <a:buNone/>
              <a:defRPr sz="563"/>
            </a:lvl7pPr>
            <a:lvl8pPr marL="1800045" indent="0">
              <a:buNone/>
              <a:defRPr sz="563"/>
            </a:lvl8pPr>
            <a:lvl9pPr marL="205719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45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57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7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95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77963" y="1672228"/>
            <a:ext cx="8588087" cy="1385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26581"/>
            <a:ext cx="1168402" cy="7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52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8CEA7-736B-4B4A-91A3-B85B94E082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26581"/>
            <a:ext cx="1168402" cy="7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85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89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1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33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10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6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07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1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5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03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428" y="1517904"/>
            <a:ext cx="6858000" cy="279806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428" y="4572000"/>
            <a:ext cx="6858000" cy="152704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7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62298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7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5"/>
            <a:ext cx="68580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4572001"/>
            <a:ext cx="68580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87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28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594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0" indent="0">
              <a:buNone/>
              <a:defRPr sz="1125" b="1"/>
            </a:lvl2pPr>
            <a:lvl3pPr marL="514301" indent="0">
              <a:buNone/>
              <a:defRPr sz="1013" b="1"/>
            </a:lvl3pPr>
            <a:lvl4pPr marL="771449" indent="0">
              <a:buNone/>
              <a:defRPr sz="900" b="1"/>
            </a:lvl4pPr>
            <a:lvl5pPr marL="1028598" indent="0">
              <a:buNone/>
              <a:defRPr sz="900" b="1"/>
            </a:lvl5pPr>
            <a:lvl6pPr marL="1285747" indent="0">
              <a:buNone/>
              <a:defRPr sz="900" b="1"/>
            </a:lvl6pPr>
            <a:lvl7pPr marL="1542896" indent="0">
              <a:buNone/>
              <a:defRPr sz="900" b="1"/>
            </a:lvl7pPr>
            <a:lvl8pPr marL="1800045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0" indent="0">
              <a:buNone/>
              <a:defRPr sz="1125" b="1"/>
            </a:lvl2pPr>
            <a:lvl3pPr marL="514301" indent="0">
              <a:buNone/>
              <a:defRPr sz="1013" b="1"/>
            </a:lvl3pPr>
            <a:lvl4pPr marL="771449" indent="0">
              <a:buNone/>
              <a:defRPr sz="900" b="1"/>
            </a:lvl4pPr>
            <a:lvl5pPr marL="1028598" indent="0">
              <a:buNone/>
              <a:defRPr sz="900" b="1"/>
            </a:lvl5pPr>
            <a:lvl6pPr marL="1285747" indent="0">
              <a:buNone/>
              <a:defRPr sz="900" b="1"/>
            </a:lvl6pPr>
            <a:lvl7pPr marL="1542896" indent="0">
              <a:buNone/>
              <a:defRPr sz="900" b="1"/>
            </a:lvl7pPr>
            <a:lvl8pPr marL="1800045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121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9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8428" y="3644988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594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2594" y="3644988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62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3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24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14" y="1517904"/>
            <a:ext cx="3998214" cy="458114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44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11930" y="764032"/>
            <a:ext cx="4567428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906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17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337738" y="1517904"/>
            <a:ext cx="1665548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38428" y="1517904"/>
            <a:ext cx="4921915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62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6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8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7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43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7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50" indent="0">
              <a:buNone/>
              <a:defRPr sz="788"/>
            </a:lvl2pPr>
            <a:lvl3pPr marL="514301" indent="0">
              <a:buNone/>
              <a:defRPr sz="675"/>
            </a:lvl3pPr>
            <a:lvl4pPr marL="771449" indent="0">
              <a:buNone/>
              <a:defRPr sz="563"/>
            </a:lvl4pPr>
            <a:lvl5pPr marL="1028598" indent="0">
              <a:buNone/>
              <a:defRPr sz="563"/>
            </a:lvl5pPr>
            <a:lvl6pPr marL="1285747" indent="0">
              <a:buNone/>
              <a:defRPr sz="563"/>
            </a:lvl6pPr>
            <a:lvl7pPr marL="1542896" indent="0">
              <a:buNone/>
              <a:defRPr sz="563"/>
            </a:lvl7pPr>
            <a:lvl8pPr marL="1800045" indent="0">
              <a:buNone/>
              <a:defRPr sz="563"/>
            </a:lvl8pPr>
            <a:lvl9pPr marL="205719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6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7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43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50" indent="0">
              <a:buNone/>
              <a:defRPr sz="1575"/>
            </a:lvl2pPr>
            <a:lvl3pPr marL="514301" indent="0">
              <a:buNone/>
              <a:defRPr sz="1350"/>
            </a:lvl3pPr>
            <a:lvl4pPr marL="771449" indent="0">
              <a:buNone/>
              <a:defRPr sz="1125"/>
            </a:lvl4pPr>
            <a:lvl5pPr marL="1028598" indent="0">
              <a:buNone/>
              <a:defRPr sz="1125"/>
            </a:lvl5pPr>
            <a:lvl6pPr marL="1285747" indent="0">
              <a:buNone/>
              <a:defRPr sz="1125"/>
            </a:lvl6pPr>
            <a:lvl7pPr marL="1542896" indent="0">
              <a:buNone/>
              <a:defRPr sz="1125"/>
            </a:lvl7pPr>
            <a:lvl8pPr marL="1800045" indent="0">
              <a:buNone/>
              <a:defRPr sz="1125"/>
            </a:lvl8pPr>
            <a:lvl9pPr marL="2057195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7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50" indent="0">
              <a:buNone/>
              <a:defRPr sz="788"/>
            </a:lvl2pPr>
            <a:lvl3pPr marL="514301" indent="0">
              <a:buNone/>
              <a:defRPr sz="675"/>
            </a:lvl3pPr>
            <a:lvl4pPr marL="771449" indent="0">
              <a:buNone/>
              <a:defRPr sz="563"/>
            </a:lvl4pPr>
            <a:lvl5pPr marL="1028598" indent="0">
              <a:buNone/>
              <a:defRPr sz="563"/>
            </a:lvl5pPr>
            <a:lvl6pPr marL="1285747" indent="0">
              <a:buNone/>
              <a:defRPr sz="563"/>
            </a:lvl6pPr>
            <a:lvl7pPr marL="1542896" indent="0">
              <a:buNone/>
              <a:defRPr sz="563"/>
            </a:lvl7pPr>
            <a:lvl8pPr marL="1800045" indent="0">
              <a:buNone/>
              <a:defRPr sz="563"/>
            </a:lvl8pPr>
            <a:lvl9pPr marL="205719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8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l" defTabSz="514301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6" indent="-128576" algn="l" defTabSz="514301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27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874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23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172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323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0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1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2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01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49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8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47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96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45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95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3000">
              <a:schemeClr val="bg1"/>
            </a:gs>
            <a:gs pos="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1AF88-12DA-4A63-AB4F-D8440A07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 dt="0"/>
  <p:txStyles>
    <p:titleStyle>
      <a:lvl1pPr algn="l" defTabSz="514301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6" indent="-128576" algn="l" defTabSz="514301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27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874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23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172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323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0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1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2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01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49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8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47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96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45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95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3000">
              <a:schemeClr val="bg1"/>
            </a:gs>
            <a:gs pos="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B0B3-B214-43C7-A599-DAAB81A0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ftr="0" dt="0"/>
  <p:txStyles>
    <p:titleStyle>
      <a:lvl1pPr algn="l" defTabSz="514301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6" indent="-128576" algn="l" defTabSz="514301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27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874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23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172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323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0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1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2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01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49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8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47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96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45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95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249B-94B5-4863-80F0-B82F8954D9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2AED8-7F83-4A1B-B8B9-6E5167EA1E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26581"/>
            <a:ext cx="1168402" cy="7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3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6858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2971800"/>
            <a:ext cx="6858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254" y="6400801"/>
            <a:ext cx="1399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9214" y="6400801"/>
            <a:ext cx="457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sz="7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736" y="6400801"/>
            <a:ext cx="397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75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4433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315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675"/>
        </a:spcBef>
        <a:buClr>
          <a:schemeClr val="accent5"/>
        </a:buClr>
        <a:buFont typeface="Avenir Next LT Pro" panose="020B0504020202020204" pitchFamily="34" charset="0"/>
        <a:buChar char="+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685800" rtl="0" eaLnBrk="1" latinLnBrk="0" hangingPunct="1">
        <a:lnSpc>
          <a:spcPct val="105000"/>
        </a:lnSpc>
        <a:spcBef>
          <a:spcPts val="675"/>
        </a:spcBef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80060" indent="-205740" algn="l" defTabSz="685800" rtl="0" eaLnBrk="1" latinLnBrk="0" hangingPunct="1">
        <a:lnSpc>
          <a:spcPct val="105000"/>
        </a:lnSpc>
        <a:spcBef>
          <a:spcPts val="450"/>
        </a:spcBef>
        <a:buClr>
          <a:schemeClr val="accent5"/>
        </a:buClr>
        <a:buFont typeface="Avenir Next LT Pro" panose="020B0504020202020204" pitchFamily="34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0" algn="l" defTabSz="685800" rtl="0" eaLnBrk="1" latinLnBrk="0" hangingPunct="1">
        <a:lnSpc>
          <a:spcPct val="105000"/>
        </a:lnSpc>
        <a:spcBef>
          <a:spcPts val="450"/>
        </a:spcBef>
        <a:buFontTx/>
        <a:buNone/>
        <a:defRPr sz="135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65226" indent="-205740" algn="l" defTabSz="685800" rtl="0" eaLnBrk="1" latinLnBrk="0" hangingPunct="1">
        <a:lnSpc>
          <a:spcPct val="105000"/>
        </a:lnSpc>
        <a:spcBef>
          <a:spcPts val="450"/>
        </a:spcBef>
        <a:buClr>
          <a:schemeClr val="accent5"/>
        </a:buClr>
        <a:buFont typeface="Avenir Next LT Pro" panose="020B0504020202020204" pitchFamily="34" charset="0"/>
        <a:buChar char="+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1.png"/><Relationship Id="rId5" Type="http://schemas.openxmlformats.org/officeDocument/2006/relationships/customXml" Target="../ink/ink2.xml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jpeg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24" Type="http://schemas.openxmlformats.org/officeDocument/2006/relationships/image" Target="../media/image40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Relationship Id="rId27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bfrogner@uw.edu" TargetMode="Externa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372" y="2223632"/>
            <a:ext cx="8491256" cy="519568"/>
          </a:xfrm>
          <a:effectLst/>
        </p:spPr>
        <p:txBody>
          <a:bodyPr>
            <a:noAutofit/>
          </a:bodyPr>
          <a:lstStyle/>
          <a:p>
            <a:pPr fontAlgn="base"/>
            <a:r>
              <a:rPr lang="en-US" sz="3200" b="1" dirty="0">
                <a:solidFill>
                  <a:srgbClr val="002060"/>
                </a:solidFill>
              </a:rPr>
              <a:t>House Poor No More: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Disrupting the Difficulty of Finding a Home in Hawai’i for Health Professionals</a:t>
            </a:r>
            <a:endParaRPr lang="en-US" sz="3200" i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25" y="2895600"/>
            <a:ext cx="6000750" cy="6219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rgbClr val="002060"/>
                </a:solidFill>
              </a:rPr>
              <a:t>Hawai’i Health Workforce Summit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rgbClr val="002060"/>
                </a:solidFill>
              </a:rPr>
              <a:t>September 24,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9741" y="3657600"/>
            <a:ext cx="5830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19" indent="-160719" algn="ctr">
              <a:spcBef>
                <a:spcPct val="0"/>
              </a:spcBef>
            </a:pPr>
            <a:r>
              <a:rPr lang="en-US" sz="1600" b="1" dirty="0">
                <a:solidFill>
                  <a:srgbClr val="002060"/>
                </a:solidFill>
              </a:rPr>
              <a:t>Bianca K. Frogner, PhD</a:t>
            </a:r>
          </a:p>
          <a:p>
            <a:pPr marL="160719" indent="-160719" algn="ctr">
              <a:spcBef>
                <a:spcPct val="0"/>
              </a:spcBef>
            </a:pPr>
            <a:r>
              <a:rPr lang="en-US" sz="1600" dirty="0">
                <a:solidFill>
                  <a:srgbClr val="002060"/>
                </a:solidFill>
              </a:rPr>
              <a:t>Professor, Department of Family Medicine</a:t>
            </a:r>
          </a:p>
          <a:p>
            <a:pPr marL="160719" indent="-160719" algn="ctr">
              <a:spcBef>
                <a:spcPct val="0"/>
              </a:spcBef>
            </a:pPr>
            <a:r>
              <a:rPr lang="en-US" sz="1600" dirty="0">
                <a:solidFill>
                  <a:srgbClr val="002060"/>
                </a:solidFill>
              </a:rPr>
              <a:t>Director, Center for Health Workforce Studies</a:t>
            </a:r>
          </a:p>
          <a:p>
            <a:pPr marL="160719" indent="-160719" algn="ctr">
              <a:spcBef>
                <a:spcPct val="0"/>
              </a:spcBef>
            </a:pPr>
            <a:r>
              <a:rPr lang="en-US" sz="1600" dirty="0">
                <a:solidFill>
                  <a:srgbClr val="002060"/>
                </a:solidFill>
              </a:rPr>
              <a:t>University of Washington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28925" y="3505200"/>
            <a:ext cx="348615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ED7BE9-1CB5-46CF-A503-D61250311F45}"/>
              </a:ext>
            </a:extLst>
          </p:cNvPr>
          <p:cNvSpPr txBox="1"/>
          <p:nvPr/>
        </p:nvSpPr>
        <p:spPr>
          <a:xfrm>
            <a:off x="4572000" y="6198370"/>
            <a:ext cx="42742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Twitter: @uwchws, @biancafrogner</a:t>
            </a:r>
          </a:p>
        </p:txBody>
      </p:sp>
    </p:spTree>
    <p:extLst>
      <p:ext uri="{BB962C8B-B14F-4D97-AF65-F5344CB8AC3E}">
        <p14:creationId xmlns:p14="http://schemas.microsoft.com/office/powerpoint/2010/main" val="134325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84039B-8CF9-47CD-8F02-B1DBD5E75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venir Next LT Pro"/>
            </a:endParaRPr>
          </a:p>
        </p:txBody>
      </p:sp>
      <p:pic>
        <p:nvPicPr>
          <p:cNvPr id="5" name="Picture 4" descr="Small red plastic houses">
            <a:extLst>
              <a:ext uri="{FF2B5EF4-FFF2-40B4-BE49-F238E27FC236}">
                <a16:creationId xmlns:a16="http://schemas.microsoft.com/office/drawing/2014/main" id="{70B7EDAA-6615-F7A2-D3AC-8DFEC9310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58"/>
          <a:stretch/>
        </p:blipFill>
        <p:spPr>
          <a:xfrm>
            <a:off x="15" y="857257"/>
            <a:ext cx="9143983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D8C7A8-9E05-4465-8B1B-577C9F1DB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5834416" cy="51435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AAEE6-B09B-0F30-61FE-A7C0B3584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996063"/>
            <a:ext cx="8322469" cy="1154206"/>
          </a:xfrm>
        </p:spPr>
        <p:txBody>
          <a:bodyPr>
            <a:normAutofit fontScale="90000"/>
          </a:bodyPr>
          <a:lstStyle/>
          <a:p>
            <a:pPr algn="l"/>
            <a:r>
              <a:rPr lang="en-US" sz="3825" dirty="0">
                <a:solidFill>
                  <a:schemeClr val="bg1"/>
                </a:solidFill>
              </a:rPr>
              <a:t>Possible Solutions for Housing Crunch in Hawai’i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24ACC-B37E-437E-178C-169AF80E6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714750"/>
            <a:ext cx="4491990" cy="11430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Len M. Nichols, Ph.D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Non-Resident Fellow, Urban Institute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Professor Emeritus, George Mason University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2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4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B56A-0503-6C1B-1427-90E45097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7" y="2129059"/>
            <a:ext cx="3571928" cy="24031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1C3038-A299-F161-AF39-BF4441C1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68" y="1533812"/>
            <a:ext cx="7669763" cy="1008126"/>
          </a:xfrm>
        </p:spPr>
        <p:txBody>
          <a:bodyPr/>
          <a:lstStyle/>
          <a:p>
            <a:r>
              <a:rPr lang="en-US" dirty="0"/>
              <a:t>It’s not just a health workforce problem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0D4B8-4AC0-1868-EACE-A4B8CCF75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711" y="2395485"/>
            <a:ext cx="4505557" cy="103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12FDAA-9332-B3A8-1D2D-16CC237EF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226" y="4518801"/>
            <a:ext cx="4343624" cy="39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0536AE-125F-BFF3-2324-A19B2FAD0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227" y="5127504"/>
            <a:ext cx="4448404" cy="4048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36B681-A218-4266-3894-4B54DE277B1C}"/>
                  </a:ext>
                </a:extLst>
              </p14:cNvPr>
              <p14:cNvContentPartPr/>
              <p14:nvPr/>
            </p14:nvContentPartPr>
            <p14:xfrm>
              <a:off x="6657257" y="3159703"/>
              <a:ext cx="1233900" cy="783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36B681-A218-4266-3894-4B54DE277B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8258" y="3150805"/>
                <a:ext cx="1251537" cy="252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912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09706-F60C-6FA4-4980-4E4891E13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07" y="1445078"/>
            <a:ext cx="5517569" cy="1435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6F74C-16A0-C9FF-A7BD-C3374C1D2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79" y="2005560"/>
            <a:ext cx="1810995" cy="4710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6CF945-A604-7ED8-B2BE-EE56F74B7CE6}"/>
                  </a:ext>
                </a:extLst>
              </p14:cNvPr>
              <p14:cNvContentPartPr/>
              <p14:nvPr/>
            </p14:nvContentPartPr>
            <p14:xfrm>
              <a:off x="-427003" y="1038313"/>
              <a:ext cx="270" cy="27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6CF945-A604-7ED8-B2BE-EE56F74B7C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33753" y="1031563"/>
                <a:ext cx="13500" cy="135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8AFB976-104E-9E0B-6A12-EA3EB2964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43" y="3244531"/>
            <a:ext cx="6500755" cy="9846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7007853-86A4-C989-A5B3-625D311A59DD}"/>
                  </a:ext>
                </a:extLst>
              </p14:cNvPr>
              <p14:cNvContentPartPr/>
              <p14:nvPr/>
            </p14:nvContentPartPr>
            <p14:xfrm>
              <a:off x="9088073" y="2753465"/>
              <a:ext cx="2700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7007853-86A4-C989-A5B3-625D311A59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79635" y="2746715"/>
                <a:ext cx="19238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9353D7-25FA-B9F6-55C4-7A75552436FA}"/>
              </a:ext>
            </a:extLst>
          </p:cNvPr>
          <p:cNvSpPr txBox="1"/>
          <p:nvPr/>
        </p:nvSpPr>
        <p:spPr>
          <a:xfrm>
            <a:off x="582307" y="4229183"/>
            <a:ext cx="794490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050" dirty="0">
                <a:solidFill>
                  <a:srgbClr val="000000"/>
                </a:solidFill>
                <a:latin typeface="Avenir Next LT Pro"/>
              </a:rPr>
              <a:t>https://www.businessinsider.com/solve-the-labor-shortage-housing-crisis-hiring-recovery-home-prices-2021-10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AF3712-9B82-8BDD-CF59-51B64E87B6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3621" y="1647106"/>
            <a:ext cx="3755433" cy="43536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06CDA0-8507-B4ED-0E4E-660F22BB05BC}"/>
              </a:ext>
            </a:extLst>
          </p:cNvPr>
          <p:cNvSpPr txBox="1"/>
          <p:nvPr/>
        </p:nvSpPr>
        <p:spPr>
          <a:xfrm>
            <a:off x="6262777" y="4997149"/>
            <a:ext cx="1753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900" dirty="0">
                <a:solidFill>
                  <a:srgbClr val="000000"/>
                </a:solidFill>
                <a:latin typeface="Avenir Next LT Pro"/>
              </a:rPr>
              <a:t>https://www.drovers.com/news/industry/labor-shortage-or-housing-shortage-companies-aim-fix-one-other</a:t>
            </a:r>
          </a:p>
        </p:txBody>
      </p:sp>
    </p:spTree>
    <p:extLst>
      <p:ext uri="{BB962C8B-B14F-4D97-AF65-F5344CB8AC3E}">
        <p14:creationId xmlns:p14="http://schemas.microsoft.com/office/powerpoint/2010/main" val="23662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06A0-9431-21ED-1398-4CFDF756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422" y="1502759"/>
            <a:ext cx="6858000" cy="1008126"/>
          </a:xfrm>
        </p:spPr>
        <p:txBody>
          <a:bodyPr/>
          <a:lstStyle/>
          <a:p>
            <a:r>
              <a:rPr lang="en-US" dirty="0"/>
              <a:t>Some Ideas for Hawai’i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5D610-E53B-4EB1-7EF0-0B14BAAFD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2256282"/>
            <a:ext cx="7305675" cy="38397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Employ housing assistance coordinators to match applicants with specific programs already available (HUD, state, cities, </a:t>
            </a:r>
            <a:r>
              <a:rPr lang="en-US" dirty="0" err="1"/>
              <a:t>etc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Explore multi-family construction and sliding scale rent/own options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Explore shared equity solutions</a:t>
            </a:r>
          </a:p>
          <a:p>
            <a:pPr marL="531495" lvl="1" indent="-257175">
              <a:buFont typeface="Wingdings" panose="05000000000000000000" pitchFamily="2" charset="2"/>
              <a:buChar char="ü"/>
            </a:pPr>
            <a:r>
              <a:rPr lang="en-US" dirty="0"/>
              <a:t>Reduce down payments and/or monthly payments, share in equity upon sale</a:t>
            </a:r>
          </a:p>
          <a:p>
            <a:pPr marL="531495" lvl="1" indent="-257175">
              <a:buFont typeface="Wingdings" panose="05000000000000000000" pitchFamily="2" charset="2"/>
              <a:buChar char="ü"/>
            </a:pPr>
            <a:r>
              <a:rPr lang="en-US" dirty="0"/>
              <a:t>Universities on coasts in the 1980s and 1990s</a:t>
            </a:r>
          </a:p>
          <a:p>
            <a:pPr marL="531495" lvl="1" indent="-257175">
              <a:buFont typeface="Wingdings" panose="05000000000000000000" pitchFamily="2" charset="2"/>
              <a:buChar char="ü"/>
            </a:pPr>
            <a:r>
              <a:rPr lang="en-US" dirty="0"/>
              <a:t>Landed.com set up program for teachers (waitlisted now)</a:t>
            </a:r>
          </a:p>
          <a:p>
            <a:pPr marL="531495" lvl="1" indent="-257175">
              <a:buFont typeface="Wingdings" panose="05000000000000000000" pitchFamily="2" charset="2"/>
              <a:buChar char="ü"/>
            </a:pPr>
            <a:r>
              <a:rPr lang="en-US" dirty="0"/>
              <a:t>Cities have created these for teachers and other lower-income workers (relative to housing costs)</a:t>
            </a:r>
          </a:p>
          <a:p>
            <a:pPr marL="737235" lvl="2" indent="-257175">
              <a:buFont typeface="Wingdings" panose="05000000000000000000" pitchFamily="2" charset="2"/>
              <a:buChar char="v"/>
            </a:pPr>
            <a:r>
              <a:rPr lang="en-US" dirty="0"/>
              <a:t>Community Land Trusts, wherein cities sell at discount, require re-sale at discount also, but appreciation allowed</a:t>
            </a:r>
          </a:p>
        </p:txBody>
      </p:sp>
    </p:spTree>
    <p:extLst>
      <p:ext uri="{BB962C8B-B14F-4D97-AF65-F5344CB8AC3E}">
        <p14:creationId xmlns:p14="http://schemas.microsoft.com/office/powerpoint/2010/main" val="198320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95BE59-ADC0-C7D9-CB31-F56CF7B6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38200"/>
            <a:ext cx="6858000" cy="1344168"/>
          </a:xfrm>
        </p:spPr>
        <p:txBody>
          <a:bodyPr/>
          <a:lstStyle/>
          <a:p>
            <a:r>
              <a:rPr lang="en-US" dirty="0"/>
              <a:t>Example of Shared Equity Mortgage from Lending Tree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37889-C962-6505-DAA0-489717F0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40" y="1981200"/>
            <a:ext cx="7863519" cy="3733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CB94BF-46CE-DA4A-BE78-4A3D70241E01}"/>
              </a:ext>
            </a:extLst>
          </p:cNvPr>
          <p:cNvSpPr txBox="1"/>
          <p:nvPr/>
        </p:nvSpPr>
        <p:spPr>
          <a:xfrm>
            <a:off x="0" y="6315852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https://www.lendingtree.com/home/mortgage/buying-a-home-with-a-shared-equity-mortgage/</a:t>
            </a:r>
          </a:p>
        </p:txBody>
      </p:sp>
    </p:spTree>
    <p:extLst>
      <p:ext uri="{BB962C8B-B14F-4D97-AF65-F5344CB8AC3E}">
        <p14:creationId xmlns:p14="http://schemas.microsoft.com/office/powerpoint/2010/main" val="162337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7F2266-A39D-21ED-5CE2-3B82877E15F7}"/>
              </a:ext>
            </a:extLst>
          </p:cNvPr>
          <p:cNvSpPr txBox="1">
            <a:spLocks/>
          </p:cNvSpPr>
          <p:nvPr/>
        </p:nvSpPr>
        <p:spPr>
          <a:xfrm>
            <a:off x="194440" y="76200"/>
            <a:ext cx="8797159" cy="549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</a:rPr>
              <a:t>10-20% healthcare workers do not live &amp; work in same neighborhood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E5F95-A8C2-8FF2-25A3-BCB0951C5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33" t="23148" r="24167" b="7222"/>
          <a:stretch/>
        </p:blipFill>
        <p:spPr>
          <a:xfrm>
            <a:off x="2590800" y="909782"/>
            <a:ext cx="3962400" cy="5643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91F05-9383-6122-D29F-DE5CA5CF0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3" t="63333" r="24167" b="8519"/>
          <a:stretch/>
        </p:blipFill>
        <p:spPr>
          <a:xfrm>
            <a:off x="533400" y="909782"/>
            <a:ext cx="1600200" cy="144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7F416-6B5E-9FEC-094F-AA9D4F9CDC34}"/>
              </a:ext>
            </a:extLst>
          </p:cNvPr>
          <p:cNvSpPr txBox="1"/>
          <p:nvPr/>
        </p:nvSpPr>
        <p:spPr>
          <a:xfrm>
            <a:off x="1524000" y="65532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https://familymedicine.uw.edu/chws/resources/leveraging-data/commuting-patterns/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65B1A-A899-128D-1671-C7B2BC437634}"/>
              </a:ext>
            </a:extLst>
          </p:cNvPr>
          <p:cNvSpPr txBox="1"/>
          <p:nvPr/>
        </p:nvSpPr>
        <p:spPr>
          <a:xfrm>
            <a:off x="1945069" y="2400117"/>
            <a:ext cx="52959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Specific neighborhood commute data for Hawaiian healthcare professionals is challenging</a:t>
            </a:r>
          </a:p>
        </p:txBody>
      </p:sp>
    </p:spTree>
    <p:extLst>
      <p:ext uri="{BB962C8B-B14F-4D97-AF65-F5344CB8AC3E}">
        <p14:creationId xmlns:p14="http://schemas.microsoft.com/office/powerpoint/2010/main" val="28081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4DBA36-C23A-BCE7-EC26-9214E2D61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6" t="18889" r="15834" b="12669"/>
          <a:stretch/>
        </p:blipFill>
        <p:spPr>
          <a:xfrm>
            <a:off x="1219200" y="609600"/>
            <a:ext cx="7620000" cy="59050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E7F2266-A39D-21ED-5CE2-3B82877E15F7}"/>
              </a:ext>
            </a:extLst>
          </p:cNvPr>
          <p:cNvSpPr txBox="1">
            <a:spLocks/>
          </p:cNvSpPr>
          <p:nvPr/>
        </p:nvSpPr>
        <p:spPr>
          <a:xfrm>
            <a:off x="194440" y="76200"/>
            <a:ext cx="8797159" cy="549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</a:rPr>
              <a:t>Most US healthcare workers drive to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A01FE-8247-718F-17FB-4FCFC06B6DEF}"/>
              </a:ext>
            </a:extLst>
          </p:cNvPr>
          <p:cNvSpPr txBox="1"/>
          <p:nvPr/>
        </p:nvSpPr>
        <p:spPr>
          <a:xfrm>
            <a:off x="1943100" y="3562123"/>
            <a:ext cx="46482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Commute time ranges from 24.1 to 31.2 min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BBB3A-0C0E-BDB1-00A4-EBA78513B4DD}"/>
              </a:ext>
            </a:extLst>
          </p:cNvPr>
          <p:cNvSpPr txBox="1"/>
          <p:nvPr/>
        </p:nvSpPr>
        <p:spPr>
          <a:xfrm>
            <a:off x="1600200" y="6514647"/>
            <a:ext cx="6591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https://familymedicine.uw.edu/chws/wp-content/uploads/sites/5/2020/05/Commute-Patterns-FR-2020.pdf</a:t>
            </a:r>
          </a:p>
        </p:txBody>
      </p:sp>
    </p:spTree>
    <p:extLst>
      <p:ext uri="{BB962C8B-B14F-4D97-AF65-F5344CB8AC3E}">
        <p14:creationId xmlns:p14="http://schemas.microsoft.com/office/powerpoint/2010/main" val="33622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AFD632-1A6C-4F3A-9A26-0AFB96D08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r="833" b="5556"/>
          <a:stretch/>
        </p:blipFill>
        <p:spPr>
          <a:xfrm>
            <a:off x="76200" y="838200"/>
            <a:ext cx="9067800" cy="4419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B0BF54-332B-421F-BDDB-C164B24D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1"/>
            <a:ext cx="8763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Housing is a limiting factor for rural &amp; urban areas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CCFB4C-32A6-4463-BF29-4AC13CCA5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66" t="81111" r="46667" b="8519"/>
          <a:stretch/>
        </p:blipFill>
        <p:spPr>
          <a:xfrm>
            <a:off x="7239000" y="6172200"/>
            <a:ext cx="1752600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62EA93-69B5-47D3-AB07-AAD4D516E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49308"/>
            <a:ext cx="9144000" cy="6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CBDC2-9D88-4E6D-115B-A330C14B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Homeownership, Mortgage and Rent for US and Hawaiian Healthcare Workers, including Physicians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82753C0-1267-B725-B68C-143ED0F0C8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404301"/>
              </p:ext>
            </p:extLst>
          </p:nvPr>
        </p:nvGraphicFramePr>
        <p:xfrm>
          <a:off x="628650" y="1825625"/>
          <a:ext cx="7886702" cy="350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val="1222679481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1307400239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2639999976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2314258342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160901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Healthcare Workers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Physicians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9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All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Hawai’i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All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Hawai’i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208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Own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73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    Mortgage 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36680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r>
                        <a:rPr lang="en-US" b="1" dirty="0"/>
                        <a:t>If Mortgage,  Monthly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$3,089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364986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323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Rent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3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If Rent,</a:t>
                      </a:r>
                    </a:p>
                    <a:p>
                      <a:r>
                        <a:rPr lang="en-US" b="1" dirty="0"/>
                        <a:t>Monthly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$2,908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3533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DD912-83F6-CEC1-E1F5-209D8C04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8A17E5-0B4E-52F4-7788-C11DA2A24662}"/>
              </a:ext>
            </a:extLst>
          </p:cNvPr>
          <p:cNvSpPr txBox="1"/>
          <p:nvPr/>
        </p:nvSpPr>
        <p:spPr>
          <a:xfrm>
            <a:off x="1524000" y="65532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Author calculation of 2022 American Community Survey extracted from https://usa.ipums.org/usa/</a:t>
            </a:r>
          </a:p>
        </p:txBody>
      </p:sp>
    </p:spTree>
    <p:extLst>
      <p:ext uri="{BB962C8B-B14F-4D97-AF65-F5344CB8AC3E}">
        <p14:creationId xmlns:p14="http://schemas.microsoft.com/office/powerpoint/2010/main" val="210416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3428D-D9D3-2A8B-AEBF-970D07003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42592" r="10001" b="39630"/>
          <a:stretch/>
        </p:blipFill>
        <p:spPr>
          <a:xfrm>
            <a:off x="1295400" y="134938"/>
            <a:ext cx="76962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C5394-C10C-B03B-8ED6-F2649169B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5" r="86667" b="75185"/>
          <a:stretch/>
        </p:blipFill>
        <p:spPr>
          <a:xfrm>
            <a:off x="228600" y="212725"/>
            <a:ext cx="12192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92FD5-A198-FF8B-9AD4-A0FB00934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t="29259" r="31667" b="10000"/>
          <a:stretch/>
        </p:blipFill>
        <p:spPr>
          <a:xfrm>
            <a:off x="165100" y="959048"/>
            <a:ext cx="4645954" cy="2682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FDBF7-68EA-8C43-5823-1383962EC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" t="52006" r="26667" b="33704"/>
          <a:stretch/>
        </p:blipFill>
        <p:spPr>
          <a:xfrm>
            <a:off x="2273300" y="4863305"/>
            <a:ext cx="6502400" cy="735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DA6CC4-28FD-2E49-34E8-65809E8A0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69" r="76667" b="78148"/>
          <a:stretch/>
        </p:blipFill>
        <p:spPr>
          <a:xfrm>
            <a:off x="139700" y="5044679"/>
            <a:ext cx="2133600" cy="354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10CBFA-8ABE-53F2-21EB-AFC21EADBD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6" t="14969" r="28889" b="18673"/>
          <a:stretch/>
        </p:blipFill>
        <p:spPr>
          <a:xfrm>
            <a:off x="4658654" y="2051831"/>
            <a:ext cx="4332946" cy="25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4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675C8-065F-4CEC-F7C5-68D156C72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415" y="4790021"/>
            <a:ext cx="1447800" cy="447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4310AB-89A9-5813-D5AA-9B240E733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4185033"/>
            <a:ext cx="8763000" cy="461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1E99B-64C3-580B-FCD3-1F96FB35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790021"/>
            <a:ext cx="3961297" cy="1839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6DD63E-6788-EB1D-90C1-8991DF072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72014"/>
            <a:ext cx="3185918" cy="461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6D6B82-35E7-AFB5-8FB5-5407A1276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134" y="971242"/>
            <a:ext cx="4265714" cy="3200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0E5FBC-D7D1-249B-668F-EDCD3C1D2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3238" y="134805"/>
            <a:ext cx="2730753" cy="6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0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A26216-B6A8-48C7-908B-C49C17AE4D87}"/>
              </a:ext>
            </a:extLst>
          </p:cNvPr>
          <p:cNvSpPr/>
          <p:nvPr/>
        </p:nvSpPr>
        <p:spPr>
          <a:xfrm>
            <a:off x="685800" y="6049530"/>
            <a:ext cx="929657" cy="72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233"/>
            <a:ext cx="7886700" cy="70745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UW Center for Health Workforce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833" y="1825625"/>
            <a:ext cx="6754030" cy="36607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Established in the Department of Family Medicine in School of Medicine in 1998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Conducts health workforce research to inform health workforce planners and policy makers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Supported by multiple grants/contracts including two center grants from the Health Resources and Services Administration with focus on:</a:t>
            </a:r>
          </a:p>
          <a:p>
            <a:pPr marL="971550" lvl="1" indent="-514350">
              <a:buAutoNum type="arabicParenR"/>
            </a:pPr>
            <a:r>
              <a:rPr lang="en-US" sz="2000" dirty="0"/>
              <a:t>A</a:t>
            </a:r>
            <a:r>
              <a:rPr lang="en-US" sz="2000" dirty="0">
                <a:solidFill>
                  <a:srgbClr val="002060"/>
                </a:solidFill>
              </a:rPr>
              <a:t>llied health workforce</a:t>
            </a:r>
          </a:p>
          <a:p>
            <a:pPr marL="971550" lvl="1" indent="-514350">
              <a:buAutoNum type="arabicParenR"/>
            </a:pPr>
            <a:r>
              <a:rPr lang="en-US" sz="2000" dirty="0"/>
              <a:t>H</a:t>
            </a:r>
            <a:r>
              <a:rPr lang="en-US" sz="2000" dirty="0">
                <a:solidFill>
                  <a:srgbClr val="002060"/>
                </a:solidFill>
              </a:rPr>
              <a:t>ealth equity &amp; workforce diversity</a:t>
            </a:r>
          </a:p>
          <a:p>
            <a:endParaRPr lang="en-US" sz="1400" dirty="0"/>
          </a:p>
        </p:txBody>
      </p:sp>
      <p:pic>
        <p:nvPicPr>
          <p:cNvPr id="5" name="Picture 4" descr="A person wearing a blue shirt and smiling at the camera&#10;&#10;Description automatically generated">
            <a:extLst>
              <a:ext uri="{FF2B5EF4-FFF2-40B4-BE49-F238E27FC236}">
                <a16:creationId xmlns:a16="http://schemas.microsoft.com/office/drawing/2014/main" id="{3C0C1923-CF69-4CBF-A4A7-7A8C51C36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03" y="1066800"/>
            <a:ext cx="937797" cy="847599"/>
          </a:xfrm>
          <a:prstGeom prst="rect">
            <a:avLst/>
          </a:prstGeom>
        </p:spPr>
      </p:pic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5EC56FE6-2A04-4D69-AC4F-BE6DEAC76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33" y="48576"/>
            <a:ext cx="1046654" cy="951284"/>
          </a:xfrm>
          <a:prstGeom prst="rect">
            <a:avLst/>
          </a:prstGeom>
        </p:spPr>
      </p:pic>
      <p:pic>
        <p:nvPicPr>
          <p:cNvPr id="9" name="Picture 8" descr="A person sitting in front of a book shelf&#10;&#10;Description automatically generated">
            <a:extLst>
              <a:ext uri="{FF2B5EF4-FFF2-40B4-BE49-F238E27FC236}">
                <a16:creationId xmlns:a16="http://schemas.microsoft.com/office/drawing/2014/main" id="{32A2ED37-E799-47D9-9AB4-645C685FB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84" y="48576"/>
            <a:ext cx="991178" cy="991178"/>
          </a:xfrm>
          <a:prstGeom prst="rect">
            <a:avLst/>
          </a:prstGeom>
        </p:spPr>
      </p:pic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25E8B95A-AF80-4422-8FA5-60ECD67E5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22" y="48576"/>
            <a:ext cx="999615" cy="982886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2D09E9D-4AFB-4BB9-9208-B574DF3BC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99" y="48578"/>
            <a:ext cx="1090978" cy="991177"/>
          </a:xfrm>
          <a:prstGeom prst="rect">
            <a:avLst/>
          </a:prstGeom>
        </p:spPr>
      </p:pic>
      <p:pic>
        <p:nvPicPr>
          <p:cNvPr id="15" name="Picture 14" descr="A close up of a person who is smiling at the camera&#10;&#10;Description automatically generated">
            <a:extLst>
              <a:ext uri="{FF2B5EF4-FFF2-40B4-BE49-F238E27FC236}">
                <a16:creationId xmlns:a16="http://schemas.microsoft.com/office/drawing/2014/main" id="{933BB5EC-C9DF-41B3-ADE7-9E09FCD0A0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02" y="76200"/>
            <a:ext cx="958498" cy="958498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E7C54C0-8A4D-4F39-9BAE-5B5AEC65E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06" y="48576"/>
            <a:ext cx="982886" cy="982886"/>
          </a:xfrm>
          <a:prstGeom prst="rect">
            <a:avLst/>
          </a:prstGeom>
        </p:spPr>
      </p:pic>
      <p:pic>
        <p:nvPicPr>
          <p:cNvPr id="19" name="Picture 18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371C0FE1-052B-4A9D-BB3D-3B32498714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9487"/>
            <a:ext cx="937797" cy="987913"/>
          </a:xfrm>
          <a:prstGeom prst="rect">
            <a:avLst/>
          </a:prstGeom>
        </p:spPr>
      </p:pic>
      <p:pic>
        <p:nvPicPr>
          <p:cNvPr id="21" name="Picture 2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879EF39F-1464-4605-B31E-28B1AD5DC0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7301"/>
            <a:ext cx="973909" cy="874499"/>
          </a:xfrm>
          <a:prstGeom prst="rect">
            <a:avLst/>
          </a:prstGeom>
        </p:spPr>
      </p:pic>
      <p:pic>
        <p:nvPicPr>
          <p:cNvPr id="25" name="Picture 2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F2DC0DA-8FD1-4C89-9954-7C211E4358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9" b="12304"/>
          <a:stretch/>
        </p:blipFill>
        <p:spPr>
          <a:xfrm>
            <a:off x="76200" y="3006604"/>
            <a:ext cx="979908" cy="915156"/>
          </a:xfrm>
          <a:prstGeom prst="rect">
            <a:avLst/>
          </a:prstGeom>
        </p:spPr>
      </p:pic>
      <p:pic>
        <p:nvPicPr>
          <p:cNvPr id="27" name="Picture 26" descr="A person wearing a blue shirt and smiling at the camera&#10;&#10;Description automatically generated">
            <a:extLst>
              <a:ext uri="{FF2B5EF4-FFF2-40B4-BE49-F238E27FC236}">
                <a16:creationId xmlns:a16="http://schemas.microsoft.com/office/drawing/2014/main" id="{FAE22CC7-F3AA-4D96-AE31-427DB6A758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41" y="48576"/>
            <a:ext cx="1067758" cy="991177"/>
          </a:xfrm>
          <a:prstGeom prst="rect">
            <a:avLst/>
          </a:prstGeom>
        </p:spPr>
      </p:pic>
      <p:pic>
        <p:nvPicPr>
          <p:cNvPr id="31" name="Picture 3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9A3F3B6-E6E3-4D74-AAE3-4F058F38CA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22" y="5715000"/>
            <a:ext cx="991178" cy="991178"/>
          </a:xfrm>
          <a:prstGeom prst="rect">
            <a:avLst/>
          </a:prstGeom>
        </p:spPr>
      </p:pic>
      <p:pic>
        <p:nvPicPr>
          <p:cNvPr id="35" name="Picture 3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7F91259-6B19-4E0A-9871-4F1B4A68FB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95" y="3986187"/>
            <a:ext cx="926206" cy="983636"/>
          </a:xfrm>
          <a:prstGeom prst="rect">
            <a:avLst/>
          </a:prstGeom>
        </p:spPr>
      </p:pic>
      <p:pic>
        <p:nvPicPr>
          <p:cNvPr id="37" name="Picture 3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B59CF32-1EBE-439D-9776-A21F39836A0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24" y="5755871"/>
            <a:ext cx="1022176" cy="1022176"/>
          </a:xfrm>
          <a:prstGeom prst="rect">
            <a:avLst/>
          </a:prstGeom>
        </p:spPr>
      </p:pic>
      <p:pic>
        <p:nvPicPr>
          <p:cNvPr id="41" name="Picture 4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EC7FD31-0D3B-4CBB-B29D-699EBFC6E4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75" y="5743775"/>
            <a:ext cx="961825" cy="961825"/>
          </a:xfrm>
          <a:prstGeom prst="rect">
            <a:avLst/>
          </a:prstGeom>
        </p:spPr>
      </p:pic>
      <p:pic>
        <p:nvPicPr>
          <p:cNvPr id="43" name="Picture 4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A353010-28DA-4752-963E-DD9C7DA423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" y="15240"/>
            <a:ext cx="911422" cy="1017955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0D10B1BA-A301-4DE8-9715-6632D3CC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88" y="2971800"/>
            <a:ext cx="959847" cy="9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3671BC-0A85-4165-9F64-BC0BE720E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9"/>
          <a:stretch/>
        </p:blipFill>
        <p:spPr bwMode="auto">
          <a:xfrm>
            <a:off x="76200" y="3943773"/>
            <a:ext cx="933027" cy="9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7B83B3B-E395-4EF8-959B-6BF95173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46408"/>
            <a:ext cx="929657" cy="9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90A3B4-807D-4E4A-9FB7-79B6D388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44352"/>
            <a:ext cx="997192" cy="10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AFAB44C-1169-4B24-A5C7-F6616D88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2" y="5903655"/>
            <a:ext cx="877637" cy="9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B2A512-0C1D-4497-AF2D-9C13F0FD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88" y="1968007"/>
            <a:ext cx="911846" cy="9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67999A2-CA0D-4133-BAE1-F7C36455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33" y="5039910"/>
            <a:ext cx="1010788" cy="100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3C8A1C2-134C-467C-8E5E-8A01F4BD7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60" y="5791200"/>
            <a:ext cx="832740" cy="9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C23B8C6-0658-4E33-A33E-AE9BF0C3D2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43" y="5755871"/>
            <a:ext cx="929657" cy="10180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AD9B50F-507D-43B5-BB1F-7A90606C0A8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054" y="6133938"/>
            <a:ext cx="1168402" cy="7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3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425A4-3FCF-43FE-BCC8-F561B24E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200329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38C44-6469-4289-8A4A-CD70B879F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43200"/>
            <a:ext cx="6858000" cy="1655762"/>
          </a:xfrm>
        </p:spPr>
        <p:txBody>
          <a:bodyPr>
            <a:normAutofit/>
          </a:bodyPr>
          <a:lstStyle/>
          <a:p>
            <a:r>
              <a:rPr lang="en-US" sz="2000" dirty="0"/>
              <a:t>Contact me with questions at:</a:t>
            </a:r>
          </a:p>
          <a:p>
            <a:r>
              <a:rPr lang="en-US" sz="2000" dirty="0">
                <a:hlinkClick r:id="rId2"/>
              </a:rPr>
              <a:t>bfrogner@uw.edu</a:t>
            </a:r>
            <a:endParaRPr lang="en-US" sz="2000" dirty="0"/>
          </a:p>
          <a:p>
            <a:r>
              <a:rPr lang="en-US" sz="2000" dirty="0"/>
              <a:t>Follow on Twitter @biancafrogner @uwchws</a:t>
            </a:r>
          </a:p>
        </p:txBody>
      </p:sp>
    </p:spTree>
    <p:extLst>
      <p:ext uri="{BB962C8B-B14F-4D97-AF65-F5344CB8AC3E}">
        <p14:creationId xmlns:p14="http://schemas.microsoft.com/office/powerpoint/2010/main" val="3581893235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ismaticVTI">
  <a:themeElements>
    <a:clrScheme name="AnalogousFromRegularSeed_2SEEDS">
      <a:dk1>
        <a:srgbClr val="000000"/>
      </a:dk1>
      <a:lt1>
        <a:srgbClr val="FFFFFF"/>
      </a:lt1>
      <a:dk2>
        <a:srgbClr val="3B2E22"/>
      </a:dk2>
      <a:lt2>
        <a:srgbClr val="E8E5E2"/>
      </a:lt2>
      <a:accent1>
        <a:srgbClr val="3378B9"/>
      </a:accent1>
      <a:accent2>
        <a:srgbClr val="3FB0B9"/>
      </a:accent2>
      <a:accent3>
        <a:srgbClr val="4552CB"/>
      </a:accent3>
      <a:accent4>
        <a:srgbClr val="B93C33"/>
      </a:accent4>
      <a:accent5>
        <a:srgbClr val="CB8645"/>
      </a:accent5>
      <a:accent6>
        <a:srgbClr val="B0A330"/>
      </a:accent6>
      <a:hlink>
        <a:srgbClr val="B0743A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43969</TotalTime>
  <Words>624</Words>
  <Application>Microsoft Office PowerPoint</Application>
  <PresentationFormat>On-screen Show (4:3)</PresentationFormat>
  <Paragraphs>95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Aharoni</vt:lpstr>
      <vt:lpstr>Arial</vt:lpstr>
      <vt:lpstr>Avenir Next LT Pro</vt:lpstr>
      <vt:lpstr>Calibri</vt:lpstr>
      <vt:lpstr>Calibri Light</vt:lpstr>
      <vt:lpstr>Helvetica</vt:lpstr>
      <vt:lpstr>Source Sans Pro</vt:lpstr>
      <vt:lpstr>Wingdings</vt:lpstr>
      <vt:lpstr>2_Custom Design</vt:lpstr>
      <vt:lpstr>Custom Design</vt:lpstr>
      <vt:lpstr>1_Custom Design</vt:lpstr>
      <vt:lpstr>Office Theme</vt:lpstr>
      <vt:lpstr>PrismaticVTI</vt:lpstr>
      <vt:lpstr>House Poor No More: Disrupting the Difficulty of Finding a Home in Hawai’i for Health Professionals</vt:lpstr>
      <vt:lpstr>PowerPoint Presentation</vt:lpstr>
      <vt:lpstr>PowerPoint Presentation</vt:lpstr>
      <vt:lpstr>Housing is a limiting factor for rural &amp; urban areas</vt:lpstr>
      <vt:lpstr>Homeownership, Mortgage and Rent for US and Hawaiian Healthcare Workers, including Physicians</vt:lpstr>
      <vt:lpstr>PowerPoint Presentation</vt:lpstr>
      <vt:lpstr>PowerPoint Presentation</vt:lpstr>
      <vt:lpstr>UW Center for Health Workforce Studies</vt:lpstr>
      <vt:lpstr>Thank you!</vt:lpstr>
      <vt:lpstr>Possible Solutions for Housing Crunch in Hawai’i</vt:lpstr>
      <vt:lpstr>It’s not just a health workforce problem</vt:lpstr>
      <vt:lpstr>PowerPoint Presentation</vt:lpstr>
      <vt:lpstr>Some Ideas for Hawai’i</vt:lpstr>
      <vt:lpstr>Example of Shared Equity Mortgage from Lending Tree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Care Workforce Planning: MT</dc:title>
  <dc:creator>Sue Skillman</dc:creator>
  <cp:lastModifiedBy>Len Nichols</cp:lastModifiedBy>
  <cp:revision>2208</cp:revision>
  <cp:lastPrinted>2017-06-05T22:25:55Z</cp:lastPrinted>
  <dcterms:created xsi:type="dcterms:W3CDTF">2013-05-25T18:21:31Z</dcterms:created>
  <dcterms:modified xsi:type="dcterms:W3CDTF">2022-09-20T16:34:28Z</dcterms:modified>
</cp:coreProperties>
</file>