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75" r:id="rId4"/>
    <p:sldId id="276" r:id="rId5"/>
    <p:sldId id="264" r:id="rId6"/>
    <p:sldId id="270" r:id="rId7"/>
    <p:sldId id="273" r:id="rId8"/>
    <p:sldId id="274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entury Gothic" panose="020B0502020202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8" roundtripDataSignature="AMtx7mhCb+Ik1kg7Am805zT9TsapxXE4e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33"/>
  </p:normalViewPr>
  <p:slideViewPr>
    <p:cSldViewPr snapToGrid="0">
      <p:cViewPr varScale="1">
        <p:scale>
          <a:sx n="90" d="100"/>
          <a:sy n="90" d="100"/>
        </p:scale>
        <p:origin x="89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8" Type="http://customschemas.google.com/relationships/presentationmetadata" Target="metadata"/><Relationship Id="rId10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9" name="Google Shape;89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9828" y="5371487"/>
            <a:ext cx="2344743" cy="8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3" name="Google Shape;3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9828" y="5371487"/>
            <a:ext cx="2344743" cy="8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0" name="Google Shape;4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9828" y="5371487"/>
            <a:ext cx="2344743" cy="8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48" name="Google Shape;4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9828" y="5371487"/>
            <a:ext cx="2344743" cy="8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4" name="Google Shape;54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9828" y="5371487"/>
            <a:ext cx="2344743" cy="8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59" name="Google Shape;59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9828" y="5371487"/>
            <a:ext cx="2344743" cy="8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67" name="Google Shape;6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9828" y="5371487"/>
            <a:ext cx="2344743" cy="8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1" name="Google Shape;71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5" name="Google Shape;7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9828" y="5371487"/>
            <a:ext cx="2344743" cy="8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2" name="Google Shape;82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9828" y="5371487"/>
            <a:ext cx="2344743" cy="8845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1431235" y="1298713"/>
            <a:ext cx="9236765" cy="363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b="1" dirty="0"/>
              <a:t>Solving Hawaiʻi’s workforce Shortages</a:t>
            </a:r>
            <a:br>
              <a:rPr lang="en-US" b="1" dirty="0"/>
            </a:br>
            <a:endParaRPr b="1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1"/>
          <p:cNvSpPr txBox="1">
            <a:spLocks noGrp="1"/>
          </p:cNvSpPr>
          <p:nvPr>
            <p:ph type="subTitle" idx="1"/>
          </p:nvPr>
        </p:nvSpPr>
        <p:spPr>
          <a:xfrm>
            <a:off x="1524000" y="4675464"/>
            <a:ext cx="9144000" cy="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haw-US" dirty="0"/>
              <a:t>Good things are happening!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 txBox="1">
            <a:spLocks noGrp="1"/>
          </p:cNvSpPr>
          <p:nvPr>
            <p:ph type="title"/>
          </p:nvPr>
        </p:nvSpPr>
        <p:spPr>
          <a:xfrm>
            <a:off x="838200" y="577161"/>
            <a:ext cx="10515600" cy="589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/>
              <a:t>Training the next generation</a:t>
            </a:r>
            <a:endParaRPr/>
          </a:p>
        </p:txBody>
      </p:sp>
      <p:sp>
        <p:nvSpPr>
          <p:cNvPr id="110" name="Google Shape;110;p3"/>
          <p:cNvSpPr txBox="1">
            <a:spLocks noGrp="1"/>
          </p:cNvSpPr>
          <p:nvPr>
            <p:ph type="body" idx="1"/>
          </p:nvPr>
        </p:nvSpPr>
        <p:spPr>
          <a:xfrm>
            <a:off x="838200" y="1166193"/>
            <a:ext cx="10515600" cy="511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DOE Career and Technical Education Programs (DOE)</a:t>
            </a:r>
            <a:endParaRPr dirty="0"/>
          </a:p>
          <a:p>
            <a:pPr marL="228600" indent="-228600">
              <a:buSzPct val="100000"/>
            </a:pPr>
            <a:r>
              <a:rPr lang="en-US" dirty="0"/>
              <a:t>Glide paths (HAH, Sector partnerships, DOE, UH)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UHMC and UHWO as additional allied health training hubs.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Resilient Hawaiʻi: Good Jobs Challenge UH CCs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HPH, Queens, DLS summer programs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AHEC </a:t>
            </a:r>
            <a:r>
              <a:rPr lang="en-US" dirty="0" err="1"/>
              <a:t>Prehealth</a:t>
            </a:r>
            <a:r>
              <a:rPr lang="en-US" dirty="0"/>
              <a:t> Career Corps,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 err="1"/>
              <a:t>Imi</a:t>
            </a:r>
            <a:r>
              <a:rPr lang="en-US" dirty="0"/>
              <a:t> </a:t>
            </a:r>
            <a:r>
              <a:rPr lang="en-US" dirty="0" err="1"/>
              <a:t>Hoʻola</a:t>
            </a:r>
            <a:r>
              <a:rPr lang="en-US" dirty="0"/>
              <a:t>, WCC nursing training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Native Hawaiian Health Scholarships (Papa Ola </a:t>
            </a:r>
            <a:r>
              <a:rPr lang="en-US" dirty="0" err="1"/>
              <a:t>Lokahi</a:t>
            </a:r>
            <a:r>
              <a:rPr lang="en-US" dirty="0"/>
              <a:t>)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dirty="0"/>
              <a:t>Gap year students hired at physician offices</a:t>
            </a: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  <a:p>
            <a:pPr marL="228600" lvl="0" indent="-6413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F4EB3-2864-70A3-B9FF-8E2EC68DE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good things for expanding workforce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ED4C4-8E1F-701F-9895-0D4F2CBE6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14450"/>
            <a:ext cx="10515600" cy="486251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WCCHC DO training campus for ATSU; UW PA program introduced in Kona, HPU PT program in Honolulu; Nurse residency programs (WCCHC and Queens); Kaiser Internal Medicine residency.</a:t>
            </a:r>
          </a:p>
          <a:p>
            <a:r>
              <a:rPr lang="en-US" dirty="0"/>
              <a:t>Increasing Scholarships (</a:t>
            </a:r>
            <a:r>
              <a:rPr lang="en-US" dirty="0" err="1"/>
              <a:t>eg.</a:t>
            </a:r>
            <a:r>
              <a:rPr lang="en-US" dirty="0"/>
              <a:t> 1/3 of the JABSOM class)</a:t>
            </a:r>
          </a:p>
          <a:p>
            <a:r>
              <a:rPr lang="en-US" dirty="0"/>
              <a:t>Expanding interprofessional health care training on all islands, including MD, DO, PA and residency training. </a:t>
            </a:r>
          </a:p>
          <a:p>
            <a:r>
              <a:rPr lang="en-US" dirty="0"/>
              <a:t>80 State Loan repayment contracts in Hawaii to date</a:t>
            </a:r>
          </a:p>
          <a:p>
            <a:r>
              <a:rPr lang="en-US" dirty="0"/>
              <a:t>Preceptor Tax Credit given to xx preceptors (</a:t>
            </a:r>
            <a:r>
              <a:rPr lang="en-US" dirty="0" err="1"/>
              <a:t>preceptortaxcredit.Hawaii.edu</a:t>
            </a:r>
            <a:r>
              <a:rPr lang="en-US" dirty="0"/>
              <a:t>)</a:t>
            </a:r>
          </a:p>
          <a:p>
            <a:r>
              <a:rPr lang="en-US" dirty="0"/>
              <a:t>Recruiter collaboration and outreach to graduates and licensed physicians living on continent</a:t>
            </a:r>
          </a:p>
          <a:p>
            <a:r>
              <a:rPr lang="en-US" dirty="0"/>
              <a:t>Healthcare Job board (</a:t>
            </a:r>
            <a:r>
              <a:rPr lang="en-US" dirty="0" err="1"/>
              <a:t>ahec.Hawaii.edu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4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3E6C6-B4B1-6FC6-B434-E5A227733F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Retention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42C28E-D463-A023-7DE8-F0178007BF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Payment transformation very helpful during COVID</a:t>
            </a:r>
          </a:p>
          <a:p>
            <a:r>
              <a:rPr lang="en-US" dirty="0"/>
              <a:t>Solo and Small Practice Loan Repayment Program</a:t>
            </a:r>
          </a:p>
          <a:p>
            <a:r>
              <a:rPr lang="en-US" dirty="0"/>
              <a:t>Working with federal legislators to raise Medicare rates</a:t>
            </a:r>
          </a:p>
          <a:p>
            <a:endParaRPr lang="en-US" dirty="0"/>
          </a:p>
          <a:p>
            <a:pPr marL="228600" lvl="0" indent="-228600">
              <a:spcBef>
                <a:spcPts val="0"/>
              </a:spcBef>
              <a:buSzPts val="2800"/>
            </a:pPr>
            <a:r>
              <a:rPr lang="en-US" i="1" dirty="0"/>
              <a:t>Planning for an Academic Health Center at Waipahu High School to provide access to care for a vulnerable community while training and offering more real-life work experience at the high school level (HPH and HAH)</a:t>
            </a:r>
            <a:endParaRPr lang="en-US" dirty="0"/>
          </a:p>
          <a:p>
            <a:pPr marL="228600" lvl="0" indent="-228600">
              <a:buSzPts val="2800"/>
            </a:pPr>
            <a:r>
              <a:rPr lang="en-US" i="1" dirty="0"/>
              <a:t>VA interprofessional education center in Kapolei (VA and UH)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933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"/>
          <p:cNvSpPr txBox="1">
            <a:spLocks noGrp="1"/>
          </p:cNvSpPr>
          <p:nvPr>
            <p:ph type="ctrTitle"/>
          </p:nvPr>
        </p:nvSpPr>
        <p:spPr>
          <a:xfrm>
            <a:off x="1431235" y="1298713"/>
            <a:ext cx="9236765" cy="3631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36363"/>
              <a:buFont typeface="Calibri"/>
              <a:buNone/>
            </a:pPr>
            <a:r>
              <a:rPr lang="en-US" b="1"/>
              <a:t>Solving Hawaiʻi’s workforce Shortages</a:t>
            </a:r>
            <a:br>
              <a:rPr lang="en-US" b="1"/>
            </a:br>
            <a:r>
              <a:rPr lang="en-US" b="1"/>
              <a:t>September 23, 2022</a:t>
            </a:r>
            <a:br>
              <a:rPr lang="en-US" b="1"/>
            </a:br>
            <a:r>
              <a:rPr lang="en-US" sz="4400" b="1" i="1">
                <a:solidFill>
                  <a:srgbClr val="00B0F0"/>
                </a:solidFill>
              </a:rPr>
              <a:t>Systems Level Change</a:t>
            </a:r>
            <a:br>
              <a:rPr lang="en-US" sz="4400" b="1" i="1">
                <a:solidFill>
                  <a:srgbClr val="00B0F0"/>
                </a:solidFill>
              </a:rPr>
            </a:br>
            <a:r>
              <a:rPr lang="en-US" sz="4400" b="1" i="1">
                <a:solidFill>
                  <a:srgbClr val="00B0F0"/>
                </a:solidFill>
              </a:rPr>
              <a:t>Disruptive Change </a:t>
            </a:r>
            <a:endParaRPr sz="4400" b="1" i="1">
              <a:solidFill>
                <a:srgbClr val="00B0F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2" name="Google Shape;152;p9"/>
          <p:cNvSpPr txBox="1">
            <a:spLocks noGrp="1"/>
          </p:cNvSpPr>
          <p:nvPr>
            <p:ph type="subTitle" idx="1"/>
          </p:nvPr>
        </p:nvSpPr>
        <p:spPr>
          <a:xfrm>
            <a:off x="1524000" y="5351325"/>
            <a:ext cx="9144000" cy="74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3200">
                <a:solidFill>
                  <a:srgbClr val="FF0000"/>
                </a:solidFill>
              </a:rPr>
              <a:t>Solutions that WE are going to implement!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Case #1</a:t>
            </a:r>
            <a:endParaRPr dirty="0"/>
          </a:p>
        </p:txBody>
      </p:sp>
      <p:sp>
        <p:nvSpPr>
          <p:cNvPr id="194" name="Google Shape;194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1. Licensing and credentialing accomplished within 1 month.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2. Private Practice start ups receive $50K/</a:t>
            </a:r>
            <a:r>
              <a:rPr lang="en-US" dirty="0" err="1"/>
              <a:t>yr</a:t>
            </a:r>
            <a:r>
              <a:rPr lang="en-US" dirty="0"/>
              <a:t> for 2 years incentive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3. Banks assist with low interest no </a:t>
            </a:r>
            <a:r>
              <a:rPr lang="en-US" dirty="0" err="1"/>
              <a:t>downpayment</a:t>
            </a:r>
            <a:r>
              <a:rPr lang="en-US" dirty="0"/>
              <a:t> loans for home purchase. 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4. Expand training programs by 20% and require payback for scholarships.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5. Prior authorization requirements decrease by 50%</a:t>
            </a:r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n-US" dirty="0"/>
          </a:p>
          <a:p>
            <a:pPr marL="228600" lvl="0" indent="-50800">
              <a:spcBef>
                <a:spcPts val="0"/>
              </a:spcBef>
              <a:buSzPts val="2800"/>
              <a:buNone/>
            </a:pPr>
            <a:endParaRPr lang="en-US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D02161-2A1B-438B-31EC-FB0EEF367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6A117-AFC8-C684-4BD5-0144910365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6. Care Coordination provided by insurers and smoothly integrated with all practices</a:t>
            </a:r>
          </a:p>
          <a:p>
            <a:pPr marL="114300" indent="0">
              <a:buNone/>
            </a:pPr>
            <a:r>
              <a:rPr lang="en-US" dirty="0"/>
              <a:t>7. Subsidized teacher and healthcare worker housing</a:t>
            </a:r>
          </a:p>
          <a:p>
            <a:pPr marL="114300" indent="0">
              <a:buNone/>
            </a:pPr>
            <a:r>
              <a:rPr lang="en-US" dirty="0"/>
              <a:t>8. Expand nurse, dental and psychology residencies</a:t>
            </a:r>
          </a:p>
          <a:p>
            <a:pPr marL="114300" indent="0">
              <a:buNone/>
            </a:pPr>
            <a:r>
              <a:rPr lang="en-US" dirty="0"/>
              <a:t>9. Telehealth expansion without requirement for face to face</a:t>
            </a:r>
          </a:p>
          <a:p>
            <a:pPr marL="114300" indent="0">
              <a:buNone/>
            </a:pPr>
            <a:r>
              <a:rPr lang="en-US" dirty="0"/>
              <a:t>10. Expand </a:t>
            </a:r>
            <a:r>
              <a:rPr lang="en-US" dirty="0">
                <a:solidFill>
                  <a:srgbClr val="FF0000"/>
                </a:solidFill>
              </a:rPr>
              <a:t>recruiting</a:t>
            </a:r>
            <a:r>
              <a:rPr lang="en-US" dirty="0"/>
              <a:t> outreach to Continent: Hawaii recruiters have booths at conferences on the Continent promoting Hawaii practice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3577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745C2-7A5C-A142-D02B-88A3EDDBEA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#3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CD1CC3-6EAB-D306-E13B-3821D74AEF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/>
              <a:t>11. All insurances </a:t>
            </a:r>
            <a:r>
              <a:rPr lang="en-US" dirty="0">
                <a:solidFill>
                  <a:srgbClr val="FF0000"/>
                </a:solidFill>
              </a:rPr>
              <a:t>increase </a:t>
            </a:r>
            <a:r>
              <a:rPr lang="en-US" dirty="0" err="1">
                <a:solidFill>
                  <a:srgbClr val="FF0000"/>
                </a:solidFill>
              </a:rPr>
              <a:t>reimuresement</a:t>
            </a:r>
            <a:r>
              <a:rPr lang="en-US" dirty="0">
                <a:solidFill>
                  <a:srgbClr val="FF0000"/>
                </a:solidFill>
              </a:rPr>
              <a:t> by 25%</a:t>
            </a:r>
          </a:p>
          <a:p>
            <a:pPr marL="114300" indent="0">
              <a:buNone/>
            </a:pPr>
            <a:r>
              <a:rPr lang="en-US" dirty="0"/>
              <a:t>12. State or investors subsidize housing purchases so houses are 2/3 of cost to purchasers</a:t>
            </a:r>
          </a:p>
          <a:p>
            <a:pPr marL="114300" indent="0">
              <a:buNone/>
            </a:pPr>
            <a:r>
              <a:rPr lang="en-US" dirty="0"/>
              <a:t>13. Expand community care model by allowing pharmacists to see patients(?)</a:t>
            </a:r>
          </a:p>
          <a:p>
            <a:pPr marL="114300" indent="0">
              <a:buNone/>
            </a:pPr>
            <a:r>
              <a:rPr lang="en-US" dirty="0"/>
              <a:t>14. Eliminate GET on food and healthcare</a:t>
            </a:r>
          </a:p>
          <a:p>
            <a:pPr marL="114300" indent="0">
              <a:buNone/>
            </a:pPr>
            <a:r>
              <a:rPr lang="en-US" dirty="0"/>
              <a:t>15. Provide $10,000 in loan repayment to all providers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594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1956</TotalTime>
  <Words>483</Words>
  <Application>Microsoft Macintosh PowerPoint</Application>
  <PresentationFormat>Widescreen</PresentationFormat>
  <Paragraphs>62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Calibri</vt:lpstr>
      <vt:lpstr>Arial</vt:lpstr>
      <vt:lpstr>Century Gothic</vt:lpstr>
      <vt:lpstr>Office Theme</vt:lpstr>
      <vt:lpstr>Solving Hawaiʻi’s workforce Shortages </vt:lpstr>
      <vt:lpstr>Training the next generation</vt:lpstr>
      <vt:lpstr>More good things for expanding workforce</vt:lpstr>
      <vt:lpstr>Retention</vt:lpstr>
      <vt:lpstr>Solving Hawaiʻi’s workforce Shortages September 23, 2022 Systems Level Change Disruptive Change </vt:lpstr>
      <vt:lpstr>Case #1</vt:lpstr>
      <vt:lpstr>Case #2</vt:lpstr>
      <vt:lpstr>Case #3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Solving Hawaiʻi’s workforce Shortages September 23, 2022  </dc:title>
  <dc:creator>Constance Emory</dc:creator>
  <cp:lastModifiedBy>Kelley Withy</cp:lastModifiedBy>
  <cp:revision>11</cp:revision>
  <dcterms:created xsi:type="dcterms:W3CDTF">2017-07-15T01:53:23Z</dcterms:created>
  <dcterms:modified xsi:type="dcterms:W3CDTF">2022-09-09T02:10:31Z</dcterms:modified>
</cp:coreProperties>
</file>