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0"/>
  </p:notesMasterIdLst>
  <p:sldIdLst>
    <p:sldId id="256" r:id="rId5"/>
    <p:sldId id="297" r:id="rId6"/>
    <p:sldId id="336" r:id="rId7"/>
    <p:sldId id="358" r:id="rId8"/>
    <p:sldId id="338" r:id="rId9"/>
    <p:sldId id="359" r:id="rId10"/>
    <p:sldId id="341" r:id="rId11"/>
    <p:sldId id="345" r:id="rId12"/>
    <p:sldId id="360" r:id="rId13"/>
    <p:sldId id="362" r:id="rId14"/>
    <p:sldId id="361" r:id="rId15"/>
    <p:sldId id="363" r:id="rId16"/>
    <p:sldId id="364" r:id="rId17"/>
    <p:sldId id="365" r:id="rId18"/>
    <p:sldId id="288"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Garamond" panose="02020404030301010803" pitchFamily="18" charset="0"/>
      <p:regular r:id="rId25"/>
      <p:bold r:id="rId26"/>
      <p:italic r:id="rId27"/>
    </p:embeddedFont>
    <p:embeddedFont>
      <p:font typeface="Palatino Linotype" panose="02040502050505030304" pitchFamily="18" charset="0"/>
      <p:regular r:id="rId28"/>
      <p:bold r:id="rId29"/>
      <p:italic r:id="rId30"/>
      <p:boldItalic r:id="rId31"/>
    </p:embeddedFont>
    <p:embeddedFont>
      <p:font typeface="Trebuchet MS" panose="020B0603020202020204" pitchFamily="34" charset="0"/>
      <p:regular r:id="rId32"/>
      <p:bold r:id="rId33"/>
      <p:italic r:id="rId34"/>
      <p:boldItalic r:id="rId35"/>
    </p:embeddedFont>
    <p:embeddedFont>
      <p:font typeface="Wingdings 3" panose="05040102010807070707" pitchFamily="18" charset="2"/>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hN+VNqIKD1DVLpxKVDrYLLUkcb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62"/>
    <a:srgbClr val="908662"/>
    <a:srgbClr val="8DA9DB"/>
    <a:srgbClr val="4472C4"/>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C3048-11D7-97DA-7700-EFB7D8DB2220}" v="7" dt="2022-09-21T21:51:08.446"/>
    <p1510:client id="{8070BAB5-E4D8-106A-FFD9-AB6494736EEC}" v="137" dt="2022-09-20T20:44:58.868"/>
    <p1510:client id="{9639150B-4926-46A4-B503-FD8F37FB4BB0}" v="2189" dt="2022-09-21T00:17:03.877"/>
  </p1510:revLst>
</p1510:revInfo>
</file>

<file path=ppt/tableStyles.xml><?xml version="1.0" encoding="utf-8"?>
<a:tblStyleLst xmlns:a="http://schemas.openxmlformats.org/drawingml/2006/main" def="{8946ECA7-5F50-467B-A09A-E9B58EC26431}">
  <a:tblStyle styleId="{8946ECA7-5F50-467B-A09A-E9B58EC2643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19" autoAdjust="0"/>
  </p:normalViewPr>
  <p:slideViewPr>
    <p:cSldViewPr snapToGrid="0">
      <p:cViewPr varScale="1">
        <p:scale>
          <a:sx n="83" d="100"/>
          <a:sy n="83" d="100"/>
        </p:scale>
        <p:origin x="572" y="6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4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AUW 211 SUD CARES </a:t>
            </a:r>
            <a:br>
              <a:rPr lang="en-US" sz="1600" b="1" dirty="0"/>
            </a:br>
            <a:r>
              <a:rPr lang="en-US" sz="1600" b="1" dirty="0"/>
              <a:t>Call Volume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Sheet1!$B$13</c:f>
              <c:strCache>
                <c:ptCount val="1"/>
                <c:pt idx="0">
                  <c:v>Inbound Calls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Sheet1!$A$14:$A$18</c:f>
              <c:strCache>
                <c:ptCount val="5"/>
                <c:pt idx="0">
                  <c:v>April</c:v>
                </c:pt>
                <c:pt idx="1">
                  <c:v>May</c:v>
                </c:pt>
                <c:pt idx="2">
                  <c:v>June</c:v>
                </c:pt>
                <c:pt idx="3">
                  <c:v>July</c:v>
                </c:pt>
                <c:pt idx="4">
                  <c:v>August</c:v>
                </c:pt>
              </c:strCache>
            </c:strRef>
          </c:cat>
          <c:val>
            <c:numRef>
              <c:f>Sheet1!$B$14:$B$18</c:f>
              <c:numCache>
                <c:formatCode>0</c:formatCode>
                <c:ptCount val="5"/>
                <c:pt idx="0">
                  <c:v>94</c:v>
                </c:pt>
                <c:pt idx="1">
                  <c:v>264</c:v>
                </c:pt>
                <c:pt idx="2">
                  <c:v>252</c:v>
                </c:pt>
                <c:pt idx="3">
                  <c:v>266</c:v>
                </c:pt>
                <c:pt idx="4">
                  <c:v>320</c:v>
                </c:pt>
              </c:numCache>
            </c:numRef>
          </c:val>
          <c:extLst>
            <c:ext xmlns:c16="http://schemas.microsoft.com/office/drawing/2014/chart" uri="{C3380CC4-5D6E-409C-BE32-E72D297353CC}">
              <c16:uniqueId val="{00000000-0A71-4EA2-BCEF-C1ECCD5B33C5}"/>
            </c:ext>
          </c:extLst>
        </c:ser>
        <c:ser>
          <c:idx val="1"/>
          <c:order val="1"/>
          <c:tx>
            <c:strRef>
              <c:f>Sheet1!$C$13</c:f>
              <c:strCache>
                <c:ptCount val="1"/>
                <c:pt idx="0">
                  <c:v>Outbound Calls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Sheet1!$A$14:$A$18</c:f>
              <c:strCache>
                <c:ptCount val="5"/>
                <c:pt idx="0">
                  <c:v>April</c:v>
                </c:pt>
                <c:pt idx="1">
                  <c:v>May</c:v>
                </c:pt>
                <c:pt idx="2">
                  <c:v>June</c:v>
                </c:pt>
                <c:pt idx="3">
                  <c:v>July</c:v>
                </c:pt>
                <c:pt idx="4">
                  <c:v>August</c:v>
                </c:pt>
              </c:strCache>
            </c:strRef>
          </c:cat>
          <c:val>
            <c:numRef>
              <c:f>Sheet1!$C$14:$C$18</c:f>
              <c:numCache>
                <c:formatCode>0</c:formatCode>
                <c:ptCount val="5"/>
                <c:pt idx="0">
                  <c:v>121</c:v>
                </c:pt>
                <c:pt idx="1">
                  <c:v>292</c:v>
                </c:pt>
                <c:pt idx="2">
                  <c:v>276</c:v>
                </c:pt>
                <c:pt idx="3">
                  <c:v>287</c:v>
                </c:pt>
                <c:pt idx="4">
                  <c:v>340</c:v>
                </c:pt>
              </c:numCache>
            </c:numRef>
          </c:val>
          <c:extLst>
            <c:ext xmlns:c16="http://schemas.microsoft.com/office/drawing/2014/chart" uri="{C3380CC4-5D6E-409C-BE32-E72D297353CC}">
              <c16:uniqueId val="{00000001-0A71-4EA2-BCEF-C1ECCD5B33C5}"/>
            </c:ext>
          </c:extLst>
        </c:ser>
        <c:dLbls>
          <c:dLblPos val="outEnd"/>
          <c:showLegendKey val="0"/>
          <c:showVal val="1"/>
          <c:showCatName val="0"/>
          <c:showSerName val="0"/>
          <c:showPercent val="0"/>
          <c:showBubbleSize val="0"/>
        </c:dLbls>
        <c:gapWidth val="219"/>
        <c:overlap val="-27"/>
        <c:axId val="1130374096"/>
        <c:axId val="1130370352"/>
      </c:barChart>
      <c:catAx>
        <c:axId val="113037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30370352"/>
        <c:crosses val="autoZero"/>
        <c:auto val="1"/>
        <c:lblAlgn val="ctr"/>
        <c:lblOffset val="100"/>
        <c:noMultiLvlLbl val="0"/>
      </c:catAx>
      <c:valAx>
        <c:axId val="1130370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037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Elliott – ADD NOTES</a:t>
            </a:r>
            <a:br>
              <a:rPr lang="en-US" dirty="0"/>
            </a:br>
            <a:endParaRPr lang="en-US" dirty="0"/>
          </a:p>
          <a:p>
            <a:pPr marL="171450" indent="-171450">
              <a:buChar char="•"/>
            </a:pPr>
            <a:r>
              <a:rPr lang="en-US" dirty="0"/>
              <a:t>Explain what is the Bundle (Cage-Aid, DENS-ASI, ASAM, Tx. Plan)</a:t>
            </a:r>
          </a:p>
          <a:p>
            <a:pPr marL="171450" indent="-171450">
              <a:buChar char="•"/>
            </a:pPr>
            <a:r>
              <a:rPr lang="en-US" dirty="0"/>
              <a:t>Pretreatment services motivational enhancement (engagement) screening, assessment (ASI and ASAM) and determination </a:t>
            </a:r>
          </a:p>
          <a:p>
            <a:pPr marL="171450" indent="-171450">
              <a:buChar char="•"/>
            </a:pPr>
            <a:r>
              <a:rPr lang="en-US" dirty="0"/>
              <a:t>Other services include clean and sober living, Transportation costs, Translation and Interpreter services...</a:t>
            </a:r>
          </a:p>
          <a:p>
            <a:pPr marL="171450" indent="-171450">
              <a:buChar char="•"/>
            </a:pPr>
            <a:r>
              <a:rPr lang="en-US" dirty="0"/>
              <a:t>ASAM (American Society of Addiction Medicine) provides Treatment criteria for Addictive, Substance-Related and Co-</a:t>
            </a:r>
            <a:r>
              <a:rPr lang="en-US"/>
              <a:t>Occurring</a:t>
            </a:r>
            <a:r>
              <a:rPr lang="en-US" dirty="0"/>
              <a:t> Conditions</a:t>
            </a: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85671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Elliott – </a:t>
            </a:r>
            <a:br>
              <a:rPr lang="en-US"/>
            </a:br>
            <a:br>
              <a:rPr lang="en-US" dirty="0"/>
            </a:br>
            <a:r>
              <a:rPr lang="en-US" dirty="0"/>
              <a:t>Referrals out – follow up calls for treatment.</a:t>
            </a:r>
          </a:p>
          <a:p>
            <a:pPr marL="171450" indent="-171450">
              <a:buChar char="•"/>
            </a:pPr>
            <a:r>
              <a:rPr lang="en-US" dirty="0"/>
              <a:t>Ensure referral has been accepted and client has engaged in recommended services.</a:t>
            </a:r>
          </a:p>
          <a:p>
            <a:pPr marL="171450" indent="-171450">
              <a:buChar char="•"/>
            </a:pPr>
            <a:r>
              <a:rPr lang="en-US" dirty="0"/>
              <a:t>Keep client engaged and motivated while waiting for services to begin</a:t>
            </a:r>
          </a:p>
          <a:p>
            <a:pPr marL="171450" indent="-171450">
              <a:buChar char="•"/>
            </a:pPr>
            <a:endParaRPr lang="en-US"/>
          </a:p>
          <a:p>
            <a:pPr marL="171450" indent="-171450">
              <a:buChar char="•"/>
            </a:pPr>
            <a:r>
              <a:rPr lang="en-US"/>
              <a:t>Benefit Exception Request (BE request) – A Benefit Exception request is a request for clinically indicated SUD services beyond the allowable service max units.  When insurance stops paying, requesting ADAD funding</a:t>
            </a:r>
          </a:p>
          <a:p>
            <a:pPr marL="0" indent="0"/>
            <a:endParaRPr lang="en-US"/>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57984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Josh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SUD CARES has seen a steady increase in the amount of incoming calls from clients and providers in need of SUD services. We anticipate with more promotion and continued meet and greets with various SUD providers, our incoming call volume will steadily increase in the coming weeks and months.</a:t>
            </a:r>
            <a:br>
              <a:rPr lang="en-US" dirty="0"/>
            </a:br>
            <a:br>
              <a:rPr lang="en-US" dirty="0"/>
            </a:br>
            <a:r>
              <a:rPr lang="en-US" dirty="0"/>
              <a:t>To highlight some of what Elliott mentioned about our SUD service delivery, the data clearly shows that another critical aspect of the SUD program is maintaining a level of contact and coordination with our clients and providers. This is one way to ensure that clients are getting the services they need for recovery. </a:t>
            </a:r>
            <a:br>
              <a:rPr lang="en-US" dirty="0"/>
            </a:br>
            <a:br>
              <a:rPr lang="en-US" dirty="0"/>
            </a:br>
            <a:r>
              <a:rPr lang="en-US" dirty="0"/>
              <a:t>Another metric we closely monitor to ensure for high quality SUD customer service is the amount of time it takes to answer a call. For the first 5 months of the SUD program, we have maintained a call answer rate of less than 1 sec. This means if a client or provider is in need of SUD services, our 211 SUD CARES Coordinators are there to answer the call and begin care coordination. </a:t>
            </a:r>
            <a:br>
              <a:rPr lang="en-US" dirty="0"/>
            </a:br>
            <a:br>
              <a:rPr lang="en-US" dirty="0"/>
            </a:br>
            <a:r>
              <a:rPr lang="en-US" dirty="0"/>
              <a:t>Lastly, on average, our Care Coordinators are on the lines with clients for about 13 minutes. During the call, our coordinators will ask clients questions about their SUD history and current use and use principals in motivational interviewing to properly screen clients for SUD services</a:t>
            </a: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6161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4266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Elliott...Read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7976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Elliott and Josh</a:t>
            </a: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3624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Quick Introduction (Name, Position, What you do at AUW 211)</a:t>
            </a:r>
            <a:br>
              <a:rPr lang="en-US" dirty="0"/>
            </a:br>
            <a:endParaRPr lang="en-US" dirty="0"/>
          </a:p>
          <a:p>
            <a:pPr marL="0" lvl="0" indent="0" algn="l" rtl="0">
              <a:spcBef>
                <a:spcPts val="0"/>
              </a:spcBef>
              <a:spcAft>
                <a:spcPts val="0"/>
              </a:spcAft>
              <a:buNone/>
            </a:pPr>
            <a:r>
              <a:rPr lang="en-US" dirty="0"/>
              <a:t>Elliott</a:t>
            </a:r>
            <a:br>
              <a:rPr lang="en-US" dirty="0"/>
            </a:br>
            <a:r>
              <a:rPr lang="en-US" dirty="0"/>
              <a:t>Josh</a:t>
            </a:r>
            <a:br>
              <a:rPr lang="en-US" dirty="0"/>
            </a:br>
            <a:r>
              <a:rPr lang="en-US" dirty="0" err="1"/>
              <a:t>Josh</a:t>
            </a:r>
            <a:r>
              <a:rPr lang="en-US" dirty="0"/>
              <a:t> give JP Intro </a:t>
            </a:r>
            <a:br>
              <a:rPr lang="en-US" dirty="0"/>
            </a:br>
            <a:br>
              <a:rPr lang="en-US" dirty="0"/>
            </a:br>
            <a:r>
              <a:rPr lang="en-US" dirty="0"/>
              <a:t>SLIDE</a:t>
            </a: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44143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t>JOSH - For over a century, Aloha United Way has been dedicated to serving the people of Hawaii to work on the issues that face everyday people.. from working families struggling to afford basic household expenses…. to creating partnerships with county and state public agencies that improve the social.. Health.. &amp; human services for our kupuna and low-income families,… and working with small and large non-profit organizations in </a:t>
            </a:r>
            <a:r>
              <a:rPr lang="en-US" sz="1400" dirty="0" err="1"/>
              <a:t>oahu</a:t>
            </a:r>
            <a:r>
              <a:rPr lang="en-US" sz="1400" dirty="0"/>
              <a:t> and neighbor islands on health &amp; housing, economic security, and larger systemic issues facing Hawaii.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For those of you who might not know what 211 is… anyone can dial 2-1-1- for free, confidential, and statewide Information &amp; Referral services …that connects the people of Hawaii to over 4,000  government, non-profit, and social service agencies and programs (ranging from Housing &amp; Shelter services, Healthcare, COVID-19, Utility Assistance, Food Support, Employment… income services, Disaster Relief, and much more!</a:t>
            </a: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5836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JOSH –THE AUW 211 partnership with the DOH presents a new, exciting opportunity to impact the field of behavioral health in Hawaii by joining the Hawaii CARES ecosystem. </a:t>
            </a:r>
            <a:br>
              <a:rPr lang="en-US" dirty="0"/>
            </a:br>
            <a:br>
              <a:rPr lang="en-US" dirty="0"/>
            </a:br>
            <a:r>
              <a:rPr lang="en-US" dirty="0"/>
              <a:t>Since the start of COVID-19, AUW 211 worked closely with hospital systems, county and state leadership, various state agencies, and community groups to protect our kupuna and most vulnerable households in the fight against COVID-19.</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2022, AUW 211 restructured, we expanded operations, and increased staff to develop the SUD CARES Referral &amp; Treatment call center.  Since this past April, AUW has worked very closely with the Dept Of Health, Alcohol &amp; Drug Abuse Division, Adult Mental Health Division, and Care Hawaii to work on integrating our systems to best serve the mental health, substance use, and behavioral health needs for our community. </a:t>
            </a:r>
            <a:br>
              <a:rPr lang="en-US" dirty="0"/>
            </a:br>
            <a:br>
              <a:rPr lang="en-US" dirty="0"/>
            </a:br>
            <a:r>
              <a:rPr lang="en-US" dirty="0"/>
              <a:t>For the past 5 months, AUW has started taking SUD calls and created an entire new division of 211.  This new partnership with Hawaii CARES helps allow DOH and AUW to better respond to the critical Substance Use needs of the people of Hawaii and our providers working in the field of Substance use and behavioral health….This  graphic shows the collaborative approach to behavioral health in Hawaii and how engaged and  intertwined each stakeholder is within the Hawaii CARES system.  </a:t>
            </a:r>
            <a:br>
              <a:rPr lang="en-US" dirty="0"/>
            </a:br>
            <a:br>
              <a:rPr lang="en-US" dirty="0"/>
            </a:br>
            <a:r>
              <a:rPr lang="en-US" dirty="0"/>
              <a:t>We believe one way we can better serve our clients in the field of behavioral health is by implementing a culture of continuous learning, improvement, and evaluation into all aspects of the Hawaii CARES program. We all work closely together so that the people of Hawaii can access the care </a:t>
            </a:r>
            <a:r>
              <a:rPr lang="en-US"/>
              <a:t>they need. </a:t>
            </a:r>
            <a:endParaRPr lang="en-US"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1563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JOSH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build upon what was stated earlier by Care Hawaii, here is another example of the high level of collaboration between the Hawaii CARES programs. </a:t>
            </a:r>
            <a:br>
              <a:rPr lang="en-US" dirty="0"/>
            </a:br>
            <a:br>
              <a:rPr lang="en-US" dirty="0"/>
            </a:br>
            <a:r>
              <a:rPr lang="en-US" dirty="0"/>
              <a:t>Care Hawaii manages the 988 line and the Suicide and Crisis Call Center as part of  Hawaii CARES… The Suicide and Crisis Call Center is there for clients/consumers who are in need of critical care 24 hours a day, 7 days per week. Anyone can call the main Suicide &amp; Crisis Line by calling 808-832-3100, or by dialing 988 for mental health and crisis needs, around the clock.</a:t>
            </a:r>
            <a:br>
              <a:rPr lang="en-US" dirty="0"/>
            </a:br>
            <a:br>
              <a:rPr lang="en-US" dirty="0"/>
            </a:br>
            <a:r>
              <a:rPr lang="en-US" dirty="0"/>
              <a:t>AUW manages the SUD Referral &amp; Treatment Call Center as part of Hawaii CARES…. Clients and Providers in need of SUD services, screening, and referrals, can either dial 211 if you have a local 808 area code, or can dial 808 ASK 2000 for numbers with out of state areas codes or can call the </a:t>
            </a:r>
            <a:r>
              <a:rPr lang="en-US" dirty="0" err="1"/>
              <a:t>Suciide</a:t>
            </a:r>
            <a:r>
              <a:rPr lang="en-US" dirty="0"/>
              <a:t> and Crisis Call Center.   AUW is here for your SUD service needs everyday, from 7am-10pm. </a:t>
            </a:r>
            <a:br>
              <a:rPr lang="en-US" dirty="0"/>
            </a:br>
            <a:br>
              <a:rPr lang="en-US" dirty="0"/>
            </a:br>
            <a:r>
              <a:rPr lang="en-US" dirty="0"/>
              <a:t>So as you might be able to tell from this graphic and others, A major part of Hawaii CARES is the collaboration and communication between all agencies and stakeholders. If someone dials the Suicide &amp; Crisis Line or 988 and they are in need of Substance Use Disorder services, The Crisis Line  will stay on the line with the client and begin a warm transfer to 211. Also, if someone calls 211, and is in immediate crisis or other mental health related needs, AUW will stay on the line with the client and warm transfer the caller to the Suicide &amp; Crisis Center and stay with the client until the someone is on the other line to help.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work closely together at Hawaii CARES to make sure that every client in need of substance use, mental health, or crisis services will get the care and support they need.</a:t>
            </a:r>
            <a:br>
              <a:rPr lang="en-US" dirty="0"/>
            </a:br>
            <a:endParaRPr lang="en-US" dirty="0"/>
          </a:p>
          <a:p>
            <a:pPr marL="171450" lvl="0" indent="-171450" algn="l" rtl="0">
              <a:spcBef>
                <a:spcPts val="0"/>
              </a:spcBef>
              <a:spcAft>
                <a:spcPts val="0"/>
              </a:spcAft>
              <a:buFontTx/>
              <a:buChar char="-"/>
            </a:pPr>
            <a:r>
              <a:rPr lang="en-US" dirty="0"/>
              <a:t>Transfer calls from AUW to CARE HI and Care HI to AUW</a:t>
            </a:r>
          </a:p>
          <a:p>
            <a:pPr marL="171450" lvl="0" indent="-171450" algn="l" rtl="0">
              <a:spcBef>
                <a:spcPts val="0"/>
              </a:spcBef>
              <a:spcAft>
                <a:spcPts val="0"/>
              </a:spcAft>
              <a:buFontTx/>
              <a:buChar char="-"/>
            </a:pPr>
            <a:r>
              <a:rPr lang="en-US" dirty="0"/>
              <a:t>CQI – </a:t>
            </a:r>
          </a:p>
          <a:p>
            <a:pPr marL="171450" lvl="0" indent="-171450" algn="l" rtl="0">
              <a:spcBef>
                <a:spcPts val="0"/>
              </a:spcBef>
              <a:spcAft>
                <a:spcPts val="0"/>
              </a:spcAft>
              <a:buFontTx/>
              <a:buChar char="-"/>
            </a:pPr>
            <a:r>
              <a:rPr lang="en-US" dirty="0"/>
              <a:t>808</a:t>
            </a:r>
          </a:p>
          <a:p>
            <a:pPr marL="171450" lvl="0" indent="-171450" algn="l" rtl="0">
              <a:spcBef>
                <a:spcPts val="0"/>
              </a:spcBef>
              <a:spcAft>
                <a:spcPts val="0"/>
              </a:spcAft>
              <a:buFontTx/>
              <a:buChar char="-"/>
            </a:pP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3238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JOSH</a:t>
            </a:r>
            <a:br>
              <a:rPr lang="en-US" dirty="0"/>
            </a:br>
            <a:br>
              <a:rPr lang="en-US" dirty="0"/>
            </a:br>
            <a:r>
              <a:rPr lang="en-US" dirty="0"/>
              <a:t>Clients/patients in need of Substance Use Disorder services,  can now easily dial 2-1-1 and or contact the Suicide &amp;Crisis Line…  Once a client dials 2-1-1 and selects option 7 for their substance use disorder needs or are transferred from Crisis, one of AUW 211 Care Coordinators will answer the call and conduct the following for all callers:</a:t>
            </a:r>
            <a:br>
              <a:rPr lang="en-US" dirty="0"/>
            </a:br>
            <a:endParaRPr lang="en-US" dirty="0"/>
          </a:p>
          <a:p>
            <a:pPr marL="0" lvl="0" indent="0" algn="l" rtl="0">
              <a:spcBef>
                <a:spcPts val="0"/>
              </a:spcBef>
              <a:spcAft>
                <a:spcPts val="0"/>
              </a:spcAft>
              <a:buNone/>
            </a:pPr>
            <a:r>
              <a:rPr lang="en-US" sz="1200" b="1" dirty="0">
                <a:solidFill>
                  <a:schemeClr val="accent1">
                    <a:lumMod val="75000"/>
                  </a:schemeClr>
                </a:solidFill>
                <a:latin typeface="Arial"/>
                <a:ea typeface="+mn-lt"/>
                <a:cs typeface="+mn-lt"/>
              </a:rPr>
              <a:t>USIS – </a:t>
            </a:r>
            <a:r>
              <a:rPr lang="en-US" sz="1200" b="1" dirty="0" err="1">
                <a:solidFill>
                  <a:schemeClr val="accent1">
                    <a:lumMod val="75000"/>
                  </a:schemeClr>
                </a:solidFill>
                <a:latin typeface="Arial"/>
                <a:ea typeface="+mn-lt"/>
                <a:cs typeface="+mn-lt"/>
              </a:rPr>
              <a:t>Ellio</a:t>
            </a: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809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JOSH</a:t>
            </a:r>
            <a:br>
              <a:rPr lang="en-US" dirty="0"/>
            </a:br>
            <a:br>
              <a:rPr lang="en-US" dirty="0"/>
            </a:br>
            <a:r>
              <a:rPr lang="en-US" dirty="0"/>
              <a:t>For Substance Use Disorder/SUD providers who need to get ahold of someone in leadership, supervisor/manager, AUW makes it simple and easy for our SUD providers to get an update on your client or your need. </a:t>
            </a:r>
            <a:br>
              <a:rPr lang="en-US" dirty="0"/>
            </a:br>
            <a:br>
              <a:rPr lang="en-US" dirty="0"/>
            </a:br>
            <a:r>
              <a:rPr lang="en-US" dirty="0"/>
              <a:t>One way Providers can obtain their client’s updates, information or requests would be to dial 2-1-1 and select “option 8”, designated for SUD Providers. One of our AUW 211 SUD CARES Coordinators will collect your information and pass on your request to someone who can best assist you.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Providers, we know you are busy and have a lot on your plate, so another way to contact a supervisor or manager, will be to email us. Our general email box is 211SUD@auw.org, which is HIPPA secured  and enabled for encryption for your protection.</a:t>
            </a:r>
            <a:br>
              <a:rPr lang="en-US" dirty="0"/>
            </a:br>
            <a:br>
              <a:rPr lang="en-US" dirty="0"/>
            </a:br>
            <a:r>
              <a:rPr lang="en-US" dirty="0"/>
              <a:t>Another way is to directly email one of our supervisors (ALEC/KELSI) using the email address above. Elliott will speak on What Benefit Exception requests are in just a minute, but Elliott is our Clinical Manager and can be reached using the email address above.</a:t>
            </a:r>
          </a:p>
          <a:p>
            <a:pPr marL="0" lvl="0" indent="0" algn="l" rtl="0">
              <a:spcBef>
                <a:spcPts val="0"/>
              </a:spcBef>
              <a:spcAft>
                <a:spcPts val="0"/>
              </a:spcAft>
              <a:buNone/>
            </a:pP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7747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Elliott Benefits offered by a Continuum of Care that provides universal entry to a comprehensive system of specialized services to meet the behavioral health needs of individuals. </a:t>
            </a:r>
          </a:p>
          <a:p>
            <a:pPr marL="171450" indent="-171450">
              <a:buChar char="•"/>
            </a:pPr>
            <a:r>
              <a:rPr lang="en-US" dirty="0"/>
              <a:t>A universal entry to a comprehensive system is beneficial as it:  Increases access to SUD treatment and recovery services and serves as another option for point of entry and referral for potential individuals to be connected with agencies they may not be already familiar with. </a:t>
            </a:r>
          </a:p>
          <a:p>
            <a:pPr marL="171450" indent="-171450">
              <a:buChar char="•"/>
            </a:pPr>
            <a:r>
              <a:rPr lang="en-US" dirty="0"/>
              <a:t>Allows providers to refer to other agencies seamlessly, and helps to ensure stronger coordination of services that are custom-fit to the individuals needing services</a:t>
            </a:r>
          </a:p>
          <a:p>
            <a:pPr marL="171450" indent="-171450">
              <a:buChar char="•"/>
            </a:pPr>
            <a:r>
              <a:rPr lang="en-US" dirty="0"/>
              <a:t>Provides excellent response time, quick referrals, and could become a knowledge resource for individuals, families, and providers</a:t>
            </a:r>
          </a:p>
          <a:p>
            <a:pPr marL="171450" indent="-171450">
              <a:buChar char="•"/>
            </a:pPr>
            <a:r>
              <a:rPr lang="en-US" dirty="0"/>
              <a:t>It helps to alleviate stress on individuals looking for services by providing assistance for appropriate care. </a:t>
            </a: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73883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Elliott</a:t>
            </a:r>
          </a:p>
          <a:p>
            <a:pPr marL="0" indent="0"/>
            <a:r>
              <a:rPr lang="en-US" dirty="0"/>
              <a:t>These are the Substance Use services that are needed when helping this population and are billable through client's insurance.  ADAD will reimburse for these services if needed but they are the Payor Of Last Resort.</a:t>
            </a: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4433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2554842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4751628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1659744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4147035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861928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6199508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4900255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2521189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42726962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72033050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18291367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42250695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87897239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1432869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01037943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7481180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0000000-1234-1234-1234-123412341234}" type="slidenum">
              <a:rPr lang="en-US" smtClean="0"/>
              <a:pPr/>
              <a:t>‹#›</a:t>
            </a:fld>
            <a:endParaRPr lang="en-US"/>
          </a:p>
        </p:txBody>
      </p:sp>
    </p:spTree>
    <p:extLst>
      <p:ext uri="{BB962C8B-B14F-4D97-AF65-F5344CB8AC3E}">
        <p14:creationId xmlns:p14="http://schemas.microsoft.com/office/powerpoint/2010/main" val="1196552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eplourde@auw.org" TargetMode="External"/><Relationship Id="rId3" Type="http://schemas.openxmlformats.org/officeDocument/2006/relationships/image" Target="../media/image16.png"/><Relationship Id="rId7" Type="http://schemas.openxmlformats.org/officeDocument/2006/relationships/hyperlink" Target="mailto:josegueda@auw.or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mailto:Jpecher@auw.org" TargetMode="External"/><Relationship Id="rId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17.gif"/><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mailto:211sud@auw.org" TargetMode="External"/><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Eplourde@auw.org" TargetMode="External"/><Relationship Id="rId5" Type="http://schemas.openxmlformats.org/officeDocument/2006/relationships/hyperlink" Target="mailto:ktamanaha@auw.org" TargetMode="External"/><Relationship Id="rId4" Type="http://schemas.openxmlformats.org/officeDocument/2006/relationships/hyperlink" Target="mailto:acornejo@auw.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886126" y="1972639"/>
            <a:ext cx="8313857" cy="3076413"/>
          </a:xfrm>
          <a:prstGeom prst="rect">
            <a:avLst/>
          </a:prstGeom>
        </p:spPr>
        <p:txBody>
          <a:bodyPr spcFirstLastPara="1" wrap="square" lIns="91426" tIns="45700" rIns="91426" bIns="45700" anchor="t" anchorCtr="0">
            <a:normAutofit fontScale="90000"/>
          </a:bodyPr>
          <a:lstStyle/>
          <a:p>
            <a:pPr algn="ctr">
              <a:buClr>
                <a:schemeClr val="accent1"/>
              </a:buClr>
              <a:buSzPts val="4400"/>
            </a:pPr>
            <a:br>
              <a:rPr lang="en-US" sz="4000" b="1" dirty="0">
                <a:solidFill>
                  <a:schemeClr val="tx1"/>
                </a:solidFill>
                <a:latin typeface="Arial"/>
                <a:ea typeface="Arial"/>
                <a:cs typeface="Arial"/>
                <a:sym typeface="Arial"/>
              </a:rPr>
            </a:br>
            <a:r>
              <a:rPr lang="en-US" sz="4000" b="1" dirty="0">
                <a:solidFill>
                  <a:schemeClr val="accent1">
                    <a:lumMod val="50000"/>
                  </a:schemeClr>
                </a:solidFill>
                <a:latin typeface="Calibri" panose="020F0502020204030204" pitchFamily="34" charset="0"/>
                <a:ea typeface="Arial"/>
                <a:cs typeface="Calibri" panose="020F0502020204030204" pitchFamily="34" charset="0"/>
                <a:sym typeface="Arial"/>
              </a:rPr>
              <a:t>Hawaii CARES Call Center</a:t>
            </a:r>
            <a:br>
              <a:rPr lang="en-US" sz="4000" b="1" dirty="0">
                <a:solidFill>
                  <a:schemeClr val="accent1">
                    <a:lumMod val="50000"/>
                  </a:schemeClr>
                </a:solidFill>
                <a:latin typeface="Calibri" panose="020F0502020204030204" pitchFamily="34" charset="0"/>
                <a:ea typeface="Arial"/>
                <a:cs typeface="Calibri" panose="020F0502020204030204" pitchFamily="34" charset="0"/>
                <a:sym typeface="Arial"/>
              </a:rPr>
            </a:br>
            <a:r>
              <a:rPr lang="en-US" sz="4000" b="1" dirty="0">
                <a:solidFill>
                  <a:schemeClr val="accent1">
                    <a:lumMod val="50000"/>
                  </a:schemeClr>
                </a:solidFill>
                <a:latin typeface="Calibri" panose="020F0502020204030204" pitchFamily="34" charset="0"/>
                <a:ea typeface="Arial"/>
                <a:cs typeface="Calibri" panose="020F0502020204030204" pitchFamily="34" charset="0"/>
                <a:sym typeface="Arial"/>
              </a:rPr>
              <a:t>Care Hawaii &amp; Aloha United Way 211</a:t>
            </a:r>
            <a:br>
              <a:rPr lang="en-US" sz="1900" i="1" dirty="0">
                <a:solidFill>
                  <a:schemeClr val="tx1"/>
                </a:solidFill>
                <a:latin typeface="Calibri" panose="020F0502020204030204" pitchFamily="34" charset="0"/>
                <a:ea typeface="Arial"/>
                <a:cs typeface="Calibri" panose="020F0502020204030204" pitchFamily="34" charset="0"/>
                <a:sym typeface="Arial"/>
              </a:rPr>
            </a:br>
            <a:br>
              <a:rPr lang="en-US" sz="1900" i="1" dirty="0">
                <a:solidFill>
                  <a:schemeClr val="tx1"/>
                </a:solidFill>
                <a:latin typeface="Calibri" panose="020F0502020204030204" pitchFamily="34" charset="0"/>
                <a:ea typeface="Arial"/>
                <a:cs typeface="Calibri" panose="020F0502020204030204" pitchFamily="34" charset="0"/>
                <a:sym typeface="Arial"/>
              </a:rPr>
            </a:br>
            <a:r>
              <a:rPr lang="en-US" sz="3200" dirty="0">
                <a:solidFill>
                  <a:schemeClr val="tx1"/>
                </a:solidFill>
                <a:latin typeface="Calibri" panose="020F0502020204030204" pitchFamily="34" charset="0"/>
                <a:ea typeface="Arial"/>
                <a:cs typeface="Calibri" panose="020F0502020204030204" pitchFamily="34" charset="0"/>
                <a:sym typeface="Arial"/>
              </a:rPr>
              <a:t>Hawaii Health Workforce Summit</a:t>
            </a:r>
            <a:br>
              <a:rPr lang="en-US" sz="3200" dirty="0">
                <a:solidFill>
                  <a:schemeClr val="tx1"/>
                </a:solidFill>
                <a:latin typeface="Calibri" panose="020F0502020204030204" pitchFamily="34" charset="0"/>
                <a:ea typeface="Arial"/>
                <a:cs typeface="Calibri" panose="020F0502020204030204" pitchFamily="34" charset="0"/>
                <a:sym typeface="Arial"/>
              </a:rPr>
            </a:br>
            <a:r>
              <a:rPr lang="en-US" sz="3200" dirty="0">
                <a:solidFill>
                  <a:schemeClr val="tx1"/>
                </a:solidFill>
                <a:latin typeface="Calibri" panose="020F0502020204030204" pitchFamily="34" charset="0"/>
                <a:ea typeface="Arial"/>
                <a:cs typeface="Calibri" panose="020F0502020204030204" pitchFamily="34" charset="0"/>
                <a:sym typeface="Arial"/>
              </a:rPr>
              <a:t>09.24.2022</a:t>
            </a:r>
            <a:br>
              <a:rPr lang="en-US" sz="2000" dirty="0"/>
            </a:br>
            <a:br>
              <a:rPr lang="en-US" sz="2000" dirty="0"/>
            </a:br>
            <a:br>
              <a:rPr lang="en-US" sz="800" dirty="0"/>
            </a:br>
            <a:br>
              <a:rPr lang="en-US" sz="1900" dirty="0">
                <a:solidFill>
                  <a:srgbClr val="FFFFFF"/>
                </a:solidFill>
                <a:latin typeface="Arial"/>
                <a:ea typeface="Arial"/>
                <a:cs typeface="Arial"/>
                <a:sym typeface="Arial"/>
              </a:rPr>
            </a:br>
            <a:endParaRPr lang="en-US" sz="1900" dirty="0">
              <a:solidFill>
                <a:srgbClr val="FFFFFF"/>
              </a:solidFill>
              <a:latin typeface="Arial"/>
              <a:ea typeface="Arial"/>
              <a:cs typeface="Arial"/>
              <a:sym typeface="Arial"/>
            </a:endParaRPr>
          </a:p>
        </p:txBody>
      </p:sp>
      <p:pic>
        <p:nvPicPr>
          <p:cNvPr id="29" name="Picture 2" descr="image">
            <a:extLst>
              <a:ext uri="{FF2B5EF4-FFF2-40B4-BE49-F238E27FC236}">
                <a16:creationId xmlns:a16="http://schemas.microsoft.com/office/drawing/2014/main" id="{AF42A7E3-72B2-D229-EC33-54854167D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058" y="5307329"/>
            <a:ext cx="1717738" cy="129583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picture containing text, clipart&#10;&#10;Description automatically generated">
            <a:extLst>
              <a:ext uri="{FF2B5EF4-FFF2-40B4-BE49-F238E27FC236}">
                <a16:creationId xmlns:a16="http://schemas.microsoft.com/office/drawing/2014/main" id="{32A9A5E2-EE11-EFEF-016C-9ABD684FBB71}"/>
              </a:ext>
            </a:extLst>
          </p:cNvPr>
          <p:cNvPicPr>
            <a:picLocks noChangeAspect="1"/>
          </p:cNvPicPr>
          <p:nvPr/>
        </p:nvPicPr>
        <p:blipFill rotWithShape="1">
          <a:blip r:embed="rId4"/>
          <a:srcRect r="57812"/>
          <a:stretch/>
        </p:blipFill>
        <p:spPr>
          <a:xfrm>
            <a:off x="4916172" y="5473618"/>
            <a:ext cx="2001848" cy="1129549"/>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48E8659-6330-464F-A241-A9667607561B}"/>
              </a:ext>
            </a:extLst>
          </p:cNvPr>
          <p:cNvPicPr>
            <a:picLocks noChangeAspect="1"/>
          </p:cNvPicPr>
          <p:nvPr/>
        </p:nvPicPr>
        <p:blipFill rotWithShape="1">
          <a:blip r:embed="rId4"/>
          <a:srcRect l="41503" r="-1"/>
          <a:stretch/>
        </p:blipFill>
        <p:spPr>
          <a:xfrm>
            <a:off x="2897311" y="168436"/>
            <a:ext cx="5004423" cy="2102153"/>
          </a:xfrm>
          <a:prstGeom prst="rect">
            <a:avLst/>
          </a:prstGeom>
        </p:spPr>
      </p:pic>
      <p:pic>
        <p:nvPicPr>
          <p:cNvPr id="3" name="Picture 2" descr="Logo&#10;&#10;Description automatically generated">
            <a:extLst>
              <a:ext uri="{FF2B5EF4-FFF2-40B4-BE49-F238E27FC236}">
                <a16:creationId xmlns:a16="http://schemas.microsoft.com/office/drawing/2014/main" id="{B8F01BD5-B5A8-4287-A57B-E02091DDBB3A}"/>
              </a:ext>
            </a:extLst>
          </p:cNvPr>
          <p:cNvPicPr>
            <a:picLocks noChangeAspect="1"/>
          </p:cNvPicPr>
          <p:nvPr/>
        </p:nvPicPr>
        <p:blipFill>
          <a:blip r:embed="rId5"/>
          <a:stretch>
            <a:fillRect/>
          </a:stretch>
        </p:blipFill>
        <p:spPr>
          <a:xfrm>
            <a:off x="3051728" y="5049052"/>
            <a:ext cx="1640512" cy="16405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8" name="Title 17">
            <a:extLst>
              <a:ext uri="{FF2B5EF4-FFF2-40B4-BE49-F238E27FC236}">
                <a16:creationId xmlns:a16="http://schemas.microsoft.com/office/drawing/2014/main" id="{3A8BF52E-6F58-95F5-93B7-5B80451D455D}"/>
              </a:ext>
            </a:extLst>
          </p:cNvPr>
          <p:cNvSpPr>
            <a:spLocks noGrp="1"/>
          </p:cNvSpPr>
          <p:nvPr>
            <p:ph type="title"/>
          </p:nvPr>
        </p:nvSpPr>
        <p:spPr>
          <a:xfrm>
            <a:off x="1261606" y="282764"/>
            <a:ext cx="7539496" cy="1320800"/>
          </a:xfrm>
        </p:spPr>
        <p:txBody>
          <a:bodyPr>
            <a:normAutofit/>
          </a:bodyPr>
          <a:lstStyle/>
          <a:p>
            <a:pPr algn="ctr"/>
            <a:r>
              <a:rPr lang="en-US" b="1" dirty="0"/>
              <a:t>S.U.D. CARES Service Delivery </a:t>
            </a:r>
          </a:p>
        </p:txBody>
      </p:sp>
      <p:sp>
        <p:nvSpPr>
          <p:cNvPr id="19" name="Content Placeholder 18">
            <a:extLst>
              <a:ext uri="{FF2B5EF4-FFF2-40B4-BE49-F238E27FC236}">
                <a16:creationId xmlns:a16="http://schemas.microsoft.com/office/drawing/2014/main" id="{9A34A769-38A8-EC70-14CF-518993E0AEA9}"/>
              </a:ext>
            </a:extLst>
          </p:cNvPr>
          <p:cNvSpPr>
            <a:spLocks noGrp="1"/>
          </p:cNvSpPr>
          <p:nvPr>
            <p:ph idx="1"/>
          </p:nvPr>
        </p:nvSpPr>
        <p:spPr>
          <a:xfrm>
            <a:off x="419919" y="1251288"/>
            <a:ext cx="9990666" cy="4236262"/>
          </a:xfrm>
        </p:spPr>
        <p:txBody>
          <a:bodyPr vert="horz" lIns="91440" tIns="45720" rIns="91440" bIns="45720" rtlCol="0" anchor="t">
            <a:noAutofit/>
          </a:bodyPr>
          <a:lstStyle/>
          <a:p>
            <a:pPr marL="0" indent="0">
              <a:buNone/>
            </a:pPr>
            <a:r>
              <a:rPr lang="en-US" sz="2800" b="1" dirty="0">
                <a:solidFill>
                  <a:schemeClr val="accent1">
                    <a:lumMod val="50000"/>
                  </a:schemeClr>
                </a:solidFill>
                <a:latin typeface="Arial"/>
                <a:cs typeface="Arial"/>
              </a:rPr>
              <a:t>Referrals In: </a:t>
            </a:r>
            <a:r>
              <a:rPr lang="en-US" sz="2800" dirty="0">
                <a:solidFill>
                  <a:schemeClr val="accent1">
                    <a:lumMod val="50000"/>
                  </a:schemeClr>
                </a:solidFill>
                <a:latin typeface="Arial"/>
                <a:cs typeface="Arial"/>
              </a:rPr>
              <a:t>Review incoming ADAD Provider S.U.D. referrals:</a:t>
            </a:r>
          </a:p>
          <a:p>
            <a:r>
              <a:rPr lang="en-US" sz="2800" dirty="0">
                <a:solidFill>
                  <a:schemeClr val="accent1">
                    <a:lumMod val="50000"/>
                  </a:schemeClr>
                </a:solidFill>
                <a:latin typeface="Arial"/>
                <a:cs typeface="Arial"/>
              </a:rPr>
              <a:t>	ASAM </a:t>
            </a:r>
          </a:p>
          <a:p>
            <a:r>
              <a:rPr lang="en-US" sz="2800" dirty="0">
                <a:solidFill>
                  <a:schemeClr val="accent1">
                    <a:lumMod val="50000"/>
                  </a:schemeClr>
                </a:solidFill>
                <a:latin typeface="Arial"/>
                <a:cs typeface="Arial"/>
              </a:rPr>
              <a:t>	DENS-ASI</a:t>
            </a:r>
          </a:p>
          <a:p>
            <a:r>
              <a:rPr lang="en-US" sz="2800" dirty="0">
                <a:solidFill>
                  <a:schemeClr val="accent1">
                    <a:lumMod val="50000"/>
                  </a:schemeClr>
                </a:solidFill>
                <a:latin typeface="Arial"/>
                <a:cs typeface="Arial"/>
              </a:rPr>
              <a:t>Treatment Plan/Health &amp; Wellness Plan</a:t>
            </a:r>
          </a:p>
          <a:p>
            <a:r>
              <a:rPr lang="en-US" sz="2800" dirty="0">
                <a:solidFill>
                  <a:schemeClr val="accent1">
                    <a:lumMod val="50000"/>
                  </a:schemeClr>
                </a:solidFill>
                <a:latin typeface="Arial"/>
                <a:cs typeface="Arial"/>
              </a:rPr>
              <a:t>	CAGE-AID</a:t>
            </a:r>
          </a:p>
          <a:p>
            <a:r>
              <a:rPr lang="en-US" sz="2800" dirty="0">
                <a:solidFill>
                  <a:schemeClr val="accent1">
                    <a:lumMod val="50000"/>
                  </a:schemeClr>
                </a:solidFill>
                <a:latin typeface="Arial"/>
                <a:cs typeface="Arial"/>
              </a:rPr>
              <a:t> Pre-Treatment Services </a:t>
            </a:r>
            <a:r>
              <a:rPr lang="en-US" sz="2800" i="1" dirty="0">
                <a:solidFill>
                  <a:schemeClr val="accent1">
                    <a:lumMod val="50000"/>
                  </a:schemeClr>
                </a:solidFill>
                <a:latin typeface="Arial"/>
                <a:cs typeface="Arial"/>
              </a:rPr>
              <a:t>(i.e., Motivational enhancements, screening, assessments (ASAM, DENS-ASI) </a:t>
            </a:r>
            <a:r>
              <a:rPr lang="en-US" sz="2800" dirty="0">
                <a:solidFill>
                  <a:schemeClr val="accent1">
                    <a:lumMod val="50000"/>
                  </a:schemeClr>
                </a:solidFill>
                <a:latin typeface="Arial"/>
                <a:cs typeface="Arial"/>
              </a:rPr>
              <a:t> </a:t>
            </a:r>
            <a:endParaRPr lang="en-US" sz="2800" b="1" dirty="0">
              <a:solidFill>
                <a:schemeClr val="accent1">
                  <a:lumMod val="50000"/>
                </a:schemeClr>
              </a:solidFill>
              <a:latin typeface="Arial"/>
              <a:cs typeface="Arial"/>
            </a:endParaRPr>
          </a:p>
          <a:p>
            <a:endParaRPr lang="en-US" sz="2800" dirty="0">
              <a:solidFill>
                <a:schemeClr val="accent1">
                  <a:lumMod val="50000"/>
                </a:schemeClr>
              </a:solidFill>
              <a:latin typeface="Arial"/>
              <a:cs typeface="Arial"/>
            </a:endParaRPr>
          </a:p>
          <a:p>
            <a:endParaRPr lang="en-US" sz="3200" dirty="0">
              <a:solidFill>
                <a:schemeClr val="accent1">
                  <a:lumMod val="50000"/>
                </a:schemeClr>
              </a:solidFill>
              <a:latin typeface="Arial"/>
              <a:cs typeface="Arial"/>
            </a:endParaRPr>
          </a:p>
          <a:p>
            <a:pPr marL="0" indent="0" algn="ctr">
              <a:buNone/>
            </a:pPr>
            <a:endParaRPr lang="en-US" sz="2800" b="1" dirty="0">
              <a:solidFill>
                <a:schemeClr val="accent1">
                  <a:lumMod val="50000"/>
                </a:schemeClr>
              </a:solidFill>
              <a:latin typeface="Arial"/>
              <a:cs typeface="Arial"/>
            </a:endParaRPr>
          </a:p>
        </p:txBody>
      </p:sp>
      <p:pic>
        <p:nvPicPr>
          <p:cNvPr id="4" name="Picture 3">
            <a:extLst>
              <a:ext uri="{FF2B5EF4-FFF2-40B4-BE49-F238E27FC236}">
                <a16:creationId xmlns:a16="http://schemas.microsoft.com/office/drawing/2014/main" id="{2F2BF108-410D-49E2-8285-2A350786A4BD}"/>
              </a:ext>
            </a:extLst>
          </p:cNvPr>
          <p:cNvPicPr>
            <a:picLocks noChangeAspect="1"/>
          </p:cNvPicPr>
          <p:nvPr/>
        </p:nvPicPr>
        <p:blipFill>
          <a:blip r:embed="rId3"/>
          <a:stretch>
            <a:fillRect/>
          </a:stretch>
        </p:blipFill>
        <p:spPr>
          <a:xfrm>
            <a:off x="9842574" y="77457"/>
            <a:ext cx="2078916" cy="865707"/>
          </a:xfrm>
          <a:prstGeom prst="rect">
            <a:avLst/>
          </a:prstGeom>
        </p:spPr>
      </p:pic>
    </p:spTree>
    <p:extLst>
      <p:ext uri="{BB962C8B-B14F-4D97-AF65-F5344CB8AC3E}">
        <p14:creationId xmlns:p14="http://schemas.microsoft.com/office/powerpoint/2010/main" val="330216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 calcmode="lin" valueType="num">
                                      <p:cBhvr>
                                        <p:cTn id="1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9">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p:cTn id="17"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9">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 calcmode="lin" valueType="num">
                                      <p:cBhvr>
                                        <p:cTn id="22"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19">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 calcmode="lin" valueType="num">
                                      <p:cBhvr>
                                        <p:cTn id="27"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9">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19">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xEl>
                                              <p:pRg st="4" end="4"/>
                                            </p:txEl>
                                          </p:spTgt>
                                        </p:tgtEl>
                                        <p:attrNameLst>
                                          <p:attrName>style.visibility</p:attrName>
                                        </p:attrNameLst>
                                      </p:cBhvr>
                                      <p:to>
                                        <p:strVal val="visible"/>
                                      </p:to>
                                    </p:set>
                                    <p:anim calcmode="lin" valueType="num">
                                      <p:cBhvr>
                                        <p:cTn id="32"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19">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19">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xEl>
                                              <p:pRg st="5" end="5"/>
                                            </p:txEl>
                                          </p:spTgt>
                                        </p:tgtEl>
                                        <p:attrNameLst>
                                          <p:attrName>style.visibility</p:attrName>
                                        </p:attrNameLst>
                                      </p:cBhvr>
                                      <p:to>
                                        <p:strVal val="visible"/>
                                      </p:to>
                                    </p:set>
                                    <p:anim calcmode="lin" valueType="num">
                                      <p:cBhvr>
                                        <p:cTn id="37" dur="500" fill="hold"/>
                                        <p:tgtEl>
                                          <p:spTgt spid="1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9">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8" name="Title 17">
            <a:extLst>
              <a:ext uri="{FF2B5EF4-FFF2-40B4-BE49-F238E27FC236}">
                <a16:creationId xmlns:a16="http://schemas.microsoft.com/office/drawing/2014/main" id="{3A8BF52E-6F58-95F5-93B7-5B80451D455D}"/>
              </a:ext>
            </a:extLst>
          </p:cNvPr>
          <p:cNvSpPr>
            <a:spLocks noGrp="1"/>
          </p:cNvSpPr>
          <p:nvPr>
            <p:ph type="title"/>
          </p:nvPr>
        </p:nvSpPr>
        <p:spPr>
          <a:xfrm>
            <a:off x="1261606" y="282764"/>
            <a:ext cx="7539496" cy="1320800"/>
          </a:xfrm>
        </p:spPr>
        <p:txBody>
          <a:bodyPr>
            <a:normAutofit/>
          </a:bodyPr>
          <a:lstStyle/>
          <a:p>
            <a:pPr algn="ctr"/>
            <a:r>
              <a:rPr lang="en-US" b="1" dirty="0"/>
              <a:t>S.U.D. CARES Service Delivery </a:t>
            </a:r>
          </a:p>
        </p:txBody>
      </p:sp>
      <p:sp>
        <p:nvSpPr>
          <p:cNvPr id="19" name="Content Placeholder 18">
            <a:extLst>
              <a:ext uri="{FF2B5EF4-FFF2-40B4-BE49-F238E27FC236}">
                <a16:creationId xmlns:a16="http://schemas.microsoft.com/office/drawing/2014/main" id="{9A34A769-38A8-EC70-14CF-518993E0AEA9}"/>
              </a:ext>
            </a:extLst>
          </p:cNvPr>
          <p:cNvSpPr>
            <a:spLocks noGrp="1"/>
          </p:cNvSpPr>
          <p:nvPr>
            <p:ph idx="1"/>
          </p:nvPr>
        </p:nvSpPr>
        <p:spPr>
          <a:xfrm>
            <a:off x="220134" y="1397285"/>
            <a:ext cx="9990666" cy="4236262"/>
          </a:xfrm>
        </p:spPr>
        <p:txBody>
          <a:bodyPr vert="horz" lIns="91440" tIns="45720" rIns="91440" bIns="45720" rtlCol="0" anchor="t">
            <a:noAutofit/>
          </a:bodyPr>
          <a:lstStyle/>
          <a:p>
            <a:pPr marL="0" indent="0" algn="ctr">
              <a:buNone/>
            </a:pPr>
            <a:r>
              <a:rPr lang="en-US" sz="2800" b="1" dirty="0">
                <a:solidFill>
                  <a:schemeClr val="accent1">
                    <a:lumMod val="50000"/>
                  </a:schemeClr>
                </a:solidFill>
                <a:latin typeface="Arial"/>
                <a:cs typeface="Arial"/>
              </a:rPr>
              <a:t>Referrals Out: </a:t>
            </a:r>
            <a:r>
              <a:rPr lang="en-US" sz="2800" dirty="0">
                <a:solidFill>
                  <a:schemeClr val="accent1">
                    <a:lumMod val="50000"/>
                  </a:schemeClr>
                </a:solidFill>
                <a:latin typeface="Arial"/>
                <a:cs typeface="Arial"/>
              </a:rPr>
              <a:t>Care Coordination for referrals to appropriate ADAD contracted treatment providers &amp; other providers based on client needs</a:t>
            </a:r>
          </a:p>
          <a:p>
            <a:pPr marL="0" indent="0" algn="ctr">
              <a:buNone/>
            </a:pPr>
            <a:endParaRPr lang="en-US" sz="2800" dirty="0">
              <a:solidFill>
                <a:schemeClr val="accent1">
                  <a:lumMod val="50000"/>
                </a:schemeClr>
              </a:solidFill>
              <a:latin typeface="Arial"/>
              <a:cs typeface="Arial"/>
            </a:endParaRPr>
          </a:p>
          <a:p>
            <a:pPr marL="0" indent="0" algn="ctr">
              <a:buNone/>
            </a:pPr>
            <a:endParaRPr lang="en-US" sz="2800" dirty="0">
              <a:solidFill>
                <a:schemeClr val="accent1">
                  <a:lumMod val="50000"/>
                </a:schemeClr>
              </a:solidFill>
              <a:latin typeface="Arial"/>
              <a:cs typeface="Arial"/>
            </a:endParaRPr>
          </a:p>
          <a:p>
            <a:pPr marL="0" indent="0">
              <a:buNone/>
            </a:pPr>
            <a:r>
              <a:rPr lang="en-US" sz="2800" b="1" dirty="0">
                <a:solidFill>
                  <a:schemeClr val="accent1">
                    <a:lumMod val="50000"/>
                  </a:schemeClr>
                </a:solidFill>
                <a:latin typeface="Arial"/>
                <a:cs typeface="Arial"/>
              </a:rPr>
              <a:t>Benefit Exceptions:</a:t>
            </a:r>
            <a:r>
              <a:rPr lang="en-US" sz="2800" dirty="0">
                <a:solidFill>
                  <a:schemeClr val="accent1">
                    <a:lumMod val="50000"/>
                  </a:schemeClr>
                </a:solidFill>
                <a:latin typeface="Arial"/>
                <a:cs typeface="Arial"/>
              </a:rPr>
              <a:t> Review requests for extension of services based on client needs</a:t>
            </a:r>
          </a:p>
          <a:p>
            <a:pPr marL="0" indent="0" algn="ctr">
              <a:buNone/>
            </a:pPr>
            <a:endParaRPr lang="en-US" sz="2800" b="1" dirty="0">
              <a:solidFill>
                <a:schemeClr val="accent1">
                  <a:lumMod val="50000"/>
                </a:schemeClr>
              </a:solidFill>
              <a:latin typeface="Arial"/>
              <a:cs typeface="Arial"/>
            </a:endParaRPr>
          </a:p>
          <a:p>
            <a:pPr marL="0" indent="0" algn="ctr">
              <a:buNone/>
            </a:pPr>
            <a:endParaRPr lang="en-US" sz="2800" b="1" dirty="0">
              <a:solidFill>
                <a:schemeClr val="accent1">
                  <a:lumMod val="50000"/>
                </a:schemeClr>
              </a:solidFill>
              <a:latin typeface="Arial"/>
              <a:cs typeface="Arial"/>
            </a:endParaRPr>
          </a:p>
          <a:p>
            <a:pPr marL="0" indent="0" algn="ctr">
              <a:buNone/>
            </a:pPr>
            <a:endParaRPr lang="en-US" sz="2800" b="1" dirty="0">
              <a:solidFill>
                <a:schemeClr val="accent1">
                  <a:lumMod val="50000"/>
                </a:schemeClr>
              </a:solidFill>
              <a:latin typeface="Arial"/>
              <a:cs typeface="Arial"/>
            </a:endParaRPr>
          </a:p>
          <a:p>
            <a:pPr marL="0" indent="0" algn="ctr">
              <a:buNone/>
            </a:pPr>
            <a:r>
              <a:rPr lang="en-US" sz="2800" b="1" dirty="0">
                <a:solidFill>
                  <a:schemeClr val="accent1">
                    <a:lumMod val="50000"/>
                  </a:schemeClr>
                </a:solidFill>
                <a:latin typeface="Arial"/>
                <a:cs typeface="Arial"/>
              </a:rPr>
              <a:t>-</a:t>
            </a:r>
          </a:p>
        </p:txBody>
      </p:sp>
      <p:pic>
        <p:nvPicPr>
          <p:cNvPr id="3" name="Picture 2">
            <a:extLst>
              <a:ext uri="{FF2B5EF4-FFF2-40B4-BE49-F238E27FC236}">
                <a16:creationId xmlns:a16="http://schemas.microsoft.com/office/drawing/2014/main" id="{3939EC2D-F671-4E96-99CF-0E5CF0DBB588}"/>
              </a:ext>
            </a:extLst>
          </p:cNvPr>
          <p:cNvPicPr>
            <a:picLocks noChangeAspect="1"/>
          </p:cNvPicPr>
          <p:nvPr/>
        </p:nvPicPr>
        <p:blipFill>
          <a:blip r:embed="rId3"/>
          <a:stretch>
            <a:fillRect/>
          </a:stretch>
        </p:blipFill>
        <p:spPr>
          <a:xfrm>
            <a:off x="8388183" y="5671048"/>
            <a:ext cx="3797495" cy="1168460"/>
          </a:xfrm>
          <a:prstGeom prst="rect">
            <a:avLst/>
          </a:prstGeom>
        </p:spPr>
      </p:pic>
      <p:pic>
        <p:nvPicPr>
          <p:cNvPr id="4" name="Picture 3">
            <a:extLst>
              <a:ext uri="{FF2B5EF4-FFF2-40B4-BE49-F238E27FC236}">
                <a16:creationId xmlns:a16="http://schemas.microsoft.com/office/drawing/2014/main" id="{2F2BF108-410D-49E2-8285-2A350786A4BD}"/>
              </a:ext>
            </a:extLst>
          </p:cNvPr>
          <p:cNvPicPr>
            <a:picLocks noChangeAspect="1"/>
          </p:cNvPicPr>
          <p:nvPr/>
        </p:nvPicPr>
        <p:blipFill>
          <a:blip r:embed="rId4"/>
          <a:stretch>
            <a:fillRect/>
          </a:stretch>
        </p:blipFill>
        <p:spPr>
          <a:xfrm>
            <a:off x="9842574" y="77457"/>
            <a:ext cx="2078916" cy="865707"/>
          </a:xfrm>
          <a:prstGeom prst="rect">
            <a:avLst/>
          </a:prstGeom>
        </p:spPr>
      </p:pic>
    </p:spTree>
    <p:extLst>
      <p:ext uri="{BB962C8B-B14F-4D97-AF65-F5344CB8AC3E}">
        <p14:creationId xmlns:p14="http://schemas.microsoft.com/office/powerpoint/2010/main" val="1745138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 calcmode="lin" valueType="num">
                                      <p:cBhvr>
                                        <p:cTn id="1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9">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anim calcmode="lin" valueType="num">
                                      <p:cBhvr>
                                        <p:cTn id="17"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9">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19">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xEl>
                                              <p:pRg st="7" end="7"/>
                                            </p:txEl>
                                          </p:spTgt>
                                        </p:tgtEl>
                                        <p:attrNameLst>
                                          <p:attrName>style.visibility</p:attrName>
                                        </p:attrNameLst>
                                      </p:cBhvr>
                                      <p:to>
                                        <p:strVal val="visible"/>
                                      </p:to>
                                    </p:set>
                                    <p:anim calcmode="lin" valueType="num">
                                      <p:cBhvr>
                                        <p:cTn id="22" dur="500" fill="hold"/>
                                        <p:tgtEl>
                                          <p:spTgt spid="19">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19">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8" name="Title 17">
            <a:extLst>
              <a:ext uri="{FF2B5EF4-FFF2-40B4-BE49-F238E27FC236}">
                <a16:creationId xmlns:a16="http://schemas.microsoft.com/office/drawing/2014/main" id="{3A8BF52E-6F58-95F5-93B7-5B80451D455D}"/>
              </a:ext>
            </a:extLst>
          </p:cNvPr>
          <p:cNvSpPr>
            <a:spLocks noGrp="1"/>
          </p:cNvSpPr>
          <p:nvPr>
            <p:ph type="title"/>
          </p:nvPr>
        </p:nvSpPr>
        <p:spPr>
          <a:xfrm>
            <a:off x="128016" y="77457"/>
            <a:ext cx="9427464" cy="1320800"/>
          </a:xfrm>
        </p:spPr>
        <p:txBody>
          <a:bodyPr>
            <a:normAutofit/>
          </a:bodyPr>
          <a:lstStyle/>
          <a:p>
            <a:pPr algn="ctr">
              <a:lnSpc>
                <a:spcPct val="107000"/>
              </a:lnSpc>
              <a:spcAft>
                <a:spcPts val="800"/>
              </a:spcAft>
            </a:pPr>
            <a:r>
              <a:rPr lang="en-US" b="1" dirty="0">
                <a:solidFill>
                  <a:srgbClr val="90C262"/>
                </a:solidFill>
                <a:latin typeface="Arial"/>
                <a:ea typeface="Calibri" panose="020F0502020204030204" pitchFamily="34" charset="0"/>
                <a:cs typeface="Times New Roman"/>
              </a:rPr>
              <a:t>AUW 211 SUD CARES: </a:t>
            </a:r>
            <a:br>
              <a:rPr lang="en-US" b="1" dirty="0">
                <a:solidFill>
                  <a:srgbClr val="90C262"/>
                </a:solidFill>
                <a:latin typeface="Arial"/>
                <a:ea typeface="Calibri" panose="020F0502020204030204" pitchFamily="34" charset="0"/>
                <a:cs typeface="Times New Roman"/>
              </a:rPr>
            </a:br>
            <a:r>
              <a:rPr lang="en-US" b="1" dirty="0">
                <a:solidFill>
                  <a:srgbClr val="90C262"/>
                </a:solidFill>
                <a:latin typeface="Arial"/>
                <a:ea typeface="Calibri" panose="020F0502020204030204" pitchFamily="34" charset="0"/>
                <a:cs typeface="Times New Roman"/>
              </a:rPr>
              <a:t>Call Volume (April 2022– August 2022) </a:t>
            </a:r>
            <a:endParaRPr lang="en-US" b="1" dirty="0">
              <a:solidFill>
                <a:srgbClr val="90C262"/>
              </a:solidFill>
            </a:endParaRPr>
          </a:p>
        </p:txBody>
      </p:sp>
      <p:pic>
        <p:nvPicPr>
          <p:cNvPr id="3" name="Picture 2">
            <a:extLst>
              <a:ext uri="{FF2B5EF4-FFF2-40B4-BE49-F238E27FC236}">
                <a16:creationId xmlns:a16="http://schemas.microsoft.com/office/drawing/2014/main" id="{3939EC2D-F671-4E96-99CF-0E5CF0DBB588}"/>
              </a:ext>
            </a:extLst>
          </p:cNvPr>
          <p:cNvPicPr>
            <a:picLocks noChangeAspect="1"/>
          </p:cNvPicPr>
          <p:nvPr/>
        </p:nvPicPr>
        <p:blipFill>
          <a:blip r:embed="rId3"/>
          <a:stretch>
            <a:fillRect/>
          </a:stretch>
        </p:blipFill>
        <p:spPr>
          <a:xfrm>
            <a:off x="8388183" y="5671048"/>
            <a:ext cx="3797495" cy="1168460"/>
          </a:xfrm>
          <a:prstGeom prst="rect">
            <a:avLst/>
          </a:prstGeom>
        </p:spPr>
      </p:pic>
      <p:pic>
        <p:nvPicPr>
          <p:cNvPr id="4" name="Picture 3">
            <a:extLst>
              <a:ext uri="{FF2B5EF4-FFF2-40B4-BE49-F238E27FC236}">
                <a16:creationId xmlns:a16="http://schemas.microsoft.com/office/drawing/2014/main" id="{2F2BF108-410D-49E2-8285-2A350786A4BD}"/>
              </a:ext>
            </a:extLst>
          </p:cNvPr>
          <p:cNvPicPr>
            <a:picLocks noChangeAspect="1"/>
          </p:cNvPicPr>
          <p:nvPr/>
        </p:nvPicPr>
        <p:blipFill>
          <a:blip r:embed="rId4"/>
          <a:stretch>
            <a:fillRect/>
          </a:stretch>
        </p:blipFill>
        <p:spPr>
          <a:xfrm>
            <a:off x="9842574" y="77457"/>
            <a:ext cx="2078916" cy="865707"/>
          </a:xfrm>
          <a:prstGeom prst="rect">
            <a:avLst/>
          </a:prstGeom>
        </p:spPr>
      </p:pic>
      <p:graphicFrame>
        <p:nvGraphicFramePr>
          <p:cNvPr id="5" name="Chart 4">
            <a:extLst>
              <a:ext uri="{FF2B5EF4-FFF2-40B4-BE49-F238E27FC236}">
                <a16:creationId xmlns:a16="http://schemas.microsoft.com/office/drawing/2014/main" id="{167FA4D7-BF2E-7F23-307E-B4774BB65421}"/>
              </a:ext>
            </a:extLst>
          </p:cNvPr>
          <p:cNvGraphicFramePr>
            <a:graphicFrameLocks/>
          </p:cNvGraphicFramePr>
          <p:nvPr>
            <p:extLst>
              <p:ext uri="{D42A27DB-BD31-4B8C-83A1-F6EECF244321}">
                <p14:modId xmlns:p14="http://schemas.microsoft.com/office/powerpoint/2010/main" val="4090460586"/>
              </p:ext>
            </p:extLst>
          </p:nvPr>
        </p:nvGraphicFramePr>
        <p:xfrm>
          <a:off x="287477" y="1353883"/>
          <a:ext cx="6761909" cy="5485625"/>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1">
            <a:extLst>
              <a:ext uri="{FF2B5EF4-FFF2-40B4-BE49-F238E27FC236}">
                <a16:creationId xmlns:a16="http://schemas.microsoft.com/office/drawing/2014/main" id="{DF0543DB-A39C-122E-EE01-5FD8940D54B5}"/>
              </a:ext>
            </a:extLst>
          </p:cNvPr>
          <p:cNvSpPr txBox="1"/>
          <p:nvPr/>
        </p:nvSpPr>
        <p:spPr>
          <a:xfrm>
            <a:off x="649011" y="4096695"/>
            <a:ext cx="1434970" cy="5346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i="1" dirty="0">
                <a:latin typeface="Garamond" panose="02020404030301010803" pitchFamily="18" charset="0"/>
              </a:rPr>
              <a:t>* SUD</a:t>
            </a:r>
            <a:r>
              <a:rPr lang="en-US" sz="1400" b="1" i="1" baseline="0" dirty="0">
                <a:latin typeface="Garamond" panose="02020404030301010803" pitchFamily="18" charset="0"/>
              </a:rPr>
              <a:t> calls started April 18</a:t>
            </a:r>
            <a:endParaRPr lang="en-US" sz="1400" b="1" i="1" dirty="0">
              <a:latin typeface="Garamond" panose="02020404030301010803" pitchFamily="18" charset="0"/>
            </a:endParaRPr>
          </a:p>
        </p:txBody>
      </p:sp>
      <p:sp>
        <p:nvSpPr>
          <p:cNvPr id="7" name="TextBox 6">
            <a:extLst>
              <a:ext uri="{FF2B5EF4-FFF2-40B4-BE49-F238E27FC236}">
                <a16:creationId xmlns:a16="http://schemas.microsoft.com/office/drawing/2014/main" id="{287C6B9C-017E-A6F5-EE13-8BC20D6B63E1}"/>
              </a:ext>
            </a:extLst>
          </p:cNvPr>
          <p:cNvSpPr txBox="1"/>
          <p:nvPr/>
        </p:nvSpPr>
        <p:spPr>
          <a:xfrm>
            <a:off x="7319440" y="1734159"/>
            <a:ext cx="2236040" cy="1200329"/>
          </a:xfrm>
          <a:prstGeom prst="rect">
            <a:avLst/>
          </a:prstGeom>
          <a:noFill/>
        </p:spPr>
        <p:txBody>
          <a:bodyPr wrap="square" rtlCol="0">
            <a:spAutoFit/>
          </a:bodyPr>
          <a:lstStyle/>
          <a:p>
            <a:pPr algn="ctr"/>
            <a:r>
              <a:rPr lang="en-US" b="1" u="sng" dirty="0">
                <a:solidFill>
                  <a:schemeClr val="accent2">
                    <a:lumMod val="75000"/>
                  </a:schemeClr>
                </a:solidFill>
              </a:rPr>
              <a:t>Average Speed of Answer: </a:t>
            </a:r>
            <a:br>
              <a:rPr lang="en-US" b="1" u="sng" dirty="0">
                <a:solidFill>
                  <a:schemeClr val="accent2">
                    <a:lumMod val="75000"/>
                  </a:schemeClr>
                </a:solidFill>
              </a:rPr>
            </a:br>
            <a:endParaRPr lang="en-US" b="1" u="sng" dirty="0">
              <a:solidFill>
                <a:schemeClr val="accent2">
                  <a:lumMod val="75000"/>
                </a:schemeClr>
              </a:solidFill>
            </a:endParaRPr>
          </a:p>
          <a:p>
            <a:pPr algn="ctr"/>
            <a:r>
              <a:rPr lang="en-US" b="1" dirty="0">
                <a:solidFill>
                  <a:schemeClr val="accent2">
                    <a:lumMod val="75000"/>
                  </a:schemeClr>
                </a:solidFill>
              </a:rPr>
              <a:t>0.49 seconds</a:t>
            </a:r>
          </a:p>
        </p:txBody>
      </p:sp>
      <p:sp>
        <p:nvSpPr>
          <p:cNvPr id="8" name="TextBox 7">
            <a:extLst>
              <a:ext uri="{FF2B5EF4-FFF2-40B4-BE49-F238E27FC236}">
                <a16:creationId xmlns:a16="http://schemas.microsoft.com/office/drawing/2014/main" id="{FCE7A3F2-0D1A-233A-F845-AFC26E677EC8}"/>
              </a:ext>
            </a:extLst>
          </p:cNvPr>
          <p:cNvSpPr txBox="1"/>
          <p:nvPr/>
        </p:nvSpPr>
        <p:spPr>
          <a:xfrm>
            <a:off x="7410920" y="3923513"/>
            <a:ext cx="2236040" cy="1200329"/>
          </a:xfrm>
          <a:prstGeom prst="rect">
            <a:avLst/>
          </a:prstGeom>
          <a:noFill/>
        </p:spPr>
        <p:txBody>
          <a:bodyPr wrap="square" rtlCol="0">
            <a:spAutoFit/>
          </a:bodyPr>
          <a:lstStyle/>
          <a:p>
            <a:pPr algn="ctr"/>
            <a:r>
              <a:rPr lang="en-US" b="1" u="sng" dirty="0">
                <a:solidFill>
                  <a:schemeClr val="accent2">
                    <a:lumMod val="75000"/>
                  </a:schemeClr>
                </a:solidFill>
              </a:rPr>
              <a:t>Average Handle Time:</a:t>
            </a:r>
            <a:br>
              <a:rPr lang="en-US" b="1" u="sng" dirty="0">
                <a:solidFill>
                  <a:schemeClr val="accent2">
                    <a:lumMod val="75000"/>
                  </a:schemeClr>
                </a:solidFill>
              </a:rPr>
            </a:br>
            <a:endParaRPr lang="en-US" b="1" u="sng" dirty="0">
              <a:solidFill>
                <a:schemeClr val="accent2">
                  <a:lumMod val="75000"/>
                </a:schemeClr>
              </a:solidFill>
            </a:endParaRPr>
          </a:p>
          <a:p>
            <a:pPr algn="ctr"/>
            <a:r>
              <a:rPr lang="en-US" b="1" dirty="0">
                <a:solidFill>
                  <a:schemeClr val="accent2">
                    <a:lumMod val="75000"/>
                  </a:schemeClr>
                </a:solidFill>
              </a:rPr>
              <a:t>13 minutes</a:t>
            </a:r>
          </a:p>
        </p:txBody>
      </p:sp>
    </p:spTree>
    <p:extLst>
      <p:ext uri="{BB962C8B-B14F-4D97-AF65-F5344CB8AC3E}">
        <p14:creationId xmlns:p14="http://schemas.microsoft.com/office/powerpoint/2010/main" val="386368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0B40-601A-4761-5E15-BF5B6E7D5A6F}"/>
              </a:ext>
            </a:extLst>
          </p:cNvPr>
          <p:cNvSpPr>
            <a:spLocks noGrp="1"/>
          </p:cNvSpPr>
          <p:nvPr>
            <p:ph type="title"/>
          </p:nvPr>
        </p:nvSpPr>
        <p:spPr>
          <a:xfrm>
            <a:off x="677334" y="256557"/>
            <a:ext cx="8596668" cy="1320800"/>
          </a:xfrm>
        </p:spPr>
        <p:txBody>
          <a:bodyPr/>
          <a:lstStyle/>
          <a:p>
            <a:pPr algn="ctr"/>
            <a:r>
              <a:rPr lang="en-US" b="1" dirty="0"/>
              <a:t>SUD CARES Testimonial 1</a:t>
            </a:r>
          </a:p>
        </p:txBody>
      </p:sp>
      <p:sp>
        <p:nvSpPr>
          <p:cNvPr id="3" name="Content Placeholder 2">
            <a:extLst>
              <a:ext uri="{FF2B5EF4-FFF2-40B4-BE49-F238E27FC236}">
                <a16:creationId xmlns:a16="http://schemas.microsoft.com/office/drawing/2014/main" id="{86C04357-D9B3-EE17-08D4-CBB15286F7AA}"/>
              </a:ext>
            </a:extLst>
          </p:cNvPr>
          <p:cNvSpPr>
            <a:spLocks noGrp="1"/>
          </p:cNvSpPr>
          <p:nvPr>
            <p:ph idx="1"/>
          </p:nvPr>
        </p:nvSpPr>
        <p:spPr>
          <a:xfrm>
            <a:off x="322729" y="1246189"/>
            <a:ext cx="9274629" cy="3880773"/>
          </a:xfrm>
        </p:spPr>
        <p:txBody>
          <a:bodyPr>
            <a:noAutofit/>
          </a:bodyPr>
          <a:lstStyle/>
          <a:p>
            <a:pPr>
              <a:lnSpc>
                <a:spcPct val="107000"/>
              </a:lnSpc>
            </a:pPr>
            <a:r>
              <a:rPr lang="en-US" sz="2400" dirty="0">
                <a:effectLst/>
                <a:latin typeface="Arial" panose="020B0604020202020204" pitchFamily="34" charset="0"/>
                <a:ea typeface="Calibri" panose="020F0502020204030204" pitchFamily="34" charset="0"/>
                <a:cs typeface="Arial" panose="020B0604020202020204" pitchFamily="34" charset="0"/>
              </a:rPr>
              <a:t>A kupuna client with pre-existing health conditions called AUW 211 SUD CARES for residential treatment for Meth. Client told the AUW Care Coordinator, </a:t>
            </a:r>
            <a:r>
              <a:rPr lang="en-US" sz="2400" b="1" i="1" dirty="0">
                <a:effectLst/>
                <a:latin typeface="Arial" panose="020B0604020202020204" pitchFamily="34" charset="0"/>
                <a:ea typeface="Calibri" panose="020F0502020204030204" pitchFamily="34" charset="0"/>
                <a:cs typeface="Arial" panose="020B0604020202020204" pitchFamily="34" charset="0"/>
              </a:rPr>
              <a:t>"I don't want to die like this, can you help me like you helped my ex-wife?"</a:t>
            </a:r>
            <a:r>
              <a:rPr lang="en-US" sz="2400" dirty="0">
                <a:effectLst/>
                <a:latin typeface="Arial" panose="020B0604020202020204" pitchFamily="34" charset="0"/>
                <a:ea typeface="Calibri" panose="020F0502020204030204" pitchFamily="34" charset="0"/>
                <a:cs typeface="Arial" panose="020B0604020202020204" pitchFamily="34" charset="0"/>
              </a:rPr>
              <a:t> Client proceeded to say that his ex-wife called AUW211 SUD CARES and was able to access care and get back on her feet. Client said, </a:t>
            </a:r>
            <a:r>
              <a:rPr lang="en-US" sz="2400" b="1" i="1" dirty="0">
                <a:effectLst/>
                <a:latin typeface="Arial" panose="020B0604020202020204" pitchFamily="34" charset="0"/>
                <a:ea typeface="Calibri" panose="020F0502020204030204" pitchFamily="34" charset="0"/>
                <a:cs typeface="Arial" panose="020B0604020202020204" pitchFamily="34" charset="0"/>
              </a:rPr>
              <a:t>“</a:t>
            </a:r>
            <a:r>
              <a:rPr lang="en-US" sz="2400" b="1" i="1" dirty="0" err="1">
                <a:effectLst/>
                <a:latin typeface="Arial" panose="020B0604020202020204" pitchFamily="34" charset="0"/>
                <a:ea typeface="Calibri" panose="020F0502020204030204" pitchFamily="34" charset="0"/>
                <a:cs typeface="Arial" panose="020B0604020202020204" pitchFamily="34" charset="0"/>
              </a:rPr>
              <a:t>Awww</a:t>
            </a:r>
            <a:r>
              <a:rPr lang="en-US" sz="2400" b="1" i="1" dirty="0">
                <a:effectLst/>
                <a:latin typeface="Arial" panose="020B0604020202020204" pitchFamily="34" charset="0"/>
                <a:ea typeface="Calibri" panose="020F0502020204030204" pitchFamily="34" charset="0"/>
                <a:cs typeface="Arial" panose="020B0604020202020204" pitchFamily="34" charset="0"/>
              </a:rPr>
              <a:t> man you guys really helped her, she looks great, she looks healthy, and she has more weight on her now, she looks ALIVE!".</a:t>
            </a:r>
            <a:r>
              <a:rPr lang="en-US" sz="24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pPr>
            <a:r>
              <a:rPr lang="en-US" sz="2400" dirty="0">
                <a:effectLst/>
                <a:latin typeface="Arial" panose="020B0604020202020204" pitchFamily="34" charset="0"/>
                <a:ea typeface="Calibri" panose="020F0502020204030204" pitchFamily="34" charset="0"/>
                <a:cs typeface="Arial" panose="020B0604020202020204" pitchFamily="34" charset="0"/>
              </a:rPr>
              <a:t>The client saw clear results from his ex-wife’s experience, which motivated the client to seek access to care for his own SUD issues. The AUW Care Coordinator was able to get the client referred to treatment.</a:t>
            </a:r>
            <a:endParaRPr lang="en-US" sz="2400" dirty="0">
              <a:latin typeface="Arial" panose="020B0604020202020204" pitchFamily="34" charset="0"/>
              <a:ea typeface="Calibri" panose="020F050202020403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97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5FA7-7AC6-F1BB-ADB5-732D0561DE0C}"/>
              </a:ext>
            </a:extLst>
          </p:cNvPr>
          <p:cNvSpPr>
            <a:spLocks noGrp="1"/>
          </p:cNvSpPr>
          <p:nvPr>
            <p:ph type="title"/>
          </p:nvPr>
        </p:nvSpPr>
        <p:spPr>
          <a:xfrm>
            <a:off x="677334" y="202346"/>
            <a:ext cx="8596668" cy="865734"/>
          </a:xfrm>
        </p:spPr>
        <p:txBody>
          <a:bodyPr/>
          <a:lstStyle/>
          <a:p>
            <a:pPr algn="ctr"/>
            <a:r>
              <a:rPr lang="en-US" b="1" dirty="0"/>
              <a:t>SUD CARES Testimonial 2</a:t>
            </a:r>
          </a:p>
        </p:txBody>
      </p:sp>
      <p:sp>
        <p:nvSpPr>
          <p:cNvPr id="3" name="Content Placeholder 2">
            <a:extLst>
              <a:ext uri="{FF2B5EF4-FFF2-40B4-BE49-F238E27FC236}">
                <a16:creationId xmlns:a16="http://schemas.microsoft.com/office/drawing/2014/main" id="{8B8672C3-C05E-DBD8-8D83-E0E5C5F50F79}"/>
              </a:ext>
            </a:extLst>
          </p:cNvPr>
          <p:cNvSpPr>
            <a:spLocks noGrp="1"/>
          </p:cNvSpPr>
          <p:nvPr>
            <p:ph idx="1"/>
          </p:nvPr>
        </p:nvSpPr>
        <p:spPr>
          <a:xfrm>
            <a:off x="554389" y="1068080"/>
            <a:ext cx="8596668" cy="3880773"/>
          </a:xfrm>
        </p:spPr>
        <p:txBody>
          <a:bodyPr>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AUW 211 SUD CARES received a call from a young male who lives on a neighboring island seeking SUD services. The client was referred for a more thorough assessment at a Residential Program on Oahu. Unfortunately, the client relapsed and missed his flight to Oahu. The client called back AUW 211 SUD CARES and said,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“Man, I  messed up. Tell the first AUW Coordinator not to be mad at me”</a:t>
            </a:r>
            <a:r>
              <a:rPr lang="en-US" sz="2400" dirty="0">
                <a:effectLst/>
                <a:latin typeface="Calibri" panose="020F0502020204030204" pitchFamily="34" charset="0"/>
                <a:ea typeface="Calibri" panose="020F0502020204030204" pitchFamily="34" charset="0"/>
                <a:cs typeface="Times New Roman" panose="02020603050405020304" pitchFamily="18" charset="0"/>
              </a:rPr>
              <a:t>.  The AUW Coordinator that answered assured the client that our staff would not get upset and empathized with client. The client stated he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was not even considering treatment”</a:t>
            </a:r>
            <a:r>
              <a:rPr lang="en-US" sz="2400" dirty="0">
                <a:effectLst/>
                <a:latin typeface="Calibri" panose="020F0502020204030204" pitchFamily="34" charset="0"/>
                <a:ea typeface="Calibri" panose="020F0502020204030204" pitchFamily="34" charset="0"/>
                <a:cs typeface="Times New Roman" panose="02020603050405020304" pitchFamily="18" charset="0"/>
              </a:rPr>
              <a:t> until he spoke with the first AUW Care Coordinator. </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Client repeatedly thanked AUW  staff and AUW Care Coordinator #2 picked up where AUW Care Coordinator #1 left off. Client was referred into a Licensed Crisis Residential Shelter (LCRS) to begin treatment and recovery.</a:t>
            </a:r>
          </a:p>
          <a:p>
            <a:endParaRPr lang="en-US" sz="2400" dirty="0"/>
          </a:p>
        </p:txBody>
      </p:sp>
    </p:spTree>
    <p:extLst>
      <p:ext uri="{BB962C8B-B14F-4D97-AF65-F5344CB8AC3E}">
        <p14:creationId xmlns:p14="http://schemas.microsoft.com/office/powerpoint/2010/main" val="425608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4" name="TextBox 3">
            <a:extLst>
              <a:ext uri="{FF2B5EF4-FFF2-40B4-BE49-F238E27FC236}">
                <a16:creationId xmlns:a16="http://schemas.microsoft.com/office/drawing/2014/main" id="{FFBC449D-360E-4B2C-8249-CF5C5CDCE506}"/>
              </a:ext>
            </a:extLst>
          </p:cNvPr>
          <p:cNvSpPr txBox="1"/>
          <p:nvPr/>
        </p:nvSpPr>
        <p:spPr>
          <a:xfrm>
            <a:off x="196860" y="129630"/>
            <a:ext cx="12050155" cy="1251627"/>
          </a:xfrm>
          <a:prstGeom prst="rect">
            <a:avLst/>
          </a:prstGeom>
          <a:noFill/>
        </p:spPr>
        <p:txBody>
          <a:bodyPr wrap="square" lIns="91440" tIns="45721" rIns="91440" bIns="45721" anchor="t">
            <a:spAutoFit/>
          </a:bodyPr>
          <a:lstStyle/>
          <a:p>
            <a:pPr algn="ctr">
              <a:lnSpc>
                <a:spcPct val="107000"/>
              </a:lnSpc>
              <a:spcAft>
                <a:spcPts val="800"/>
              </a:spcAft>
            </a:pPr>
            <a:r>
              <a:rPr lang="en-US" sz="3600" b="1" dirty="0">
                <a:solidFill>
                  <a:schemeClr val="accent1">
                    <a:lumMod val="50000"/>
                  </a:schemeClr>
                </a:solidFill>
                <a:latin typeface="Calibri"/>
                <a:ea typeface="Calibri" panose="020F0502020204030204" pitchFamily="34" charset="0"/>
                <a:cs typeface="Times New Roman"/>
              </a:rPr>
              <a:t>Hawaii CARES - Aloha United Way 211 </a:t>
            </a:r>
            <a:br>
              <a:rPr lang="en-US" sz="3600" b="1" dirty="0">
                <a:solidFill>
                  <a:schemeClr val="accent1">
                    <a:lumMod val="50000"/>
                  </a:schemeClr>
                </a:solidFill>
                <a:latin typeface="Calibri"/>
                <a:ea typeface="Calibri" panose="020F0502020204030204" pitchFamily="34" charset="0"/>
                <a:cs typeface="Times New Roman"/>
              </a:rPr>
            </a:br>
            <a:r>
              <a:rPr lang="en-US" sz="3600" b="1" dirty="0">
                <a:solidFill>
                  <a:schemeClr val="accent1">
                    <a:lumMod val="50000"/>
                  </a:schemeClr>
                </a:solidFill>
                <a:latin typeface="Calibri"/>
                <a:ea typeface="Calibri" panose="020F0502020204030204" pitchFamily="34" charset="0"/>
                <a:cs typeface="Times New Roman"/>
              </a:rPr>
              <a:t>S.U.D. CARES Management</a:t>
            </a:r>
          </a:p>
        </p:txBody>
      </p:sp>
      <p:pic>
        <p:nvPicPr>
          <p:cNvPr id="3" name="Picture 2" descr="A person smiling for the camera&#10;&#10;Description automatically generated with medium confidence">
            <a:extLst>
              <a:ext uri="{FF2B5EF4-FFF2-40B4-BE49-F238E27FC236}">
                <a16:creationId xmlns:a16="http://schemas.microsoft.com/office/drawing/2014/main" id="{C3B0180A-C2E7-4A59-8A85-AEB639DFD585}"/>
              </a:ext>
            </a:extLst>
          </p:cNvPr>
          <p:cNvPicPr>
            <a:picLocks noChangeAspect="1"/>
          </p:cNvPicPr>
          <p:nvPr/>
        </p:nvPicPr>
        <p:blipFill>
          <a:blip r:embed="rId3"/>
          <a:stretch>
            <a:fillRect/>
          </a:stretch>
        </p:blipFill>
        <p:spPr>
          <a:xfrm>
            <a:off x="252857" y="1082121"/>
            <a:ext cx="1695576" cy="2254895"/>
          </a:xfrm>
          <a:prstGeom prst="rect">
            <a:avLst/>
          </a:prstGeom>
        </p:spPr>
      </p:pic>
      <p:pic>
        <p:nvPicPr>
          <p:cNvPr id="6" name="Picture 5" descr="A person smiling for the camera&#10;&#10;Description automatically generated with low confidence">
            <a:extLst>
              <a:ext uri="{FF2B5EF4-FFF2-40B4-BE49-F238E27FC236}">
                <a16:creationId xmlns:a16="http://schemas.microsoft.com/office/drawing/2014/main" id="{A5C3B524-880D-422A-9F60-B408E0E4AD43}"/>
              </a:ext>
            </a:extLst>
          </p:cNvPr>
          <p:cNvPicPr>
            <a:picLocks noChangeAspect="1"/>
          </p:cNvPicPr>
          <p:nvPr/>
        </p:nvPicPr>
        <p:blipFill>
          <a:blip r:embed="rId4"/>
          <a:stretch>
            <a:fillRect/>
          </a:stretch>
        </p:blipFill>
        <p:spPr>
          <a:xfrm>
            <a:off x="252856" y="3812275"/>
            <a:ext cx="1695577" cy="2260414"/>
          </a:xfrm>
          <a:prstGeom prst="rect">
            <a:avLst/>
          </a:prstGeom>
        </p:spPr>
      </p:pic>
      <p:pic>
        <p:nvPicPr>
          <p:cNvPr id="5" name="Picture 4" descr="A person holding the hands up&#10;&#10;Description automatically generated with low confidence">
            <a:extLst>
              <a:ext uri="{FF2B5EF4-FFF2-40B4-BE49-F238E27FC236}">
                <a16:creationId xmlns:a16="http://schemas.microsoft.com/office/drawing/2014/main" id="{686B9896-B5BC-9144-B199-EE8EC94DEE5F}"/>
              </a:ext>
            </a:extLst>
          </p:cNvPr>
          <p:cNvPicPr>
            <a:picLocks noChangeAspect="1"/>
          </p:cNvPicPr>
          <p:nvPr/>
        </p:nvPicPr>
        <p:blipFill>
          <a:blip r:embed="rId5"/>
          <a:stretch>
            <a:fillRect/>
          </a:stretch>
        </p:blipFill>
        <p:spPr>
          <a:xfrm>
            <a:off x="5809921" y="3467166"/>
            <a:ext cx="2219981" cy="2369185"/>
          </a:xfrm>
          <a:prstGeom prst="rect">
            <a:avLst/>
          </a:prstGeom>
        </p:spPr>
      </p:pic>
      <p:sp>
        <p:nvSpPr>
          <p:cNvPr id="7" name="TextBox 6">
            <a:extLst>
              <a:ext uri="{FF2B5EF4-FFF2-40B4-BE49-F238E27FC236}">
                <a16:creationId xmlns:a16="http://schemas.microsoft.com/office/drawing/2014/main" id="{AB2D1B82-2C2E-53C5-8290-72C7D3E76A86}"/>
              </a:ext>
            </a:extLst>
          </p:cNvPr>
          <p:cNvSpPr txBox="1"/>
          <p:nvPr/>
        </p:nvSpPr>
        <p:spPr>
          <a:xfrm>
            <a:off x="1819301" y="1459575"/>
            <a:ext cx="3971899" cy="1801134"/>
          </a:xfrm>
          <a:prstGeom prst="rect">
            <a:avLst/>
          </a:prstGeom>
          <a:noFill/>
        </p:spPr>
        <p:txBody>
          <a:bodyPr wrap="square" rtlCol="0">
            <a:spAutoFit/>
          </a:bodyPr>
          <a:lstStyle/>
          <a:p>
            <a:pPr algn="ctr" defTabSz="914404">
              <a:lnSpc>
                <a:spcPct val="107000"/>
              </a:lnSpc>
              <a:spcAft>
                <a:spcPts val="800"/>
              </a:spcAft>
              <a:defRPr/>
            </a:pPr>
            <a:r>
              <a:rPr lang="en-US" sz="1800" b="1">
                <a:solidFill>
                  <a:schemeClr val="accent1">
                    <a:lumMod val="75000"/>
                  </a:schemeClr>
                </a:solidFill>
                <a:latin typeface="Calibri"/>
                <a:ea typeface="Calibri" panose="020F0502020204030204" pitchFamily="34" charset="0"/>
                <a:cs typeface="Times New Roman"/>
              </a:rPr>
              <a:t>Jennifer Pecher, Senior Director </a:t>
            </a:r>
            <a:br>
              <a:rPr lang="en-US" sz="1800"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en-US" sz="1800">
                <a:solidFill>
                  <a:schemeClr val="accent1">
                    <a:lumMod val="75000"/>
                  </a:schemeClr>
                </a:solidFill>
                <a:latin typeface="Calibri"/>
                <a:ea typeface="Calibri" panose="020F0502020204030204" pitchFamily="34" charset="0"/>
                <a:cs typeface="Times New Roman"/>
              </a:rPr>
              <a:t>211 &amp; Community Response Programs </a:t>
            </a:r>
            <a:endParaRPr lang="en-US" sz="1800">
              <a:solidFill>
                <a:schemeClr val="accent1">
                  <a:lumMod val="75000"/>
                </a:schemeClr>
              </a:solidFill>
              <a:latin typeface="Calibri"/>
              <a:ea typeface="Calibri" panose="020F0502020204030204" pitchFamily="34" charset="0"/>
              <a:cs typeface="Times New Roman" panose="02020603050405020304" pitchFamily="18" charset="0"/>
            </a:endParaRPr>
          </a:p>
          <a:p>
            <a:pPr algn="ctr" defTabSz="914404">
              <a:lnSpc>
                <a:spcPct val="107000"/>
              </a:lnSpc>
              <a:spcAft>
                <a:spcPts val="800"/>
              </a:spcAft>
              <a:defRPr/>
            </a:pPr>
            <a:r>
              <a:rPr lang="en-US" sz="1800">
                <a:solidFill>
                  <a:schemeClr val="accent1">
                    <a:lumMod val="75000"/>
                  </a:schemeClr>
                </a:solidFill>
                <a:latin typeface="Calibri"/>
                <a:ea typeface="Calibri" panose="020F0502020204030204" pitchFamily="34" charset="0"/>
                <a:cs typeface="Times New Roman"/>
                <a:hlinkClick r:id="rId6">
                  <a:extLst>
                    <a:ext uri="{A12FA001-AC4F-418D-AE19-62706E023703}">
                      <ahyp:hlinkClr xmlns:ahyp="http://schemas.microsoft.com/office/drawing/2018/hyperlinkcolor" val="tx"/>
                    </a:ext>
                  </a:extLst>
                </a:hlinkClick>
              </a:rPr>
              <a:t>Jpecher@auw.org</a:t>
            </a:r>
            <a:endParaRPr lang="en-US" sz="1800">
              <a:solidFill>
                <a:schemeClr val="accent1">
                  <a:lumMod val="75000"/>
                </a:schemeClr>
              </a:solidFill>
              <a:latin typeface="Calibri"/>
              <a:ea typeface="Calibri" panose="020F0502020204030204" pitchFamily="34" charset="0"/>
              <a:cs typeface="Times New Roman"/>
            </a:endParaRPr>
          </a:p>
          <a:p>
            <a:pPr algn="ctr" defTabSz="914404">
              <a:lnSpc>
                <a:spcPct val="107000"/>
              </a:lnSpc>
              <a:spcAft>
                <a:spcPts val="800"/>
              </a:spcAft>
              <a:defRPr/>
            </a:pPr>
            <a:r>
              <a:rPr lang="en-US" sz="1800">
                <a:solidFill>
                  <a:schemeClr val="accent1">
                    <a:lumMod val="75000"/>
                  </a:schemeClr>
                </a:solidFill>
                <a:latin typeface="Calibri"/>
                <a:ea typeface="Calibri" panose="020F0502020204030204" pitchFamily="34" charset="0"/>
                <a:cs typeface="Times New Roman"/>
              </a:rPr>
              <a:t>(808) 543-2260</a:t>
            </a:r>
          </a:p>
          <a:p>
            <a:endParaRPr lang="en-US" sz="1401"/>
          </a:p>
        </p:txBody>
      </p:sp>
      <p:sp>
        <p:nvSpPr>
          <p:cNvPr id="9" name="TextBox 8">
            <a:extLst>
              <a:ext uri="{FF2B5EF4-FFF2-40B4-BE49-F238E27FC236}">
                <a16:creationId xmlns:a16="http://schemas.microsoft.com/office/drawing/2014/main" id="{0DB789D0-1BB1-F0D3-4C58-5C492ECCF890}"/>
              </a:ext>
            </a:extLst>
          </p:cNvPr>
          <p:cNvSpPr txBox="1"/>
          <p:nvPr/>
        </p:nvSpPr>
        <p:spPr>
          <a:xfrm>
            <a:off x="1752374" y="3884120"/>
            <a:ext cx="3782907" cy="2200089"/>
          </a:xfrm>
          <a:prstGeom prst="rect">
            <a:avLst/>
          </a:prstGeom>
          <a:noFill/>
        </p:spPr>
        <p:txBody>
          <a:bodyPr wrap="square" rtlCol="0">
            <a:spAutoFit/>
          </a:bodyPr>
          <a:lstStyle/>
          <a:p>
            <a:pPr algn="ctr" defTabSz="914404">
              <a:lnSpc>
                <a:spcPct val="107000"/>
              </a:lnSpc>
              <a:spcAft>
                <a:spcPts val="800"/>
              </a:spcAft>
              <a:defRPr/>
            </a:pPr>
            <a:r>
              <a:rPr lang="en-US" sz="1800"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Joshua Osegueda, MSW</a:t>
            </a:r>
          </a:p>
          <a:p>
            <a:pPr algn="ctr" defTabSz="914404">
              <a:lnSpc>
                <a:spcPct val="107000"/>
              </a:lnSpc>
              <a:spcAft>
                <a:spcPts val="800"/>
              </a:spcAft>
              <a:defRPr/>
            </a:pPr>
            <a:r>
              <a:rPr lang="en-US" sz="1800">
                <a:solidFill>
                  <a:schemeClr val="accent1">
                    <a:lumMod val="75000"/>
                  </a:schemeClr>
                </a:solidFill>
                <a:latin typeface="Calibri"/>
                <a:ea typeface="Calibri" panose="020F0502020204030204" pitchFamily="34" charset="0"/>
                <a:cs typeface="Times New Roman"/>
              </a:rPr>
              <a:t>Program &amp; Evaluation Manager </a:t>
            </a:r>
            <a:br>
              <a:rPr lang="en-US" sz="180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en-US" sz="1800">
                <a:solidFill>
                  <a:schemeClr val="accent1">
                    <a:lumMod val="75000"/>
                  </a:schemeClr>
                </a:solidFill>
                <a:latin typeface="Calibri"/>
                <a:ea typeface="Calibri" panose="020F0502020204030204" pitchFamily="34" charset="0"/>
                <a:cs typeface="Times New Roman"/>
              </a:rPr>
              <a:t>AUW 211 S.U.D. CARES</a:t>
            </a:r>
          </a:p>
          <a:p>
            <a:pPr algn="ctr" defTabSz="914404">
              <a:lnSpc>
                <a:spcPct val="107000"/>
              </a:lnSpc>
              <a:spcAft>
                <a:spcPts val="800"/>
              </a:spcAft>
              <a:defRPr/>
            </a:pPr>
            <a:r>
              <a:rPr lang="en-US" sz="1800">
                <a:solidFill>
                  <a:schemeClr val="accent1">
                    <a:lumMod val="75000"/>
                  </a:schemeClr>
                </a:solidFill>
                <a:latin typeface="Calibri"/>
                <a:ea typeface="Calibri" panose="020F0502020204030204" pitchFamily="34" charset="0"/>
                <a:cs typeface="Times New Roman"/>
                <a:hlinkClick r:id="rId7">
                  <a:extLst>
                    <a:ext uri="{A12FA001-AC4F-418D-AE19-62706E023703}">
                      <ahyp:hlinkClr xmlns:ahyp="http://schemas.microsoft.com/office/drawing/2018/hyperlinkcolor" val="tx"/>
                    </a:ext>
                  </a:extLst>
                </a:hlinkClick>
              </a:rPr>
              <a:t>josegueda@auw.org</a:t>
            </a:r>
            <a:endParaRPr lang="en-US" sz="1800">
              <a:solidFill>
                <a:schemeClr val="accent1">
                  <a:lumMod val="75000"/>
                </a:schemeClr>
              </a:solidFill>
              <a:latin typeface="Calibri"/>
              <a:ea typeface="Calibri" panose="020F0502020204030204" pitchFamily="34" charset="0"/>
              <a:cs typeface="Times New Roman"/>
            </a:endParaRPr>
          </a:p>
          <a:p>
            <a:pPr algn="ctr" defTabSz="914404">
              <a:lnSpc>
                <a:spcPct val="107000"/>
              </a:lnSpc>
              <a:spcAft>
                <a:spcPts val="800"/>
              </a:spcAft>
              <a:defRPr/>
            </a:pPr>
            <a:r>
              <a:rPr lang="en-US" sz="1800">
                <a:solidFill>
                  <a:schemeClr val="accent1">
                    <a:lumMod val="75000"/>
                  </a:schemeClr>
                </a:solidFill>
                <a:latin typeface="Calibri"/>
                <a:ea typeface="Calibri" panose="020F0502020204030204" pitchFamily="34" charset="0"/>
                <a:cs typeface="Times New Roman"/>
              </a:rPr>
              <a:t>(808) 543-2237</a:t>
            </a:r>
          </a:p>
          <a:p>
            <a:endParaRPr lang="en-US" sz="1401"/>
          </a:p>
        </p:txBody>
      </p:sp>
      <p:sp>
        <p:nvSpPr>
          <p:cNvPr id="10" name="TextBox 9">
            <a:extLst>
              <a:ext uri="{FF2B5EF4-FFF2-40B4-BE49-F238E27FC236}">
                <a16:creationId xmlns:a16="http://schemas.microsoft.com/office/drawing/2014/main" id="{AF8FC8D6-E748-3247-7086-F7776B98B670}"/>
              </a:ext>
            </a:extLst>
          </p:cNvPr>
          <p:cNvSpPr txBox="1"/>
          <p:nvPr/>
        </p:nvSpPr>
        <p:spPr>
          <a:xfrm>
            <a:off x="7062950" y="3960204"/>
            <a:ext cx="4341820" cy="1801134"/>
          </a:xfrm>
          <a:prstGeom prst="rect">
            <a:avLst/>
          </a:prstGeom>
          <a:noFill/>
        </p:spPr>
        <p:txBody>
          <a:bodyPr wrap="square" rtlCol="0">
            <a:spAutoFit/>
          </a:bodyPr>
          <a:lstStyle/>
          <a:p>
            <a:pPr algn="ctr" defTabSz="914404">
              <a:lnSpc>
                <a:spcPct val="107000"/>
              </a:lnSpc>
              <a:spcAft>
                <a:spcPts val="800"/>
              </a:spcAft>
              <a:defRPr/>
            </a:pPr>
            <a:r>
              <a:rPr lang="en-US" sz="1800" b="1">
                <a:solidFill>
                  <a:schemeClr val="accent1">
                    <a:lumMod val="75000"/>
                  </a:schemeClr>
                </a:solidFill>
                <a:latin typeface="Calibri"/>
                <a:ea typeface="Calibri" panose="020F0502020204030204" pitchFamily="34" charset="0"/>
                <a:cs typeface="Times New Roman"/>
              </a:rPr>
              <a:t>Elliott Plourde, MSW </a:t>
            </a:r>
          </a:p>
          <a:p>
            <a:pPr algn="ctr" defTabSz="914404">
              <a:lnSpc>
                <a:spcPct val="107000"/>
              </a:lnSpc>
              <a:spcAft>
                <a:spcPts val="800"/>
              </a:spcAft>
              <a:defRPr/>
            </a:pPr>
            <a:r>
              <a:rPr lang="en-US" sz="1800">
                <a:solidFill>
                  <a:schemeClr val="accent1">
                    <a:lumMod val="75000"/>
                  </a:schemeClr>
                </a:solidFill>
                <a:latin typeface="Calibri"/>
                <a:ea typeface="Calibri" panose="020F0502020204030204" pitchFamily="34" charset="0"/>
                <a:cs typeface="Times New Roman"/>
              </a:rPr>
              <a:t>Clinical Manager </a:t>
            </a:r>
            <a:br>
              <a:rPr lang="en-US" sz="1800"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en-US" sz="1800">
                <a:solidFill>
                  <a:schemeClr val="accent1">
                    <a:lumMod val="75000"/>
                  </a:schemeClr>
                </a:solidFill>
                <a:latin typeface="Calibri"/>
                <a:ea typeface="Calibri" panose="020F0502020204030204" pitchFamily="34" charset="0"/>
                <a:cs typeface="Times New Roman"/>
              </a:rPr>
              <a:t>AUW 211 S.U.D. CARES</a:t>
            </a:r>
          </a:p>
          <a:p>
            <a:pPr algn="ctr" defTabSz="914404">
              <a:lnSpc>
                <a:spcPct val="107000"/>
              </a:lnSpc>
              <a:spcAft>
                <a:spcPts val="800"/>
              </a:spcAft>
              <a:defRPr/>
            </a:pPr>
            <a:r>
              <a:rPr lang="en-US" sz="1800">
                <a:solidFill>
                  <a:srgbClr val="0563C1"/>
                </a:solidFill>
                <a:latin typeface="Calibri"/>
                <a:ea typeface="Calibri" panose="020F0502020204030204" pitchFamily="34" charset="0"/>
                <a:cs typeface="Times New Roman"/>
                <a:hlinkClick r:id="rId8">
                  <a:extLst>
                    <a:ext uri="{A12FA001-AC4F-418D-AE19-62706E023703}">
                      <ahyp:hlinkClr xmlns:ahyp="http://schemas.microsoft.com/office/drawing/2018/hyperlinkcolor" val="tx"/>
                    </a:ext>
                  </a:extLst>
                </a:hlinkClick>
              </a:rPr>
              <a:t>eplourde</a:t>
            </a:r>
            <a:r>
              <a:rPr lang="en-US" sz="1800">
                <a:solidFill>
                  <a:schemeClr val="accent1">
                    <a:lumMod val="75000"/>
                  </a:schemeClr>
                </a:solidFill>
                <a:latin typeface="Calibri"/>
                <a:ea typeface="Calibri" panose="020F0502020204030204" pitchFamily="34" charset="0"/>
                <a:cs typeface="Times New Roman"/>
                <a:hlinkClick r:id="rId8">
                  <a:extLst>
                    <a:ext uri="{A12FA001-AC4F-418D-AE19-62706E023703}">
                      <ahyp:hlinkClr xmlns:ahyp="http://schemas.microsoft.com/office/drawing/2018/hyperlinkcolor" val="tx"/>
                    </a:ext>
                  </a:extLst>
                </a:hlinkClick>
              </a:rPr>
              <a:t>@auw.org</a:t>
            </a:r>
            <a:endParaRPr lang="en-US" sz="1800">
              <a:solidFill>
                <a:schemeClr val="accent1">
                  <a:lumMod val="75000"/>
                </a:schemeClr>
              </a:solidFill>
              <a:latin typeface="Calibri"/>
              <a:ea typeface="Calibri" panose="020F0502020204030204" pitchFamily="34" charset="0"/>
              <a:cs typeface="Times New Roman"/>
            </a:endParaRPr>
          </a:p>
          <a:p>
            <a:endParaRPr lang="en-US" sz="1401"/>
          </a:p>
        </p:txBody>
      </p:sp>
      <p:sp>
        <p:nvSpPr>
          <p:cNvPr id="2" name="TextBox 1">
            <a:extLst>
              <a:ext uri="{FF2B5EF4-FFF2-40B4-BE49-F238E27FC236}">
                <a16:creationId xmlns:a16="http://schemas.microsoft.com/office/drawing/2014/main" id="{B3D9A4A7-1623-1E52-72FA-D10047A0A5C0}"/>
              </a:ext>
            </a:extLst>
          </p:cNvPr>
          <p:cNvSpPr txBox="1"/>
          <p:nvPr/>
        </p:nvSpPr>
        <p:spPr>
          <a:xfrm>
            <a:off x="5791200" y="1506978"/>
            <a:ext cx="4243493" cy="2246769"/>
          </a:xfrm>
          <a:prstGeom prst="rect">
            <a:avLst/>
          </a:prstGeom>
          <a:noFill/>
        </p:spPr>
        <p:txBody>
          <a:bodyPr wrap="square" rtlCol="0">
            <a:spAutoFit/>
          </a:bodyPr>
          <a:lstStyle/>
          <a:p>
            <a:pPr algn="ctr"/>
            <a:r>
              <a:rPr lang="en-US" sz="2800" b="1">
                <a:solidFill>
                  <a:schemeClr val="accent1">
                    <a:lumMod val="75000"/>
                  </a:schemeClr>
                </a:solidFill>
                <a:latin typeface="Calibri"/>
                <a:ea typeface="Calibri" panose="020F0502020204030204" pitchFamily="34" charset="0"/>
                <a:cs typeface="Times New Roman"/>
              </a:rPr>
              <a:t>General Questions for 211 S.U.D. CARES Leadership:</a:t>
            </a:r>
            <a:br>
              <a:rPr lang="en-US" sz="2800" b="1">
                <a:solidFill>
                  <a:schemeClr val="accent1">
                    <a:lumMod val="75000"/>
                  </a:schemeClr>
                </a:solidFill>
                <a:latin typeface="Calibri"/>
                <a:ea typeface="Calibri" panose="020F0502020204030204" pitchFamily="34" charset="0"/>
                <a:cs typeface="Times New Roman"/>
              </a:rPr>
            </a:br>
            <a:r>
              <a:rPr lang="en-US" sz="2800" b="1">
                <a:solidFill>
                  <a:schemeClr val="accent1">
                    <a:lumMod val="50000"/>
                  </a:schemeClr>
                </a:solidFill>
                <a:latin typeface="Calibri"/>
                <a:ea typeface="Calibri" panose="020F0502020204030204" pitchFamily="34" charset="0"/>
                <a:cs typeface="Times New Roman"/>
              </a:rPr>
              <a:t> </a:t>
            </a:r>
            <a:br>
              <a:rPr lang="en-US" sz="2800" b="1">
                <a:solidFill>
                  <a:schemeClr val="accent1">
                    <a:lumMod val="50000"/>
                  </a:schemeClr>
                </a:solidFill>
                <a:latin typeface="Calibri"/>
                <a:ea typeface="Calibri" panose="020F0502020204030204" pitchFamily="34" charset="0"/>
                <a:cs typeface="Times New Roman"/>
              </a:rPr>
            </a:br>
            <a:r>
              <a:rPr lang="en-US" sz="2800">
                <a:solidFill>
                  <a:schemeClr val="accent1">
                    <a:lumMod val="50000"/>
                  </a:schemeClr>
                </a:solidFill>
              </a:rPr>
              <a:t>Email: 211sud@auw.org</a:t>
            </a:r>
          </a:p>
          <a:p>
            <a:endParaRPr lang="en-US" sz="2800"/>
          </a:p>
        </p:txBody>
      </p:sp>
      <p:pic>
        <p:nvPicPr>
          <p:cNvPr id="14" name="Picture 13">
            <a:extLst>
              <a:ext uri="{FF2B5EF4-FFF2-40B4-BE49-F238E27FC236}">
                <a16:creationId xmlns:a16="http://schemas.microsoft.com/office/drawing/2014/main" id="{B38E0F71-98FD-4B4D-8268-4B395E16C735}"/>
              </a:ext>
            </a:extLst>
          </p:cNvPr>
          <p:cNvPicPr>
            <a:picLocks noChangeAspect="1"/>
          </p:cNvPicPr>
          <p:nvPr/>
        </p:nvPicPr>
        <p:blipFill>
          <a:blip r:embed="rId9"/>
          <a:stretch>
            <a:fillRect/>
          </a:stretch>
        </p:blipFill>
        <p:spPr>
          <a:xfrm>
            <a:off x="3631063" y="5879054"/>
            <a:ext cx="3797495" cy="978946"/>
          </a:xfrm>
          <a:prstGeom prst="rect">
            <a:avLst/>
          </a:prstGeom>
        </p:spPr>
      </p:pic>
      <p:pic>
        <p:nvPicPr>
          <p:cNvPr id="15" name="Picture 14">
            <a:extLst>
              <a:ext uri="{FF2B5EF4-FFF2-40B4-BE49-F238E27FC236}">
                <a16:creationId xmlns:a16="http://schemas.microsoft.com/office/drawing/2014/main" id="{3B4E0210-81FC-4FEF-A388-9CB992142974}"/>
              </a:ext>
            </a:extLst>
          </p:cNvPr>
          <p:cNvPicPr>
            <a:picLocks noChangeAspect="1"/>
          </p:cNvPicPr>
          <p:nvPr/>
        </p:nvPicPr>
        <p:blipFill>
          <a:blip r:embed="rId10"/>
          <a:stretch>
            <a:fillRect/>
          </a:stretch>
        </p:blipFill>
        <p:spPr>
          <a:xfrm>
            <a:off x="61186" y="88457"/>
            <a:ext cx="2078916" cy="865707"/>
          </a:xfrm>
          <a:prstGeom prst="rect">
            <a:avLst/>
          </a:prstGeom>
        </p:spPr>
      </p:pic>
    </p:spTree>
    <p:extLst>
      <p:ext uri="{BB962C8B-B14F-4D97-AF65-F5344CB8AC3E}">
        <p14:creationId xmlns:p14="http://schemas.microsoft.com/office/powerpoint/2010/main" val="20320088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8" name="Title 17">
            <a:extLst>
              <a:ext uri="{FF2B5EF4-FFF2-40B4-BE49-F238E27FC236}">
                <a16:creationId xmlns:a16="http://schemas.microsoft.com/office/drawing/2014/main" id="{3A8BF52E-6F58-95F5-93B7-5B80451D455D}"/>
              </a:ext>
            </a:extLst>
          </p:cNvPr>
          <p:cNvSpPr>
            <a:spLocks noGrp="1"/>
          </p:cNvSpPr>
          <p:nvPr>
            <p:ph type="title"/>
          </p:nvPr>
        </p:nvSpPr>
        <p:spPr>
          <a:xfrm>
            <a:off x="841720" y="2222685"/>
            <a:ext cx="8596668" cy="1320800"/>
          </a:xfrm>
        </p:spPr>
        <p:txBody>
          <a:bodyPr>
            <a:normAutofit fontScale="90000"/>
          </a:bodyPr>
          <a:lstStyle/>
          <a:p>
            <a:pPr algn="ctr"/>
            <a:r>
              <a:rPr lang="en-US" b="1" dirty="0"/>
              <a:t>Hawaii CARES (Aloha United Way 211) </a:t>
            </a:r>
            <a:br>
              <a:rPr lang="en-US" b="1" dirty="0"/>
            </a:br>
            <a:r>
              <a:rPr lang="en-US" b="1" dirty="0"/>
              <a:t>Substance Use Disorder Coordinated Access Resource Entry System (S.U.D. CARES) Referral &amp; Treatment Call </a:t>
            </a:r>
          </a:p>
        </p:txBody>
      </p:sp>
      <p:pic>
        <p:nvPicPr>
          <p:cNvPr id="2" name="Picture 1">
            <a:extLst>
              <a:ext uri="{FF2B5EF4-FFF2-40B4-BE49-F238E27FC236}">
                <a16:creationId xmlns:a16="http://schemas.microsoft.com/office/drawing/2014/main" id="{056E56EA-F852-42F9-ABBE-B4FC56F0583F}"/>
              </a:ext>
            </a:extLst>
          </p:cNvPr>
          <p:cNvPicPr>
            <a:picLocks noChangeAspect="1"/>
          </p:cNvPicPr>
          <p:nvPr/>
        </p:nvPicPr>
        <p:blipFill>
          <a:blip r:embed="rId3"/>
          <a:stretch>
            <a:fillRect/>
          </a:stretch>
        </p:blipFill>
        <p:spPr>
          <a:xfrm>
            <a:off x="63809" y="65712"/>
            <a:ext cx="2074544" cy="869236"/>
          </a:xfrm>
          <a:prstGeom prst="rect">
            <a:avLst/>
          </a:prstGeom>
        </p:spPr>
      </p:pic>
      <p:pic>
        <p:nvPicPr>
          <p:cNvPr id="4" name="Picture 3">
            <a:extLst>
              <a:ext uri="{FF2B5EF4-FFF2-40B4-BE49-F238E27FC236}">
                <a16:creationId xmlns:a16="http://schemas.microsoft.com/office/drawing/2014/main" id="{F5AD7E31-721C-42A9-992F-A5901DDBB4A2}"/>
              </a:ext>
            </a:extLst>
          </p:cNvPr>
          <p:cNvPicPr>
            <a:picLocks noChangeAspect="1"/>
          </p:cNvPicPr>
          <p:nvPr/>
        </p:nvPicPr>
        <p:blipFill>
          <a:blip r:embed="rId4"/>
          <a:stretch>
            <a:fillRect/>
          </a:stretch>
        </p:blipFill>
        <p:spPr>
          <a:xfrm>
            <a:off x="2874603" y="5565402"/>
            <a:ext cx="4530902" cy="1168460"/>
          </a:xfrm>
          <a:prstGeom prst="rect">
            <a:avLst/>
          </a:prstGeom>
        </p:spPr>
      </p:pic>
    </p:spTree>
    <p:extLst>
      <p:ext uri="{BB962C8B-B14F-4D97-AF65-F5344CB8AC3E}">
        <p14:creationId xmlns:p14="http://schemas.microsoft.com/office/powerpoint/2010/main" val="269302239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8" name="Title 17">
            <a:extLst>
              <a:ext uri="{FF2B5EF4-FFF2-40B4-BE49-F238E27FC236}">
                <a16:creationId xmlns:a16="http://schemas.microsoft.com/office/drawing/2014/main" id="{3A8BF52E-6F58-95F5-93B7-5B80451D455D}"/>
              </a:ext>
            </a:extLst>
          </p:cNvPr>
          <p:cNvSpPr>
            <a:spLocks noGrp="1"/>
          </p:cNvSpPr>
          <p:nvPr>
            <p:ph type="title"/>
          </p:nvPr>
        </p:nvSpPr>
        <p:spPr/>
        <p:txBody>
          <a:bodyPr/>
          <a:lstStyle/>
          <a:p>
            <a:pPr algn="ctr"/>
            <a:r>
              <a:rPr lang="en-US" b="1" dirty="0"/>
              <a:t> About Aloha United Way </a:t>
            </a:r>
          </a:p>
        </p:txBody>
      </p:sp>
      <p:sp>
        <p:nvSpPr>
          <p:cNvPr id="19" name="Content Placeholder 18">
            <a:extLst>
              <a:ext uri="{FF2B5EF4-FFF2-40B4-BE49-F238E27FC236}">
                <a16:creationId xmlns:a16="http://schemas.microsoft.com/office/drawing/2014/main" id="{9A34A769-38A8-EC70-14CF-518993E0AEA9}"/>
              </a:ext>
            </a:extLst>
          </p:cNvPr>
          <p:cNvSpPr>
            <a:spLocks noGrp="1"/>
          </p:cNvSpPr>
          <p:nvPr>
            <p:ph idx="1"/>
          </p:nvPr>
        </p:nvSpPr>
        <p:spPr>
          <a:xfrm>
            <a:off x="81280" y="1590213"/>
            <a:ext cx="9977120" cy="3880773"/>
          </a:xfrm>
        </p:spPr>
        <p:txBody>
          <a:bodyPr>
            <a:noAutofit/>
          </a:bodyPr>
          <a:lstStyle/>
          <a:p>
            <a:pPr algn="l"/>
            <a:r>
              <a:rPr lang="en-US" sz="2800" b="1" dirty="0">
                <a:solidFill>
                  <a:schemeClr val="accent1">
                    <a:lumMod val="50000"/>
                  </a:schemeClr>
                </a:solidFill>
                <a:latin typeface="Arial"/>
                <a:ea typeface="Yu Mincho"/>
                <a:cs typeface="Arial"/>
              </a:rPr>
              <a:t>AUW </a:t>
            </a:r>
            <a:r>
              <a:rPr lang="en-US" sz="2800" dirty="0">
                <a:solidFill>
                  <a:schemeClr val="accent1">
                    <a:lumMod val="50000"/>
                  </a:schemeClr>
                </a:solidFill>
                <a:latin typeface="Arial"/>
                <a:ea typeface="Yu Mincho"/>
                <a:cs typeface="Arial"/>
              </a:rPr>
              <a:t>has been serving Hawaii for over 100 years.</a:t>
            </a:r>
            <a:br>
              <a:rPr lang="en-US" sz="2800" dirty="0">
                <a:solidFill>
                  <a:schemeClr val="accent1">
                    <a:lumMod val="50000"/>
                  </a:schemeClr>
                </a:solidFill>
                <a:latin typeface="Arial"/>
                <a:ea typeface="Yu Mincho"/>
                <a:cs typeface="Arial"/>
              </a:rPr>
            </a:br>
            <a:endParaRPr lang="en-US" sz="2000" dirty="0">
              <a:solidFill>
                <a:schemeClr val="accent1">
                  <a:lumMod val="50000"/>
                </a:schemeClr>
              </a:solidFill>
              <a:latin typeface="Arial"/>
              <a:ea typeface="Yu Mincho"/>
              <a:cs typeface="Arial"/>
            </a:endParaRPr>
          </a:p>
          <a:p>
            <a:pPr algn="l"/>
            <a:r>
              <a:rPr lang="en-US" sz="2800" b="1" dirty="0">
                <a:solidFill>
                  <a:schemeClr val="accent1">
                    <a:lumMod val="50000"/>
                  </a:schemeClr>
                </a:solidFill>
                <a:latin typeface="Arial"/>
                <a:ea typeface="Yu Mincho"/>
                <a:cs typeface="Arial"/>
              </a:rPr>
              <a:t>AUW</a:t>
            </a:r>
            <a:r>
              <a:rPr lang="en-US" sz="2800" dirty="0">
                <a:solidFill>
                  <a:schemeClr val="accent1">
                    <a:lumMod val="50000"/>
                  </a:schemeClr>
                </a:solidFill>
                <a:latin typeface="Arial"/>
                <a:ea typeface="Yu Mincho"/>
                <a:cs typeface="Arial"/>
              </a:rPr>
              <a:t> brings resources, organizations, and people together to advance the health, education, and financial stability of every person in our community.</a:t>
            </a:r>
            <a:br>
              <a:rPr lang="en-US" sz="2800" dirty="0">
                <a:solidFill>
                  <a:schemeClr val="accent1">
                    <a:lumMod val="50000"/>
                  </a:schemeClr>
                </a:solidFill>
                <a:latin typeface="Arial"/>
                <a:ea typeface="Yu Mincho"/>
                <a:cs typeface="Arial"/>
              </a:rPr>
            </a:br>
            <a:endParaRPr lang="en-US" sz="2000" dirty="0">
              <a:solidFill>
                <a:schemeClr val="accent1">
                  <a:lumMod val="50000"/>
                </a:schemeClr>
              </a:solidFill>
              <a:latin typeface="Arial"/>
              <a:ea typeface="Yu Mincho"/>
              <a:cs typeface="Arial"/>
            </a:endParaRPr>
          </a:p>
          <a:p>
            <a:pPr algn="l"/>
            <a:r>
              <a:rPr lang="en-US" sz="2800" b="1" dirty="0">
                <a:solidFill>
                  <a:schemeClr val="accent1">
                    <a:lumMod val="50000"/>
                  </a:schemeClr>
                </a:solidFill>
                <a:latin typeface="Arial"/>
                <a:ea typeface="Yu Mincho"/>
                <a:cs typeface="Arial"/>
              </a:rPr>
              <a:t>AUW 211</a:t>
            </a:r>
            <a:r>
              <a:rPr lang="en-US" sz="2800" dirty="0">
                <a:solidFill>
                  <a:schemeClr val="accent1">
                    <a:lumMod val="50000"/>
                  </a:schemeClr>
                </a:solidFill>
                <a:latin typeface="Arial"/>
                <a:ea typeface="Yu Mincho"/>
                <a:cs typeface="Arial"/>
              </a:rPr>
              <a:t> is the hub of statewide health and social resources in Hawaii to ensure people in need are connected to agencies &amp; services that can help them.  </a:t>
            </a:r>
          </a:p>
          <a:p>
            <a:pPr algn="ctr"/>
            <a:endParaRPr lang="en-US" sz="2800" dirty="0">
              <a:solidFill>
                <a:schemeClr val="accent1">
                  <a:lumMod val="50000"/>
                </a:schemeClr>
              </a:solidFill>
            </a:endParaRPr>
          </a:p>
        </p:txBody>
      </p:sp>
      <p:pic>
        <p:nvPicPr>
          <p:cNvPr id="3" name="Picture 2">
            <a:extLst>
              <a:ext uri="{FF2B5EF4-FFF2-40B4-BE49-F238E27FC236}">
                <a16:creationId xmlns:a16="http://schemas.microsoft.com/office/drawing/2014/main" id="{6BD0487C-8AAC-44BD-9C33-FA82835B8622}"/>
              </a:ext>
            </a:extLst>
          </p:cNvPr>
          <p:cNvPicPr>
            <a:picLocks noChangeAspect="1"/>
          </p:cNvPicPr>
          <p:nvPr/>
        </p:nvPicPr>
        <p:blipFill>
          <a:blip r:embed="rId3"/>
          <a:stretch>
            <a:fillRect/>
          </a:stretch>
        </p:blipFill>
        <p:spPr>
          <a:xfrm>
            <a:off x="3171092" y="5689540"/>
            <a:ext cx="3797495" cy="1168460"/>
          </a:xfrm>
          <a:prstGeom prst="rect">
            <a:avLst/>
          </a:prstGeom>
        </p:spPr>
      </p:pic>
      <p:pic>
        <p:nvPicPr>
          <p:cNvPr id="4" name="Picture 3">
            <a:extLst>
              <a:ext uri="{FF2B5EF4-FFF2-40B4-BE49-F238E27FC236}">
                <a16:creationId xmlns:a16="http://schemas.microsoft.com/office/drawing/2014/main" id="{1D2D3CC3-F281-4E6B-A4CB-21B78B6F2A79}"/>
              </a:ext>
            </a:extLst>
          </p:cNvPr>
          <p:cNvPicPr>
            <a:picLocks noChangeAspect="1"/>
          </p:cNvPicPr>
          <p:nvPr/>
        </p:nvPicPr>
        <p:blipFill>
          <a:blip r:embed="rId4"/>
          <a:stretch>
            <a:fillRect/>
          </a:stretch>
        </p:blipFill>
        <p:spPr>
          <a:xfrm>
            <a:off x="81280" y="176746"/>
            <a:ext cx="2078916" cy="865707"/>
          </a:xfrm>
          <a:prstGeom prst="rect">
            <a:avLst/>
          </a:prstGeom>
        </p:spPr>
      </p:pic>
    </p:spTree>
    <p:extLst>
      <p:ext uri="{BB962C8B-B14F-4D97-AF65-F5344CB8AC3E}">
        <p14:creationId xmlns:p14="http://schemas.microsoft.com/office/powerpoint/2010/main" val="25566717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8" name="Title 17">
            <a:extLst>
              <a:ext uri="{FF2B5EF4-FFF2-40B4-BE49-F238E27FC236}">
                <a16:creationId xmlns:a16="http://schemas.microsoft.com/office/drawing/2014/main" id="{3A8BF52E-6F58-95F5-93B7-5B80451D455D}"/>
              </a:ext>
            </a:extLst>
          </p:cNvPr>
          <p:cNvSpPr>
            <a:spLocks noGrp="1"/>
          </p:cNvSpPr>
          <p:nvPr>
            <p:ph type="title"/>
          </p:nvPr>
        </p:nvSpPr>
        <p:spPr>
          <a:xfrm>
            <a:off x="1674030" y="518160"/>
            <a:ext cx="8596668" cy="1320800"/>
          </a:xfrm>
        </p:spPr>
        <p:txBody>
          <a:bodyPr/>
          <a:lstStyle/>
          <a:p>
            <a:pPr algn="ctr"/>
            <a:r>
              <a:rPr lang="en-US" b="1" dirty="0"/>
              <a:t>The Hawai'i CARES Ecosystem</a:t>
            </a:r>
          </a:p>
        </p:txBody>
      </p:sp>
      <p:pic>
        <p:nvPicPr>
          <p:cNvPr id="4" name="Picture 3">
            <a:extLst>
              <a:ext uri="{FF2B5EF4-FFF2-40B4-BE49-F238E27FC236}">
                <a16:creationId xmlns:a16="http://schemas.microsoft.com/office/drawing/2014/main" id="{1D2D3CC3-F281-4E6B-A4CB-21B78B6F2A79}"/>
              </a:ext>
            </a:extLst>
          </p:cNvPr>
          <p:cNvPicPr>
            <a:picLocks noChangeAspect="1"/>
          </p:cNvPicPr>
          <p:nvPr/>
        </p:nvPicPr>
        <p:blipFill>
          <a:blip r:embed="rId3"/>
          <a:stretch>
            <a:fillRect/>
          </a:stretch>
        </p:blipFill>
        <p:spPr>
          <a:xfrm>
            <a:off x="81280" y="176746"/>
            <a:ext cx="2078916" cy="865707"/>
          </a:xfrm>
          <a:prstGeom prst="rect">
            <a:avLst/>
          </a:prstGeom>
        </p:spPr>
      </p:pic>
      <p:pic>
        <p:nvPicPr>
          <p:cNvPr id="9" name="Picture 9" descr="A picture containing vector graphics, queen&#10;&#10;Description automatically generated">
            <a:extLst>
              <a:ext uri="{FF2B5EF4-FFF2-40B4-BE49-F238E27FC236}">
                <a16:creationId xmlns:a16="http://schemas.microsoft.com/office/drawing/2014/main" id="{78538B6E-496B-BEF2-16D7-9FB260714833}"/>
              </a:ext>
            </a:extLst>
          </p:cNvPr>
          <p:cNvPicPr>
            <a:picLocks noChangeAspect="1"/>
          </p:cNvPicPr>
          <p:nvPr/>
        </p:nvPicPr>
        <p:blipFill>
          <a:blip r:embed="rId4"/>
          <a:stretch>
            <a:fillRect/>
          </a:stretch>
        </p:blipFill>
        <p:spPr>
          <a:xfrm>
            <a:off x="1528550" y="1426448"/>
            <a:ext cx="9430601" cy="4949074"/>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ADB779D5-4137-1C55-22B3-2F710235AED8}"/>
              </a:ext>
            </a:extLst>
          </p:cNvPr>
          <p:cNvPicPr>
            <a:picLocks noChangeAspect="1"/>
          </p:cNvPicPr>
          <p:nvPr/>
        </p:nvPicPr>
        <p:blipFill>
          <a:blip r:embed="rId5"/>
          <a:stretch>
            <a:fillRect/>
          </a:stretch>
        </p:blipFill>
        <p:spPr>
          <a:xfrm>
            <a:off x="6919415" y="1979697"/>
            <a:ext cx="2254156" cy="1238130"/>
          </a:xfrm>
          <a:prstGeom prst="rect">
            <a:avLst/>
          </a:prstGeom>
        </p:spPr>
      </p:pic>
      <p:pic>
        <p:nvPicPr>
          <p:cNvPr id="13" name="Picture 11" descr="Text&#10;&#10;Description automatically generated">
            <a:extLst>
              <a:ext uri="{FF2B5EF4-FFF2-40B4-BE49-F238E27FC236}">
                <a16:creationId xmlns:a16="http://schemas.microsoft.com/office/drawing/2014/main" id="{F7712423-5DEA-7AB9-602C-99D191A8DB05}"/>
              </a:ext>
            </a:extLst>
          </p:cNvPr>
          <p:cNvPicPr>
            <a:picLocks noChangeAspect="1"/>
          </p:cNvPicPr>
          <p:nvPr/>
        </p:nvPicPr>
        <p:blipFill>
          <a:blip r:embed="rId6"/>
          <a:stretch>
            <a:fillRect/>
          </a:stretch>
        </p:blipFill>
        <p:spPr>
          <a:xfrm>
            <a:off x="6919415" y="4454895"/>
            <a:ext cx="1890215" cy="1553493"/>
          </a:xfrm>
          <a:prstGeom prst="rect">
            <a:avLst/>
          </a:prstGeom>
        </p:spPr>
      </p:pic>
      <p:pic>
        <p:nvPicPr>
          <p:cNvPr id="15" name="Picture 12" descr="A picture containing text, room, gambling house&#10;&#10;Description automatically generated">
            <a:extLst>
              <a:ext uri="{FF2B5EF4-FFF2-40B4-BE49-F238E27FC236}">
                <a16:creationId xmlns:a16="http://schemas.microsoft.com/office/drawing/2014/main" id="{69312912-7051-6A84-8DE4-2D59ED673EE9}"/>
              </a:ext>
            </a:extLst>
          </p:cNvPr>
          <p:cNvPicPr>
            <a:picLocks noChangeAspect="1"/>
          </p:cNvPicPr>
          <p:nvPr/>
        </p:nvPicPr>
        <p:blipFill>
          <a:blip r:embed="rId7"/>
          <a:stretch>
            <a:fillRect/>
          </a:stretch>
        </p:blipFill>
        <p:spPr>
          <a:xfrm>
            <a:off x="1924050" y="3223644"/>
            <a:ext cx="1372169" cy="1343310"/>
          </a:xfrm>
          <a:prstGeom prst="rect">
            <a:avLst/>
          </a:prstGeom>
        </p:spPr>
      </p:pic>
      <p:pic>
        <p:nvPicPr>
          <p:cNvPr id="17" name="Picture 16">
            <a:extLst>
              <a:ext uri="{FF2B5EF4-FFF2-40B4-BE49-F238E27FC236}">
                <a16:creationId xmlns:a16="http://schemas.microsoft.com/office/drawing/2014/main" id="{4A67717A-B876-022C-ACB1-0E4F5F56C0D6}"/>
              </a:ext>
            </a:extLst>
          </p:cNvPr>
          <p:cNvPicPr>
            <a:picLocks noChangeAspect="1"/>
          </p:cNvPicPr>
          <p:nvPr/>
        </p:nvPicPr>
        <p:blipFill>
          <a:blip r:embed="rId3"/>
          <a:stretch>
            <a:fillRect/>
          </a:stretch>
        </p:blipFill>
        <p:spPr>
          <a:xfrm>
            <a:off x="4510110" y="3267124"/>
            <a:ext cx="3171780" cy="1320800"/>
          </a:xfrm>
          <a:prstGeom prst="rect">
            <a:avLst/>
          </a:prstGeom>
        </p:spPr>
      </p:pic>
    </p:spTree>
    <p:extLst>
      <p:ext uri="{BB962C8B-B14F-4D97-AF65-F5344CB8AC3E}">
        <p14:creationId xmlns:p14="http://schemas.microsoft.com/office/powerpoint/2010/main" val="221401562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8" name="Title 17">
            <a:extLst>
              <a:ext uri="{FF2B5EF4-FFF2-40B4-BE49-F238E27FC236}">
                <a16:creationId xmlns:a16="http://schemas.microsoft.com/office/drawing/2014/main" id="{3A8BF52E-6F58-95F5-93B7-5B80451D455D}"/>
              </a:ext>
            </a:extLst>
          </p:cNvPr>
          <p:cNvSpPr>
            <a:spLocks noGrp="1"/>
          </p:cNvSpPr>
          <p:nvPr>
            <p:ph type="title"/>
          </p:nvPr>
        </p:nvSpPr>
        <p:spPr>
          <a:xfrm>
            <a:off x="1820240" y="21522"/>
            <a:ext cx="8596668" cy="1320800"/>
          </a:xfrm>
        </p:spPr>
        <p:txBody>
          <a:bodyPr>
            <a:normAutofit/>
          </a:bodyPr>
          <a:lstStyle/>
          <a:p>
            <a:pPr algn="ctr"/>
            <a:r>
              <a:rPr lang="en-US" b="1" dirty="0"/>
              <a:t>Hawaii CARES Call Flow</a:t>
            </a:r>
          </a:p>
        </p:txBody>
      </p:sp>
      <p:sp>
        <p:nvSpPr>
          <p:cNvPr id="30" name="Text Box 195">
            <a:extLst>
              <a:ext uri="{FF2B5EF4-FFF2-40B4-BE49-F238E27FC236}">
                <a16:creationId xmlns:a16="http://schemas.microsoft.com/office/drawing/2014/main" id="{C86B18D7-75EF-7948-9618-26ECFE7B579C}"/>
              </a:ext>
            </a:extLst>
          </p:cNvPr>
          <p:cNvSpPr txBox="1"/>
          <p:nvPr/>
        </p:nvSpPr>
        <p:spPr>
          <a:xfrm>
            <a:off x="957544" y="3734668"/>
            <a:ext cx="3383280" cy="1371600"/>
          </a:xfrm>
          <a:prstGeom prst="rect">
            <a:avLst/>
          </a:prstGeom>
          <a:solidFill>
            <a:srgbClr val="70AD47"/>
          </a:solidFill>
          <a:ln>
            <a:solidFill>
              <a:sysClr val="windowText" lastClr="000000"/>
            </a:solidFill>
          </a:ln>
          <a:effectLst/>
        </p:spPr>
        <p:txBody>
          <a:bodyPr spcFirstLastPara="0" vert="horz" wrap="square" lIns="11430" tIns="11430" rIns="11430" bIns="72322" numCol="1" spcCol="1270" anchor="ctr" anchorCtr="0">
            <a:noAutofit/>
          </a:bodyPr>
          <a:lstStyle/>
          <a:p>
            <a:pPr marL="0" marR="0" lvl="0" indent="0" algn="ctr" defTabSz="914400" eaLnBrk="1" fontAlgn="auto" latinLnBrk="0" hangingPunct="1">
              <a:lnSpc>
                <a:spcPct val="90000"/>
              </a:lnSpc>
              <a:spcBef>
                <a:spcPts val="0"/>
              </a:spcBef>
              <a:spcAft>
                <a:spcPts val="755"/>
              </a:spcAft>
              <a:buClrTx/>
              <a:buSzTx/>
              <a:buFontTx/>
              <a:buNone/>
              <a:tabLst/>
              <a:defRPr/>
            </a:pPr>
            <a:r>
              <a:rPr kumimoji="0" lang="en-US" sz="2400" b="1" i="0" u="none" strike="noStrike" kern="0" cap="none" spc="0" normalizeH="0" baseline="0" noProof="0">
                <a:ln>
                  <a:noFill/>
                </a:ln>
                <a:solidFill>
                  <a:prstClr val="white"/>
                </a:solidFill>
                <a:effectLst/>
                <a:uLnTx/>
                <a:uFillTx/>
                <a:latin typeface="Arial"/>
                <a:ea typeface="Calibri" panose="020F0502020204030204" pitchFamily="34" charset="0"/>
                <a:cs typeface="Arial"/>
              </a:rPr>
              <a:t>Care Hawaii</a:t>
            </a:r>
            <a:br>
              <a:rPr kumimoji="0" lang="en-US" sz="2400" b="1"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2400" b="1" i="0" u="none" strike="noStrike" kern="0" cap="none" spc="0" normalizeH="0" baseline="0" noProof="0">
                <a:ln>
                  <a:noFill/>
                </a:ln>
                <a:solidFill>
                  <a:prstClr val="white"/>
                </a:solidFill>
                <a:effectLst/>
                <a:uLnTx/>
                <a:uFillTx/>
                <a:latin typeface="Arial"/>
                <a:ea typeface="Calibri" panose="020F0502020204030204" pitchFamily="34" charset="0"/>
                <a:cs typeface="Arial"/>
              </a:rPr>
              <a:t>9-8-8 </a:t>
            </a:r>
            <a:br>
              <a:rPr kumimoji="0" lang="en-US" sz="2400" b="1"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2400" b="1" i="0" u="none" strike="noStrike" kern="0" cap="none" spc="0" normalizeH="0" baseline="0" noProof="0">
                <a:ln>
                  <a:noFill/>
                </a:ln>
                <a:solidFill>
                  <a:prstClr val="white"/>
                </a:solidFill>
                <a:effectLst/>
                <a:uLnTx/>
                <a:uFillTx/>
                <a:latin typeface="Arial"/>
                <a:ea typeface="Calibri" panose="020F0502020204030204" pitchFamily="34" charset="0"/>
                <a:cs typeface="Arial"/>
              </a:rPr>
              <a:t>808.832.3100</a:t>
            </a:r>
            <a:endParaRPr kumimoji="0" lang="en-US" sz="1800" b="0" i="0" u="none" strike="noStrike" kern="0" cap="none" spc="0" normalizeH="0" baseline="0" noProof="0">
              <a:ln>
                <a:noFill/>
              </a:ln>
              <a:solidFill>
                <a:prstClr val="white"/>
              </a:solidFill>
              <a:effectLst/>
              <a:uLnTx/>
              <a:uFillTx/>
              <a:latin typeface="Arial"/>
              <a:ea typeface="Calibri" panose="020F0502020204030204" pitchFamily="34" charset="0"/>
              <a:cs typeface="Arial"/>
            </a:endParaRPr>
          </a:p>
        </p:txBody>
      </p:sp>
      <p:grpSp>
        <p:nvGrpSpPr>
          <p:cNvPr id="31" name="Group 30">
            <a:extLst>
              <a:ext uri="{FF2B5EF4-FFF2-40B4-BE49-F238E27FC236}">
                <a16:creationId xmlns:a16="http://schemas.microsoft.com/office/drawing/2014/main" id="{327F2563-8536-59A2-DB5F-D83043E36777}"/>
              </a:ext>
            </a:extLst>
          </p:cNvPr>
          <p:cNvGrpSpPr/>
          <p:nvPr/>
        </p:nvGrpSpPr>
        <p:grpSpPr>
          <a:xfrm>
            <a:off x="77507" y="5457310"/>
            <a:ext cx="1828800" cy="1097280"/>
            <a:chOff x="549910" y="2193193"/>
            <a:chExt cx="989884" cy="512518"/>
          </a:xfrm>
          <a:solidFill>
            <a:srgbClr val="70AD47"/>
          </a:solidFill>
        </p:grpSpPr>
        <p:sp>
          <p:nvSpPr>
            <p:cNvPr id="32" name="Rectangle 31">
              <a:extLst>
                <a:ext uri="{FF2B5EF4-FFF2-40B4-BE49-F238E27FC236}">
                  <a16:creationId xmlns:a16="http://schemas.microsoft.com/office/drawing/2014/main" id="{E4B164AB-0F54-90B1-5F94-9BD131BBFBB8}"/>
                </a:ext>
              </a:extLst>
            </p:cNvPr>
            <p:cNvSpPr/>
            <p:nvPr/>
          </p:nvSpPr>
          <p:spPr>
            <a:xfrm>
              <a:off x="549910" y="2193193"/>
              <a:ext cx="989884" cy="512518"/>
            </a:xfrm>
            <a:prstGeom prst="rect">
              <a:avLst/>
            </a:prstGeom>
            <a:grpFill/>
            <a:ln w="19050" cap="rnd" cmpd="sng" algn="ctr">
              <a:solidFill>
                <a:sysClr val="window" lastClr="FFFFFF">
                  <a:hueOff val="0"/>
                  <a:satOff val="0"/>
                  <a:lumOff val="0"/>
                  <a:alphaOff val="0"/>
                </a:sys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33" name="Text Box 16">
              <a:extLst>
                <a:ext uri="{FF2B5EF4-FFF2-40B4-BE49-F238E27FC236}">
                  <a16:creationId xmlns:a16="http://schemas.microsoft.com/office/drawing/2014/main" id="{79DE3EAC-BEF2-3432-FE77-2029BF8A636B}"/>
                </a:ext>
              </a:extLst>
            </p:cNvPr>
            <p:cNvSpPr txBox="1"/>
            <p:nvPr/>
          </p:nvSpPr>
          <p:spPr>
            <a:xfrm>
              <a:off x="549910" y="2193193"/>
              <a:ext cx="989884" cy="512518"/>
            </a:xfrm>
            <a:prstGeom prst="rect">
              <a:avLst/>
            </a:prstGeom>
            <a:grpFill/>
            <a:ln>
              <a:noFill/>
            </a:ln>
            <a:effectLst/>
          </p:spPr>
          <p:txBody>
            <a:bodyPr spcFirstLastPara="0" vert="horz" wrap="square" lIns="10160" tIns="10160" rIns="10160" bIns="72322" numCol="1" spcCol="1270" anchor="ctr" anchorCtr="0">
              <a:noAutofit/>
            </a:bodyPr>
            <a:lstStyle/>
            <a:p>
              <a:pPr marL="0" marR="0" lvl="0" indent="0" algn="ctr" defTabSz="914400" eaLnBrk="1" fontAlgn="auto" latinLnBrk="0" hangingPunct="1">
                <a:lnSpc>
                  <a:spcPct val="90000"/>
                </a:lnSpc>
                <a:spcBef>
                  <a:spcPts val="0"/>
                </a:spcBef>
                <a:spcAft>
                  <a:spcPts val="670"/>
                </a:spcAft>
                <a:buClrTx/>
                <a:buSzTx/>
                <a:buFontTx/>
                <a:buNone/>
                <a:tabLst/>
                <a:defRPr/>
              </a:pPr>
              <a:r>
                <a:rPr kumimoji="0" lang="en-US" sz="2400" b="1" i="0" u="none" strike="noStrike" kern="0" cap="none" spc="0" normalizeH="0" baseline="0" noProof="0">
                  <a:ln>
                    <a:noFill/>
                  </a:ln>
                  <a:solidFill>
                    <a:prstClr val="white"/>
                  </a:solidFill>
                  <a:effectLst/>
                  <a:uLnTx/>
                  <a:uFillTx/>
                  <a:latin typeface="Palatino Linotype" panose="02040502050505030304" pitchFamily="18" charset="0"/>
                  <a:ea typeface="Calibri" panose="020F0502020204030204" pitchFamily="34" charset="0"/>
                  <a:cs typeface="Times New Roman" panose="02020603050405020304" pitchFamily="18" charset="0"/>
                </a:rPr>
                <a:t>Crisis</a:t>
              </a:r>
              <a:endParaRPr kumimoji="0" lang="en-US" sz="2400" b="0" i="0" u="none" strike="noStrike" kern="0" cap="none" spc="0" normalizeH="0" baseline="0" noProof="0">
                <a:ln>
                  <a:noFill/>
                </a:ln>
                <a:solidFill>
                  <a:prstClr val="white"/>
                </a:solidFill>
                <a:effectLst/>
                <a:uLnTx/>
                <a:uFillTx/>
                <a:ea typeface="Calibri" panose="020F0502020204030204" pitchFamily="34" charset="0"/>
                <a:cs typeface="Times New Roman" panose="02020603050405020304" pitchFamily="18" charset="0"/>
              </a:endParaRPr>
            </a:p>
          </p:txBody>
        </p:sp>
      </p:grpSp>
      <p:grpSp>
        <p:nvGrpSpPr>
          <p:cNvPr id="34" name="Group 33">
            <a:extLst>
              <a:ext uri="{FF2B5EF4-FFF2-40B4-BE49-F238E27FC236}">
                <a16:creationId xmlns:a16="http://schemas.microsoft.com/office/drawing/2014/main" id="{955FC8C8-C91A-2046-681A-2569D6A09D23}"/>
              </a:ext>
            </a:extLst>
          </p:cNvPr>
          <p:cNvGrpSpPr/>
          <p:nvPr/>
        </p:nvGrpSpPr>
        <p:grpSpPr>
          <a:xfrm>
            <a:off x="3447284" y="5464148"/>
            <a:ext cx="1828800" cy="1097280"/>
            <a:chOff x="1776100" y="2199640"/>
            <a:chExt cx="989886" cy="512518"/>
          </a:xfrm>
          <a:solidFill>
            <a:srgbClr val="70AD47"/>
          </a:solidFill>
        </p:grpSpPr>
        <p:sp>
          <p:nvSpPr>
            <p:cNvPr id="35" name="Rectangle 34">
              <a:extLst>
                <a:ext uri="{FF2B5EF4-FFF2-40B4-BE49-F238E27FC236}">
                  <a16:creationId xmlns:a16="http://schemas.microsoft.com/office/drawing/2014/main" id="{BF7B02F1-8853-29AC-2D68-0AF0CB6502B9}"/>
                </a:ext>
              </a:extLst>
            </p:cNvPr>
            <p:cNvSpPr/>
            <p:nvPr/>
          </p:nvSpPr>
          <p:spPr>
            <a:xfrm>
              <a:off x="1776100" y="2199640"/>
              <a:ext cx="989884" cy="512518"/>
            </a:xfrm>
            <a:prstGeom prst="rect">
              <a:avLst/>
            </a:prstGeom>
            <a:grpFill/>
            <a:ln w="19050" cap="rnd" cmpd="sng" algn="ctr">
              <a:solidFill>
                <a:sysClr val="window" lastClr="FFFFFF">
                  <a:hueOff val="0"/>
                  <a:satOff val="0"/>
                  <a:lumOff val="0"/>
                  <a:alphaOff val="0"/>
                </a:sys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36" name="Text Box 22">
              <a:extLst>
                <a:ext uri="{FF2B5EF4-FFF2-40B4-BE49-F238E27FC236}">
                  <a16:creationId xmlns:a16="http://schemas.microsoft.com/office/drawing/2014/main" id="{D0B87113-0BF1-9E63-EE14-07D9B072E852}"/>
                </a:ext>
              </a:extLst>
            </p:cNvPr>
            <p:cNvSpPr txBox="1"/>
            <p:nvPr/>
          </p:nvSpPr>
          <p:spPr>
            <a:xfrm>
              <a:off x="1776102" y="2199640"/>
              <a:ext cx="989884" cy="512518"/>
            </a:xfrm>
            <a:prstGeom prst="rect">
              <a:avLst/>
            </a:prstGeom>
            <a:grpFill/>
            <a:ln>
              <a:noFill/>
            </a:ln>
            <a:effectLst/>
          </p:spPr>
          <p:txBody>
            <a:bodyPr spcFirstLastPara="0" vert="horz" wrap="square" lIns="10160" tIns="10160" rIns="10160" bIns="72322" numCol="1" spcCol="1270" anchor="ctr" anchorCtr="0">
              <a:noAutofit/>
            </a:bodyPr>
            <a:lstStyle/>
            <a:p>
              <a:pPr marL="0" marR="0" lvl="0" indent="0" algn="ctr" defTabSz="914400" eaLnBrk="1" fontAlgn="auto" latinLnBrk="0" hangingPunct="1">
                <a:lnSpc>
                  <a:spcPct val="90000"/>
                </a:lnSpc>
                <a:spcBef>
                  <a:spcPts val="0"/>
                </a:spcBef>
                <a:spcAft>
                  <a:spcPts val="670"/>
                </a:spcAft>
                <a:buClrTx/>
                <a:buSzTx/>
                <a:buFontTx/>
                <a:buNone/>
                <a:tabLst/>
                <a:defRPr/>
              </a:pPr>
              <a:r>
                <a:rPr kumimoji="0" lang="en-US" sz="2400" b="1" i="0" u="none" strike="noStrike" kern="0" cap="none" spc="0" normalizeH="0" baseline="0" noProof="0">
                  <a:ln>
                    <a:noFill/>
                  </a:ln>
                  <a:solidFill>
                    <a:prstClr val="white"/>
                  </a:solidFill>
                  <a:effectLst/>
                  <a:uLnTx/>
                  <a:uFillTx/>
                  <a:latin typeface="Palatino Linotype" panose="02040502050505030304" pitchFamily="18" charset="0"/>
                  <a:ea typeface="Calibri" panose="020F0502020204030204" pitchFamily="34" charset="0"/>
                  <a:cs typeface="Times New Roman" panose="02020603050405020304" pitchFamily="18" charset="0"/>
                </a:rPr>
                <a:t>Mental Health</a:t>
              </a:r>
              <a:endParaRPr kumimoji="0" lang="en-US" sz="2400" b="0" i="0" u="none" strike="noStrike" kern="0" cap="none" spc="0" normalizeH="0" baseline="0" noProof="0">
                <a:ln>
                  <a:noFill/>
                </a:ln>
                <a:solidFill>
                  <a:prstClr val="white"/>
                </a:solidFill>
                <a:effectLst/>
                <a:uLnTx/>
                <a:uFillTx/>
                <a:ea typeface="Calibri" panose="020F0502020204030204" pitchFamily="34" charset="0"/>
                <a:cs typeface="Times New Roman" panose="02020603050405020304" pitchFamily="18" charset="0"/>
              </a:endParaRPr>
            </a:p>
          </p:txBody>
        </p:sp>
      </p:grpSp>
      <p:sp>
        <p:nvSpPr>
          <p:cNvPr id="37" name="Text Box 195">
            <a:extLst>
              <a:ext uri="{FF2B5EF4-FFF2-40B4-BE49-F238E27FC236}">
                <a16:creationId xmlns:a16="http://schemas.microsoft.com/office/drawing/2014/main" id="{6AB0E290-867A-B5C7-165D-795EAAD22D74}"/>
              </a:ext>
            </a:extLst>
          </p:cNvPr>
          <p:cNvSpPr txBox="1"/>
          <p:nvPr/>
        </p:nvSpPr>
        <p:spPr>
          <a:xfrm>
            <a:off x="7497910" y="3733317"/>
            <a:ext cx="3383280" cy="1371600"/>
          </a:xfrm>
          <a:prstGeom prst="rect">
            <a:avLst/>
          </a:prstGeom>
          <a:solidFill>
            <a:srgbClr val="4472C4"/>
          </a:solidFill>
          <a:ln>
            <a:noFill/>
          </a:ln>
          <a:effectLst/>
        </p:spPr>
        <p:txBody>
          <a:bodyPr spcFirstLastPara="0" vert="horz" wrap="square" lIns="11430" tIns="11430" rIns="11430" bIns="72322" numCol="1" spcCol="1270" anchor="ctr" anchorCtr="0">
            <a:noAutofit/>
          </a:bodyPr>
          <a:lstStyle/>
          <a:p>
            <a:pPr algn="ctr">
              <a:lnSpc>
                <a:spcPct val="90000"/>
              </a:lnSpc>
              <a:spcAft>
                <a:spcPts val="755"/>
              </a:spcAft>
              <a:defRPr/>
            </a:pPr>
            <a:r>
              <a:rPr lang="en-US" sz="2400" b="1" kern="0">
                <a:solidFill>
                  <a:prstClr val="white"/>
                </a:solidFill>
                <a:latin typeface="Arial" panose="020B0604020202020204" pitchFamily="34" charset="0"/>
                <a:ea typeface="Calibri" panose="020F0502020204030204" pitchFamily="34" charset="0"/>
                <a:cs typeface="Arial" panose="020B0604020202020204" pitchFamily="34" charset="0"/>
              </a:rPr>
              <a:t>Aloha United Way</a:t>
            </a:r>
          </a:p>
          <a:p>
            <a:pPr algn="ctr">
              <a:lnSpc>
                <a:spcPct val="90000"/>
              </a:lnSpc>
              <a:spcAft>
                <a:spcPts val="755"/>
              </a:spcAft>
              <a:defRPr/>
            </a:pPr>
            <a:r>
              <a:rPr lang="en-US" sz="2400" b="1" kern="0">
                <a:solidFill>
                  <a:prstClr val="white"/>
                </a:solidFill>
                <a:latin typeface="Arial"/>
                <a:ea typeface="Calibri" panose="020F0502020204030204" pitchFamily="34" charset="0"/>
                <a:cs typeface="Arial"/>
              </a:rPr>
              <a:t>2-1-1</a:t>
            </a:r>
            <a:endParaRPr lang="en-US" sz="2400" b="1" kern="0">
              <a:solidFill>
                <a:prstClr val="white"/>
              </a:solidFill>
              <a:latin typeface="Arial" panose="020B0604020202020204" pitchFamily="34" charset="0"/>
              <a:ea typeface="Calibri" panose="020F0502020204030204" pitchFamily="34" charset="0"/>
              <a:cs typeface="Arial" panose="020B0604020202020204" pitchFamily="34" charset="0"/>
            </a:endParaRPr>
          </a:p>
          <a:p>
            <a:pPr algn="ctr">
              <a:lnSpc>
                <a:spcPct val="90000"/>
              </a:lnSpc>
              <a:spcAft>
                <a:spcPts val="755"/>
              </a:spcAft>
              <a:defRPr/>
            </a:pPr>
            <a:r>
              <a:rPr lang="en-US" sz="2400" b="1" kern="0">
                <a:solidFill>
                  <a:prstClr val="white"/>
                </a:solidFill>
                <a:latin typeface="Arial" panose="020B0604020202020204" pitchFamily="34" charset="0"/>
                <a:ea typeface="Calibri" panose="020F0502020204030204" pitchFamily="34" charset="0"/>
                <a:cs typeface="Arial" panose="020B0604020202020204" pitchFamily="34" charset="0"/>
              </a:rPr>
              <a:t>808.ASK.2000</a:t>
            </a:r>
          </a:p>
        </p:txBody>
      </p:sp>
      <p:sp>
        <p:nvSpPr>
          <p:cNvPr id="38" name="Ribbon: Curved and Tilted Down 37">
            <a:extLst>
              <a:ext uri="{FF2B5EF4-FFF2-40B4-BE49-F238E27FC236}">
                <a16:creationId xmlns:a16="http://schemas.microsoft.com/office/drawing/2014/main" id="{51FB86EF-A90B-6E68-9DDC-FBB3A7C378BD}"/>
              </a:ext>
            </a:extLst>
          </p:cNvPr>
          <p:cNvSpPr/>
          <p:nvPr/>
        </p:nvSpPr>
        <p:spPr>
          <a:xfrm>
            <a:off x="2706225" y="579751"/>
            <a:ext cx="6165272" cy="1918897"/>
          </a:xfrm>
          <a:prstGeom prst="ellipseRibbon">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D8B42E1E-3C05-F1D0-53D5-E2CAB30B193C}"/>
              </a:ext>
            </a:extLst>
          </p:cNvPr>
          <p:cNvPicPr>
            <a:picLocks noChangeAspect="1"/>
          </p:cNvPicPr>
          <p:nvPr/>
        </p:nvPicPr>
        <p:blipFill>
          <a:blip r:embed="rId3"/>
          <a:stretch>
            <a:fillRect/>
          </a:stretch>
        </p:blipFill>
        <p:spPr>
          <a:xfrm>
            <a:off x="4240278" y="1111960"/>
            <a:ext cx="3005644" cy="1251617"/>
          </a:xfrm>
          <a:prstGeom prst="rect">
            <a:avLst/>
          </a:prstGeom>
        </p:spPr>
      </p:pic>
      <p:pic>
        <p:nvPicPr>
          <p:cNvPr id="40" name="Graphic 39" descr="Back outline">
            <a:extLst>
              <a:ext uri="{FF2B5EF4-FFF2-40B4-BE49-F238E27FC236}">
                <a16:creationId xmlns:a16="http://schemas.microsoft.com/office/drawing/2014/main" id="{4B60E77C-0A02-504A-4718-1F6CB84CA9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232233">
            <a:off x="3346608" y="1930278"/>
            <a:ext cx="914400" cy="914400"/>
          </a:xfrm>
          <a:prstGeom prst="rect">
            <a:avLst/>
          </a:prstGeom>
        </p:spPr>
      </p:pic>
      <p:sp>
        <p:nvSpPr>
          <p:cNvPr id="41" name="TextBox 40">
            <a:extLst>
              <a:ext uri="{FF2B5EF4-FFF2-40B4-BE49-F238E27FC236}">
                <a16:creationId xmlns:a16="http://schemas.microsoft.com/office/drawing/2014/main" id="{A1CB5BF6-039D-B99C-0F84-3FAD1A4D9B9F}"/>
              </a:ext>
            </a:extLst>
          </p:cNvPr>
          <p:cNvSpPr txBox="1"/>
          <p:nvPr/>
        </p:nvSpPr>
        <p:spPr>
          <a:xfrm>
            <a:off x="1933387" y="5374101"/>
            <a:ext cx="1445869" cy="1381601"/>
          </a:xfrm>
          <a:prstGeom prst="star32">
            <a:avLst/>
          </a:prstGeom>
          <a:noFill/>
          <a:ln>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rPr>
              <a:t>Live calls 24/7</a:t>
            </a:r>
            <a:endParaRPr kumimoji="0" lang="en-US" sz="1400" b="0" i="0" u="none" strike="noStrike" kern="0" cap="none" spc="0" normalizeH="0" baseline="0" noProof="0">
              <a:ln>
                <a:noFill/>
              </a:ln>
              <a:solidFill>
                <a:prstClr val="black"/>
              </a:solidFill>
              <a:effectLst/>
              <a:uLnTx/>
              <a:uFillTx/>
              <a:latin typeface="Calibri" panose="020F0502020204030204"/>
            </a:endParaRPr>
          </a:p>
        </p:txBody>
      </p:sp>
      <p:sp>
        <p:nvSpPr>
          <p:cNvPr id="42" name="Scroll: Horizontal 41">
            <a:extLst>
              <a:ext uri="{FF2B5EF4-FFF2-40B4-BE49-F238E27FC236}">
                <a16:creationId xmlns:a16="http://schemas.microsoft.com/office/drawing/2014/main" id="{840EE2D0-4157-D623-BE58-B01641AAC124}"/>
              </a:ext>
            </a:extLst>
          </p:cNvPr>
          <p:cNvSpPr/>
          <p:nvPr/>
        </p:nvSpPr>
        <p:spPr>
          <a:xfrm>
            <a:off x="312706" y="2535445"/>
            <a:ext cx="4572000" cy="1371600"/>
          </a:xfrm>
          <a:prstGeom prst="horizontalScroll">
            <a:avLst/>
          </a:prstGeom>
          <a:solidFill>
            <a:srgbClr val="70AD47"/>
          </a:solidFill>
          <a:ln w="1270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Suicide &amp; Crisis Call Center</a:t>
            </a:r>
          </a:p>
        </p:txBody>
      </p:sp>
      <p:sp>
        <p:nvSpPr>
          <p:cNvPr id="43" name="Scroll: Horizontal 42">
            <a:extLst>
              <a:ext uri="{FF2B5EF4-FFF2-40B4-BE49-F238E27FC236}">
                <a16:creationId xmlns:a16="http://schemas.microsoft.com/office/drawing/2014/main" id="{AEC209D3-C4EE-462E-4A70-EADE980843DF}"/>
              </a:ext>
            </a:extLst>
          </p:cNvPr>
          <p:cNvSpPr/>
          <p:nvPr/>
        </p:nvSpPr>
        <p:spPr>
          <a:xfrm>
            <a:off x="6847268" y="2535445"/>
            <a:ext cx="4572000" cy="1371600"/>
          </a:xfrm>
          <a:prstGeom prst="horizontalScroll">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Substance Use Disorder </a:t>
            </a:r>
            <a:br>
              <a:rPr kumimoji="0" lang="en-US" sz="2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Referral &amp; Treatment </a:t>
            </a:r>
            <a:br>
              <a:rPr kumimoji="0" lang="en-US" sz="2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Call Center </a:t>
            </a:r>
          </a:p>
        </p:txBody>
      </p:sp>
      <p:cxnSp>
        <p:nvCxnSpPr>
          <p:cNvPr id="44" name="Straight Connector 43">
            <a:extLst>
              <a:ext uri="{FF2B5EF4-FFF2-40B4-BE49-F238E27FC236}">
                <a16:creationId xmlns:a16="http://schemas.microsoft.com/office/drawing/2014/main" id="{A28167C7-F403-5D15-BF85-8CA759A63BC2}"/>
              </a:ext>
            </a:extLst>
          </p:cNvPr>
          <p:cNvCxnSpPr>
            <a:cxnSpLocks/>
          </p:cNvCxnSpPr>
          <p:nvPr/>
        </p:nvCxnSpPr>
        <p:spPr>
          <a:xfrm>
            <a:off x="3002450" y="5084741"/>
            <a:ext cx="737701" cy="368461"/>
          </a:xfrm>
          <a:prstGeom prst="line">
            <a:avLst/>
          </a:prstGeom>
          <a:noFill/>
          <a:ln w="12700" cap="rnd" cmpd="sng" algn="ctr">
            <a:solidFill>
              <a:srgbClr val="90C226"/>
            </a:solidFill>
            <a:prstDash val="solid"/>
          </a:ln>
          <a:effectLst/>
        </p:spPr>
      </p:cxnSp>
      <p:cxnSp>
        <p:nvCxnSpPr>
          <p:cNvPr id="45" name="Straight Connector 44">
            <a:extLst>
              <a:ext uri="{FF2B5EF4-FFF2-40B4-BE49-F238E27FC236}">
                <a16:creationId xmlns:a16="http://schemas.microsoft.com/office/drawing/2014/main" id="{2ACF588E-A990-9606-A42D-44843F3361DE}"/>
              </a:ext>
            </a:extLst>
          </p:cNvPr>
          <p:cNvCxnSpPr>
            <a:cxnSpLocks/>
          </p:cNvCxnSpPr>
          <p:nvPr/>
        </p:nvCxnSpPr>
        <p:spPr>
          <a:xfrm flipH="1">
            <a:off x="1356575" y="5100764"/>
            <a:ext cx="927331" cy="370222"/>
          </a:xfrm>
          <a:prstGeom prst="line">
            <a:avLst/>
          </a:prstGeom>
          <a:noFill/>
          <a:ln w="12700" cap="rnd" cmpd="sng" algn="ctr">
            <a:solidFill>
              <a:srgbClr val="90C226"/>
            </a:solidFill>
            <a:prstDash val="solid"/>
          </a:ln>
          <a:effectLst/>
        </p:spPr>
      </p:cxnSp>
      <p:cxnSp>
        <p:nvCxnSpPr>
          <p:cNvPr id="46" name="Straight Connector 45">
            <a:extLst>
              <a:ext uri="{FF2B5EF4-FFF2-40B4-BE49-F238E27FC236}">
                <a16:creationId xmlns:a16="http://schemas.microsoft.com/office/drawing/2014/main" id="{A489984A-D807-83A0-80DC-097A98B464E6}"/>
              </a:ext>
            </a:extLst>
          </p:cNvPr>
          <p:cNvCxnSpPr>
            <a:cxnSpLocks/>
          </p:cNvCxnSpPr>
          <p:nvPr/>
        </p:nvCxnSpPr>
        <p:spPr>
          <a:xfrm>
            <a:off x="9172501" y="5109218"/>
            <a:ext cx="0" cy="278737"/>
          </a:xfrm>
          <a:prstGeom prst="line">
            <a:avLst/>
          </a:prstGeom>
          <a:noFill/>
          <a:ln w="12700" cap="rnd" cmpd="sng" algn="ctr">
            <a:solidFill>
              <a:srgbClr val="4472C4"/>
            </a:solidFill>
            <a:prstDash val="solid"/>
          </a:ln>
          <a:effectLst/>
        </p:spPr>
      </p:cxnSp>
      <p:grpSp>
        <p:nvGrpSpPr>
          <p:cNvPr id="47" name="Group 46">
            <a:extLst>
              <a:ext uri="{FF2B5EF4-FFF2-40B4-BE49-F238E27FC236}">
                <a16:creationId xmlns:a16="http://schemas.microsoft.com/office/drawing/2014/main" id="{55463C2F-E986-332F-7A00-55D6D5AE7DEA}"/>
              </a:ext>
            </a:extLst>
          </p:cNvPr>
          <p:cNvGrpSpPr/>
          <p:nvPr/>
        </p:nvGrpSpPr>
        <p:grpSpPr>
          <a:xfrm>
            <a:off x="8349828" y="5395115"/>
            <a:ext cx="1828800" cy="1097280"/>
            <a:chOff x="1776100" y="2199640"/>
            <a:chExt cx="989886" cy="512518"/>
          </a:xfrm>
          <a:solidFill>
            <a:srgbClr val="4472C4"/>
          </a:solidFill>
        </p:grpSpPr>
        <p:sp>
          <p:nvSpPr>
            <p:cNvPr id="48" name="Rectangle 47">
              <a:extLst>
                <a:ext uri="{FF2B5EF4-FFF2-40B4-BE49-F238E27FC236}">
                  <a16:creationId xmlns:a16="http://schemas.microsoft.com/office/drawing/2014/main" id="{C2531083-9FD6-4F8C-695A-2B7DB0B26E7A}"/>
                </a:ext>
              </a:extLst>
            </p:cNvPr>
            <p:cNvSpPr/>
            <p:nvPr/>
          </p:nvSpPr>
          <p:spPr>
            <a:xfrm>
              <a:off x="1776100" y="2199640"/>
              <a:ext cx="989884" cy="512518"/>
            </a:xfrm>
            <a:prstGeom prst="rect">
              <a:avLst/>
            </a:prstGeom>
            <a:grpFill/>
            <a:ln w="19050" cap="rnd" cmpd="sng" algn="ctr">
              <a:solidFill>
                <a:sysClr val="window" lastClr="FFFFFF">
                  <a:hueOff val="0"/>
                  <a:satOff val="0"/>
                  <a:lumOff val="0"/>
                  <a:alphaOff val="0"/>
                </a:sys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9" name="Text Box 22">
              <a:extLst>
                <a:ext uri="{FF2B5EF4-FFF2-40B4-BE49-F238E27FC236}">
                  <a16:creationId xmlns:a16="http://schemas.microsoft.com/office/drawing/2014/main" id="{1A015985-8235-3199-AD22-EFC82A593E66}"/>
                </a:ext>
              </a:extLst>
            </p:cNvPr>
            <p:cNvSpPr txBox="1"/>
            <p:nvPr/>
          </p:nvSpPr>
          <p:spPr>
            <a:xfrm>
              <a:off x="1776102" y="2199640"/>
              <a:ext cx="989884" cy="512518"/>
            </a:xfrm>
            <a:prstGeom prst="rect">
              <a:avLst/>
            </a:prstGeom>
            <a:grpFill/>
            <a:ln>
              <a:noFill/>
            </a:ln>
            <a:effectLst/>
          </p:spPr>
          <p:txBody>
            <a:bodyPr spcFirstLastPara="0" vert="horz" wrap="square" lIns="10160" tIns="10160" rIns="10160" bIns="72322" numCol="1" spcCol="1270" anchor="ctr" anchorCtr="0">
              <a:noAutofit/>
            </a:bodyPr>
            <a:lstStyle/>
            <a:p>
              <a:pPr marL="0" marR="0" lvl="0" indent="0" algn="ctr" defTabSz="914400" eaLnBrk="1" fontAlgn="auto" latinLnBrk="0" hangingPunct="1">
                <a:lnSpc>
                  <a:spcPct val="90000"/>
                </a:lnSpc>
                <a:spcBef>
                  <a:spcPts val="0"/>
                </a:spcBef>
                <a:spcAft>
                  <a:spcPts val="67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Palatino Linotype" panose="02040502050505030304" pitchFamily="18" charset="0"/>
                  <a:ea typeface="Calibri" panose="020F0502020204030204" pitchFamily="34" charset="0"/>
                  <a:cs typeface="Times New Roman" panose="02020603050405020304" pitchFamily="18" charset="0"/>
                </a:rPr>
                <a:t>Substance Use</a:t>
              </a:r>
              <a:endParaRPr kumimoji="0" lang="en-US" sz="2400" b="0" i="0" u="none" strike="noStrike" kern="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endParaRPr>
            </a:p>
          </p:txBody>
        </p:sp>
      </p:grpSp>
      <p:sp>
        <p:nvSpPr>
          <p:cNvPr id="50" name="TextBox 49">
            <a:extLst>
              <a:ext uri="{FF2B5EF4-FFF2-40B4-BE49-F238E27FC236}">
                <a16:creationId xmlns:a16="http://schemas.microsoft.com/office/drawing/2014/main" id="{41CABB91-8F43-EE72-F7E6-6D7367035131}"/>
              </a:ext>
            </a:extLst>
          </p:cNvPr>
          <p:cNvSpPr txBox="1"/>
          <p:nvPr/>
        </p:nvSpPr>
        <p:spPr>
          <a:xfrm>
            <a:off x="6420179" y="5366963"/>
            <a:ext cx="1913057" cy="1208901"/>
          </a:xfrm>
          <a:prstGeom prst="star32">
            <a:avLst/>
          </a:prstGeom>
          <a:noFill/>
          <a:ln>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rPr>
              <a:t>Live calls </a:t>
            </a:r>
            <a:br>
              <a:rPr kumimoji="0" lang="en-US" sz="1200" b="1" i="0" u="none" strike="noStrike" kern="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rPr>
            </a:br>
            <a:r>
              <a:rPr kumimoji="0" lang="en-US" sz="1200" b="1" i="0" u="none" strike="noStrike" kern="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rPr>
              <a:t>7days/week (7am-10pm)</a:t>
            </a:r>
            <a:endParaRPr kumimoji="0" 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51" name="Arrow: Left-Right 50">
            <a:extLst>
              <a:ext uri="{FF2B5EF4-FFF2-40B4-BE49-F238E27FC236}">
                <a16:creationId xmlns:a16="http://schemas.microsoft.com/office/drawing/2014/main" id="{C357F2E6-1A8C-8B91-BAEF-0D5FF4D1AD2C}"/>
              </a:ext>
            </a:extLst>
          </p:cNvPr>
          <p:cNvSpPr/>
          <p:nvPr/>
        </p:nvSpPr>
        <p:spPr>
          <a:xfrm>
            <a:off x="4901391" y="2861443"/>
            <a:ext cx="1914347" cy="869844"/>
          </a:xfrm>
          <a:prstGeom prst="leftRightArrow">
            <a:avLst/>
          </a:prstGeom>
          <a:gradFill flip="none" rotWithShape="1">
            <a:gsLst>
              <a:gs pos="74700">
                <a:srgbClr val="4472C4">
                  <a:lumMod val="40000"/>
                  <a:lumOff val="60000"/>
                </a:srgbClr>
              </a:gs>
              <a:gs pos="0">
                <a:srgbClr val="70AD47"/>
              </a:gs>
              <a:gs pos="50000">
                <a:srgbClr val="70AD47">
                  <a:lumMod val="20000"/>
                  <a:lumOff val="80000"/>
                </a:srgbClr>
              </a:gs>
              <a:gs pos="100000">
                <a:srgbClr val="4472C4"/>
              </a:gs>
            </a:gsLst>
            <a:lin ang="2700000" scaled="1"/>
            <a:tileRect/>
          </a:gradFill>
          <a:ln w="12700" cap="flat" cmpd="sng" algn="ctr">
            <a:solidFill>
              <a:sysClr val="window" lastClr="FFFFFF"/>
            </a:solidFill>
            <a:prstDash val="solid"/>
            <a:miter lim="800000"/>
          </a:ln>
          <a:effectLst>
            <a:outerShdw blurRad="50800" dist="38100" dir="16200000"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4" name="Graphic 53" descr="Back outline">
            <a:extLst>
              <a:ext uri="{FF2B5EF4-FFF2-40B4-BE49-F238E27FC236}">
                <a16:creationId xmlns:a16="http://schemas.microsoft.com/office/drawing/2014/main" id="{DEE5F8D7-8B85-9D69-E65A-5EA54E14FE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641331">
            <a:off x="7338723" y="1985003"/>
            <a:ext cx="914400" cy="914400"/>
          </a:xfrm>
          <a:prstGeom prst="rect">
            <a:avLst/>
          </a:prstGeom>
        </p:spPr>
      </p:pic>
    </p:spTree>
    <p:extLst>
      <p:ext uri="{BB962C8B-B14F-4D97-AF65-F5344CB8AC3E}">
        <p14:creationId xmlns:p14="http://schemas.microsoft.com/office/powerpoint/2010/main" val="2120816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arn(inVertical)">
                                      <p:cBhvr>
                                        <p:cTn id="24" dur="500"/>
                                        <p:tgtEl>
                                          <p:spTgt spid="41"/>
                                        </p:tgtEl>
                                      </p:cBhvr>
                                    </p:animEffect>
                                  </p:childTnLst>
                                </p:cTn>
                              </p:par>
                              <p:par>
                                <p:cTn id="25" presetID="16" presetClass="entr" presetSubtype="21"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par>
                                <p:cTn id="28" presetID="16" presetClass="entr" presetSubtype="21"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par>
                                <p:cTn id="31" presetID="16" presetClass="entr" presetSubtype="21"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arn(inVertical)">
                                      <p:cBhvr>
                                        <p:cTn id="33" dur="500"/>
                                        <p:tgtEl>
                                          <p:spTgt spid="45"/>
                                        </p:tgtEl>
                                      </p:cBhvr>
                                    </p:animEffect>
                                  </p:childTnLst>
                                </p:cTn>
                              </p:par>
                              <p:par>
                                <p:cTn id="34" presetID="16" presetClass="entr" presetSubtype="21"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barn(inVertical)">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arn(inVertical)">
                                      <p:cBhvr>
                                        <p:cTn id="41" dur="500"/>
                                        <p:tgtEl>
                                          <p:spTgt spid="5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barn(inVertical)">
                                      <p:cBhvr>
                                        <p:cTn id="44" dur="500"/>
                                        <p:tgtEl>
                                          <p:spTgt spid="43"/>
                                        </p:tgtEl>
                                      </p:cBhvr>
                                    </p:animEffect>
                                  </p:childTnLst>
                                </p:cTn>
                              </p:par>
                              <p:par>
                                <p:cTn id="45" presetID="16" presetClass="entr" presetSubtype="21"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arn(inVertical)">
                                      <p:cBhvr>
                                        <p:cTn id="47" dur="500"/>
                                        <p:tgtEl>
                                          <p:spTgt spid="5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arn(inVertical)">
                                      <p:cBhvr>
                                        <p:cTn id="50" dur="500"/>
                                        <p:tgtEl>
                                          <p:spTgt spid="37"/>
                                        </p:tgtEl>
                                      </p:cBhvr>
                                    </p:animEffect>
                                  </p:childTnLst>
                                </p:cTn>
                              </p:par>
                              <p:par>
                                <p:cTn id="51" presetID="16" presetClass="entr" presetSubtype="21"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arn(inVertical)">
                                      <p:cBhvr>
                                        <p:cTn id="53" dur="500"/>
                                        <p:tgtEl>
                                          <p:spTgt spid="47"/>
                                        </p:tgtEl>
                                      </p:cBhvr>
                                    </p:animEffect>
                                  </p:childTnLst>
                                </p:cTn>
                              </p:par>
                              <p:par>
                                <p:cTn id="54" presetID="16" presetClass="entr" presetSubtype="21"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barn(inVertical)">
                                      <p:cBhvr>
                                        <p:cTn id="56" dur="500"/>
                                        <p:tgtEl>
                                          <p:spTgt spid="4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barn(inVertical)">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8" grpId="0" animBg="1"/>
      <p:bldP spid="41" grpId="0" animBg="1"/>
      <p:bldP spid="42" grpId="0" animBg="1"/>
      <p:bldP spid="43" grpId="0" animBg="1"/>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8" name="Title 17">
            <a:extLst>
              <a:ext uri="{FF2B5EF4-FFF2-40B4-BE49-F238E27FC236}">
                <a16:creationId xmlns:a16="http://schemas.microsoft.com/office/drawing/2014/main" id="{3A8BF52E-6F58-95F5-93B7-5B80451D455D}"/>
              </a:ext>
            </a:extLst>
          </p:cNvPr>
          <p:cNvSpPr>
            <a:spLocks noGrp="1"/>
          </p:cNvSpPr>
          <p:nvPr>
            <p:ph type="title"/>
          </p:nvPr>
        </p:nvSpPr>
        <p:spPr>
          <a:xfrm>
            <a:off x="1399212" y="63760"/>
            <a:ext cx="8811588" cy="1320800"/>
          </a:xfrm>
        </p:spPr>
        <p:txBody>
          <a:bodyPr/>
          <a:lstStyle/>
          <a:p>
            <a:pPr algn="ctr"/>
            <a:r>
              <a:rPr lang="fr-FR" b="1" dirty="0"/>
              <a:t>SUD CARES: For Clients; Dial 2-1-1 (Option 7) </a:t>
            </a:r>
          </a:p>
        </p:txBody>
      </p:sp>
      <p:sp>
        <p:nvSpPr>
          <p:cNvPr id="19" name="Content Placeholder 18">
            <a:extLst>
              <a:ext uri="{FF2B5EF4-FFF2-40B4-BE49-F238E27FC236}">
                <a16:creationId xmlns:a16="http://schemas.microsoft.com/office/drawing/2014/main" id="{9A34A769-38A8-EC70-14CF-518993E0AEA9}"/>
              </a:ext>
            </a:extLst>
          </p:cNvPr>
          <p:cNvSpPr>
            <a:spLocks noGrp="1"/>
          </p:cNvSpPr>
          <p:nvPr>
            <p:ph idx="1"/>
          </p:nvPr>
        </p:nvSpPr>
        <p:spPr>
          <a:xfrm>
            <a:off x="220134" y="1356189"/>
            <a:ext cx="10972122" cy="4277358"/>
          </a:xfrm>
        </p:spPr>
        <p:txBody>
          <a:bodyPr>
            <a:noAutofit/>
          </a:bodyPr>
          <a:lstStyle/>
          <a:p>
            <a:pPr marL="0" indent="0">
              <a:lnSpc>
                <a:spcPct val="115000"/>
              </a:lnSpc>
              <a:spcAft>
                <a:spcPts val="800"/>
              </a:spcAft>
              <a:buNone/>
            </a:pPr>
            <a:r>
              <a:rPr lang="en-US" sz="2400" b="1" dirty="0">
                <a:solidFill>
                  <a:schemeClr val="accent1">
                    <a:lumMod val="75000"/>
                  </a:schemeClr>
                </a:solidFill>
                <a:latin typeface="Arial"/>
                <a:ea typeface="+mn-lt"/>
                <a:cs typeface="+mn-lt"/>
              </a:rPr>
              <a:t>AUW 211 SUD CARE Coordinators will conduct the following for </a:t>
            </a:r>
            <a:br>
              <a:rPr lang="en-US" sz="2400" b="1" dirty="0">
                <a:solidFill>
                  <a:schemeClr val="accent1">
                    <a:lumMod val="75000"/>
                  </a:schemeClr>
                </a:solidFill>
                <a:latin typeface="Arial"/>
                <a:ea typeface="+mn-lt"/>
                <a:cs typeface="+mn-lt"/>
              </a:rPr>
            </a:br>
            <a:r>
              <a:rPr lang="en-US" sz="2400" b="1" dirty="0">
                <a:solidFill>
                  <a:schemeClr val="accent1">
                    <a:lumMod val="75000"/>
                  </a:schemeClr>
                </a:solidFill>
                <a:latin typeface="Arial"/>
                <a:ea typeface="+mn-lt"/>
                <a:cs typeface="+mn-lt"/>
              </a:rPr>
              <a:t>clients in need of SUD services:</a:t>
            </a:r>
            <a:endParaRPr lang="en-US" sz="2400" b="1" dirty="0">
              <a:solidFill>
                <a:schemeClr val="accent1">
                  <a:lumMod val="75000"/>
                </a:schemeClr>
              </a:solidFill>
              <a:latin typeface="Arial"/>
              <a:ea typeface="Calibri" panose="020F0502020204030204" pitchFamily="34" charset="0"/>
              <a:cs typeface="Times New Roman"/>
            </a:endParaRPr>
          </a:p>
          <a:p>
            <a:pPr lvl="1">
              <a:lnSpc>
                <a:spcPct val="114999"/>
              </a:lnSpc>
              <a:spcAft>
                <a:spcPts val="800"/>
              </a:spcAft>
              <a:buFont typeface="Arial"/>
              <a:buChar char="•"/>
            </a:pPr>
            <a:r>
              <a:rPr lang="en-US" sz="2000" dirty="0">
                <a:solidFill>
                  <a:schemeClr val="accent1">
                    <a:lumMod val="75000"/>
                  </a:schemeClr>
                </a:solidFill>
                <a:latin typeface="Arial"/>
                <a:ea typeface="Calibri" panose="020F0502020204030204" pitchFamily="34" charset="0"/>
                <a:cs typeface="Times New Roman"/>
              </a:rPr>
              <a:t>Conduct S.U.D. Universal Standardized Intake &amp; Screening (USIS)</a:t>
            </a:r>
            <a:endParaRPr lang="en-US" sz="2000" dirty="0">
              <a:solidFill>
                <a:schemeClr val="accent1">
                  <a:lumMod val="75000"/>
                </a:schemeClr>
              </a:solidFill>
              <a:latin typeface="Arial"/>
              <a:cs typeface="Calibri"/>
            </a:endParaRPr>
          </a:p>
          <a:p>
            <a:pPr lvl="1">
              <a:lnSpc>
                <a:spcPct val="115000"/>
              </a:lnSpc>
              <a:spcAft>
                <a:spcPts val="800"/>
              </a:spcAft>
              <a:buFont typeface="Arial"/>
              <a:buChar char="•"/>
            </a:pPr>
            <a:r>
              <a:rPr lang="en-US" sz="2000" dirty="0">
                <a:solidFill>
                  <a:schemeClr val="accent1">
                    <a:lumMod val="75000"/>
                  </a:schemeClr>
                </a:solidFill>
                <a:latin typeface="Arial"/>
                <a:ea typeface="Calibri" panose="020F0502020204030204" pitchFamily="34" charset="0"/>
                <a:cs typeface="Times New Roman"/>
              </a:rPr>
              <a:t>Screen for Substance Use Disorder needs and treatment services</a:t>
            </a:r>
          </a:p>
          <a:p>
            <a:pPr lvl="1">
              <a:lnSpc>
                <a:spcPct val="115000"/>
              </a:lnSpc>
              <a:spcAft>
                <a:spcPts val="800"/>
              </a:spcAft>
              <a:buFont typeface="Arial"/>
              <a:buChar char="•"/>
            </a:pPr>
            <a:r>
              <a:rPr lang="en-US" sz="2000" dirty="0">
                <a:solidFill>
                  <a:schemeClr val="accent1">
                    <a:lumMod val="75000"/>
                  </a:schemeClr>
                </a:solidFill>
                <a:latin typeface="Arial"/>
                <a:ea typeface="Calibri" panose="020F0502020204030204" pitchFamily="34" charset="0"/>
                <a:cs typeface="Times New Roman"/>
              </a:rPr>
              <a:t>Screen for mental health support or crisis intervention </a:t>
            </a:r>
            <a:br>
              <a:rPr lang="en-US" sz="2000" dirty="0">
                <a:solidFill>
                  <a:schemeClr val="accent1">
                    <a:lumMod val="75000"/>
                  </a:schemeClr>
                </a:solidFill>
                <a:latin typeface="Arial"/>
                <a:ea typeface="Calibri" panose="020F0502020204030204" pitchFamily="34" charset="0"/>
                <a:cs typeface="Times New Roman"/>
              </a:rPr>
            </a:br>
            <a:r>
              <a:rPr lang="en-US" sz="2000" dirty="0">
                <a:solidFill>
                  <a:schemeClr val="accent1">
                    <a:lumMod val="75000"/>
                  </a:schemeClr>
                </a:solidFill>
                <a:latin typeface="Arial"/>
                <a:ea typeface="Calibri" panose="020F0502020204030204" pitchFamily="34" charset="0"/>
                <a:cs typeface="Times New Roman"/>
              </a:rPr>
              <a:t>(Warm transfer to Care Hawaii); or 9-1-1</a:t>
            </a:r>
          </a:p>
          <a:p>
            <a:pPr lvl="1">
              <a:lnSpc>
                <a:spcPct val="115000"/>
              </a:lnSpc>
              <a:spcAft>
                <a:spcPts val="800"/>
              </a:spcAft>
              <a:buFont typeface="Arial"/>
              <a:buChar char="•"/>
            </a:pPr>
            <a:r>
              <a:rPr lang="en-US" sz="2000" dirty="0">
                <a:solidFill>
                  <a:schemeClr val="accent1">
                    <a:lumMod val="75000"/>
                  </a:schemeClr>
                </a:solidFill>
                <a:latin typeface="Arial"/>
                <a:ea typeface="Calibri" panose="020F0502020204030204" pitchFamily="34" charset="0"/>
                <a:cs typeface="Times New Roman"/>
              </a:rPr>
              <a:t>Conduct Hawaii Medicaid eligibility check through DHS Medical Online (DMO) system </a:t>
            </a:r>
            <a:endParaRPr lang="en-US" sz="2000" dirty="0">
              <a:solidFill>
                <a:schemeClr val="accent1">
                  <a:lumMod val="75000"/>
                </a:schemeClr>
              </a:solidFill>
              <a:latin typeface="Arial"/>
              <a:ea typeface="Calibri" panose="020F0502020204030204" pitchFamily="34" charset="0"/>
              <a:cs typeface="Times New Roman" panose="02020603050405020304" pitchFamily="18" charset="0"/>
            </a:endParaRPr>
          </a:p>
          <a:p>
            <a:pPr lvl="1">
              <a:lnSpc>
                <a:spcPct val="115000"/>
              </a:lnSpc>
              <a:spcAft>
                <a:spcPts val="800"/>
              </a:spcAft>
              <a:buFont typeface="Arial"/>
              <a:buChar char="•"/>
            </a:pPr>
            <a:r>
              <a:rPr lang="en-US" sz="2000" dirty="0">
                <a:solidFill>
                  <a:schemeClr val="accent1">
                    <a:lumMod val="75000"/>
                  </a:schemeClr>
                </a:solidFill>
                <a:latin typeface="Arial"/>
                <a:ea typeface="Calibri" panose="020F0502020204030204" pitchFamily="34" charset="0"/>
                <a:cs typeface="Times New Roman"/>
              </a:rPr>
              <a:t>Enter client information into WITS (Web Infrastructure for Treatment Services) </a:t>
            </a:r>
            <a:br>
              <a:rPr lang="en-US" sz="2000" dirty="0">
                <a:solidFill>
                  <a:schemeClr val="accent1">
                    <a:lumMod val="75000"/>
                  </a:schemeClr>
                </a:solidFill>
                <a:latin typeface="Arial"/>
                <a:ea typeface="Calibri" panose="020F0502020204030204" pitchFamily="34" charset="0"/>
                <a:cs typeface="Times New Roman"/>
              </a:rPr>
            </a:br>
            <a:r>
              <a:rPr lang="en-US" sz="2000" dirty="0">
                <a:solidFill>
                  <a:schemeClr val="accent1">
                    <a:lumMod val="75000"/>
                  </a:schemeClr>
                </a:solidFill>
                <a:latin typeface="Arial"/>
                <a:ea typeface="Calibri" panose="020F0502020204030204" pitchFamily="34" charset="0"/>
                <a:cs typeface="Times New Roman"/>
              </a:rPr>
              <a:t>for referral to ADAD Provider.</a:t>
            </a:r>
          </a:p>
          <a:p>
            <a:pPr lvl="1">
              <a:lnSpc>
                <a:spcPct val="115000"/>
              </a:lnSpc>
              <a:spcAft>
                <a:spcPts val="800"/>
              </a:spcAft>
              <a:buFont typeface="Arial"/>
              <a:buChar char="•"/>
            </a:pPr>
            <a:r>
              <a:rPr lang="en-US" sz="2000" dirty="0">
                <a:solidFill>
                  <a:schemeClr val="accent1">
                    <a:lumMod val="75000"/>
                  </a:schemeClr>
                </a:solidFill>
                <a:latin typeface="Arial"/>
                <a:ea typeface="Calibri" panose="020F0502020204030204" pitchFamily="34" charset="0"/>
                <a:cs typeface="Times New Roman"/>
              </a:rPr>
              <a:t>Determine if caller needs additional 211 information &amp; referral services </a:t>
            </a:r>
            <a:br>
              <a:rPr lang="en-US" sz="2000" dirty="0">
                <a:solidFill>
                  <a:schemeClr val="accent1">
                    <a:lumMod val="75000"/>
                  </a:schemeClr>
                </a:solidFill>
                <a:latin typeface="Arial"/>
                <a:ea typeface="Calibri" panose="020F0502020204030204" pitchFamily="34" charset="0"/>
                <a:cs typeface="Times New Roman"/>
              </a:rPr>
            </a:br>
            <a:r>
              <a:rPr lang="en-US" sz="2000" i="1" dirty="0">
                <a:solidFill>
                  <a:schemeClr val="accent1">
                    <a:lumMod val="75000"/>
                  </a:schemeClr>
                </a:solidFill>
                <a:latin typeface="Arial"/>
                <a:ea typeface="Calibri" panose="020F0502020204030204" pitchFamily="34" charset="0"/>
                <a:cs typeface="Times New Roman"/>
              </a:rPr>
              <a:t>(i.e., food, health, housing, SNAP benefits)</a:t>
            </a:r>
          </a:p>
          <a:p>
            <a:endParaRPr lang="en-US" sz="1600" dirty="0">
              <a:latin typeface="Palatino Linotype" panose="02040502050505030304" pitchFamily="18" charset="0"/>
            </a:endParaRPr>
          </a:p>
          <a:p>
            <a:endParaRPr lang="en-US" sz="2800" dirty="0">
              <a:solidFill>
                <a:schemeClr val="accent1">
                  <a:lumMod val="50000"/>
                </a:schemeClr>
              </a:solidFill>
            </a:endParaRPr>
          </a:p>
        </p:txBody>
      </p:sp>
      <p:pic>
        <p:nvPicPr>
          <p:cNvPr id="4" name="Picture 3">
            <a:extLst>
              <a:ext uri="{FF2B5EF4-FFF2-40B4-BE49-F238E27FC236}">
                <a16:creationId xmlns:a16="http://schemas.microsoft.com/office/drawing/2014/main" id="{90C83C6D-4FF3-45A8-9399-C1306B07C64C}"/>
              </a:ext>
            </a:extLst>
          </p:cNvPr>
          <p:cNvPicPr>
            <a:picLocks noChangeAspect="1"/>
          </p:cNvPicPr>
          <p:nvPr/>
        </p:nvPicPr>
        <p:blipFill>
          <a:blip r:embed="rId3"/>
          <a:stretch>
            <a:fillRect/>
          </a:stretch>
        </p:blipFill>
        <p:spPr>
          <a:xfrm>
            <a:off x="0" y="63760"/>
            <a:ext cx="2078916" cy="865707"/>
          </a:xfrm>
          <a:prstGeom prst="rect">
            <a:avLst/>
          </a:prstGeom>
        </p:spPr>
      </p:pic>
    </p:spTree>
    <p:extLst>
      <p:ext uri="{BB962C8B-B14F-4D97-AF65-F5344CB8AC3E}">
        <p14:creationId xmlns:p14="http://schemas.microsoft.com/office/powerpoint/2010/main" val="2608347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barn(inVertical)">
                                      <p:cBhvr>
                                        <p:cTn id="15" dur="500"/>
                                        <p:tgtEl>
                                          <p:spTgt spid="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Effect transition="in" filter="barn(inVertical)">
                                      <p:cBhvr>
                                        <p:cTn id="20" dur="500"/>
                                        <p:tgtEl>
                                          <p:spTgt spid="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xEl>
                                              <p:pRg st="4" end="4"/>
                                            </p:txEl>
                                          </p:spTgt>
                                        </p:tgtEl>
                                        <p:attrNameLst>
                                          <p:attrName>style.visibility</p:attrName>
                                        </p:attrNameLst>
                                      </p:cBhvr>
                                      <p:to>
                                        <p:strVal val="visible"/>
                                      </p:to>
                                    </p:set>
                                    <p:animEffect transition="in" filter="barn(inVertical)">
                                      <p:cBhvr>
                                        <p:cTn id="25" dur="500"/>
                                        <p:tgtEl>
                                          <p:spTgt spid="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xEl>
                                              <p:pRg st="5" end="5"/>
                                            </p:txEl>
                                          </p:spTgt>
                                        </p:tgtEl>
                                        <p:attrNameLst>
                                          <p:attrName>style.visibility</p:attrName>
                                        </p:attrNameLst>
                                      </p:cBhvr>
                                      <p:to>
                                        <p:strVal val="visible"/>
                                      </p:to>
                                    </p:set>
                                    <p:animEffect transition="in" filter="barn(inVertical)">
                                      <p:cBhvr>
                                        <p:cTn id="30" dur="500"/>
                                        <p:tgtEl>
                                          <p:spTgt spid="1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6" end="6"/>
                                            </p:txEl>
                                          </p:spTgt>
                                        </p:tgtEl>
                                        <p:attrNameLst>
                                          <p:attrName>style.visibility</p:attrName>
                                        </p:attrNameLst>
                                      </p:cBhvr>
                                      <p:to>
                                        <p:strVal val="visible"/>
                                      </p:to>
                                    </p:set>
                                    <p:animEffect transition="in" filter="barn(inVertical)">
                                      <p:cBhvr>
                                        <p:cTn id="35"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8" name="Title 17">
            <a:extLst>
              <a:ext uri="{FF2B5EF4-FFF2-40B4-BE49-F238E27FC236}">
                <a16:creationId xmlns:a16="http://schemas.microsoft.com/office/drawing/2014/main" id="{3A8BF52E-6F58-95F5-93B7-5B80451D455D}"/>
              </a:ext>
            </a:extLst>
          </p:cNvPr>
          <p:cNvSpPr>
            <a:spLocks noGrp="1"/>
          </p:cNvSpPr>
          <p:nvPr>
            <p:ph type="title"/>
          </p:nvPr>
        </p:nvSpPr>
        <p:spPr>
          <a:xfrm>
            <a:off x="1182804" y="55993"/>
            <a:ext cx="8244660" cy="1320800"/>
          </a:xfrm>
        </p:spPr>
        <p:txBody>
          <a:bodyPr/>
          <a:lstStyle/>
          <a:p>
            <a:pPr algn="ctr"/>
            <a:r>
              <a:rPr lang="en-US" b="1" dirty="0"/>
              <a:t>SUD CARES: For Providers; Dial 2-1-1 (Option 8) </a:t>
            </a:r>
          </a:p>
        </p:txBody>
      </p:sp>
      <p:sp>
        <p:nvSpPr>
          <p:cNvPr id="19" name="Content Placeholder 18">
            <a:extLst>
              <a:ext uri="{FF2B5EF4-FFF2-40B4-BE49-F238E27FC236}">
                <a16:creationId xmlns:a16="http://schemas.microsoft.com/office/drawing/2014/main" id="{9A34A769-38A8-EC70-14CF-518993E0AEA9}"/>
              </a:ext>
            </a:extLst>
          </p:cNvPr>
          <p:cNvSpPr>
            <a:spLocks noGrp="1"/>
          </p:cNvSpPr>
          <p:nvPr>
            <p:ph idx="1"/>
          </p:nvPr>
        </p:nvSpPr>
        <p:spPr>
          <a:xfrm>
            <a:off x="220134" y="1356189"/>
            <a:ext cx="9990666" cy="4277358"/>
          </a:xfrm>
        </p:spPr>
        <p:txBody>
          <a:bodyPr>
            <a:noAutofit/>
          </a:bodyPr>
          <a:lstStyle/>
          <a:p>
            <a:pPr marL="0" lvl="0" indent="0" algn="ctr">
              <a:lnSpc>
                <a:spcPct val="107000"/>
              </a:lnSpc>
              <a:spcBef>
                <a:spcPts val="0"/>
              </a:spcBef>
              <a:buNone/>
            </a:pPr>
            <a:r>
              <a:rPr lang="en-US" sz="2800" b="1" u="sng" dirty="0">
                <a:solidFill>
                  <a:schemeClr val="accent1">
                    <a:lumMod val="75000"/>
                  </a:schemeClr>
                </a:solidFill>
                <a:latin typeface="Arial"/>
                <a:ea typeface="+mn-lt"/>
                <a:cs typeface="+mn-lt"/>
              </a:rPr>
              <a:t>AUW 211 SUD CARE Coordinators will collect </a:t>
            </a:r>
            <a:r>
              <a:rPr lang="en-US" sz="2800" b="1" u="sng" dirty="0">
                <a:solidFill>
                  <a:schemeClr val="accent1">
                    <a:lumMod val="75000"/>
                  </a:schemeClr>
                </a:solidFill>
                <a:latin typeface="Arial"/>
                <a:ea typeface="Calibri" panose="020F0502020204030204" pitchFamily="34" charset="0"/>
                <a:cs typeface="Times New Roman"/>
              </a:rPr>
              <a:t>the following information from SUD Providers:</a:t>
            </a:r>
          </a:p>
          <a:p>
            <a:pPr marL="285750" indent="-285750">
              <a:lnSpc>
                <a:spcPct val="107000"/>
              </a:lnSpc>
              <a:buFont typeface="Arial"/>
              <a:buChar char="•"/>
            </a:pPr>
            <a:r>
              <a:rPr lang="en-US" dirty="0">
                <a:solidFill>
                  <a:schemeClr val="accent1">
                    <a:lumMod val="75000"/>
                  </a:schemeClr>
                </a:solidFill>
                <a:latin typeface="Arial"/>
                <a:ea typeface="Calibri" panose="020F0502020204030204" pitchFamily="34" charset="0"/>
                <a:cs typeface="Times New Roman"/>
              </a:rPr>
              <a:t>First &amp; Last Name </a:t>
            </a:r>
            <a:endParaRPr lang="en-US" dirty="0">
              <a:solidFill>
                <a:schemeClr val="accent1">
                  <a:lumMod val="75000"/>
                </a:schemeClr>
              </a:solidFill>
              <a:latin typeface="Arial"/>
              <a:ea typeface="Calibri" panose="020F0502020204030204" pitchFamily="34" charset="0"/>
              <a:cs typeface="Times New Roman" panose="02020603050405020304" pitchFamily="18" charset="0"/>
            </a:endParaRPr>
          </a:p>
          <a:p>
            <a:pPr marL="285750" lvl="0" indent="-285750">
              <a:lnSpc>
                <a:spcPct val="107000"/>
              </a:lnSpc>
              <a:spcBef>
                <a:spcPts val="0"/>
              </a:spcBef>
              <a:buFont typeface="Arial"/>
              <a:buChar char="•"/>
            </a:pPr>
            <a:r>
              <a:rPr lang="en-US" dirty="0">
                <a:solidFill>
                  <a:schemeClr val="accent1">
                    <a:lumMod val="75000"/>
                  </a:schemeClr>
                </a:solidFill>
                <a:latin typeface="Arial"/>
                <a:ea typeface="Calibri" panose="020F0502020204030204" pitchFamily="34" charset="0"/>
                <a:cs typeface="Times New Roman"/>
              </a:rPr>
              <a:t>Contact information (Phone and/or Email)</a:t>
            </a:r>
          </a:p>
          <a:p>
            <a:pPr marL="285750" lvl="0" indent="-285750">
              <a:lnSpc>
                <a:spcPct val="107000"/>
              </a:lnSpc>
              <a:spcBef>
                <a:spcPts val="0"/>
              </a:spcBef>
              <a:buFont typeface="Arial"/>
              <a:buChar char="•"/>
            </a:pPr>
            <a:r>
              <a:rPr lang="en-US" dirty="0">
                <a:solidFill>
                  <a:schemeClr val="accent1">
                    <a:lumMod val="75000"/>
                  </a:schemeClr>
                </a:solidFill>
                <a:latin typeface="Arial"/>
                <a:ea typeface="Calibri" panose="020F0502020204030204" pitchFamily="34" charset="0"/>
                <a:cs typeface="Times New Roman"/>
              </a:rPr>
              <a:t>Organization</a:t>
            </a:r>
          </a:p>
          <a:p>
            <a:pPr marL="285750" marR="0" lvl="0" indent="-285750">
              <a:lnSpc>
                <a:spcPct val="107000"/>
              </a:lnSpc>
              <a:spcBef>
                <a:spcPts val="0"/>
              </a:spcBef>
              <a:spcAft>
                <a:spcPts val="800"/>
              </a:spcAft>
              <a:buFont typeface="Arial"/>
              <a:buChar char="•"/>
            </a:pPr>
            <a:r>
              <a:rPr lang="en-US" dirty="0">
                <a:solidFill>
                  <a:schemeClr val="accent1">
                    <a:lumMod val="75000"/>
                  </a:schemeClr>
                </a:solidFill>
                <a:latin typeface="Arial"/>
                <a:ea typeface="Calibri" panose="020F0502020204030204" pitchFamily="34" charset="0"/>
                <a:cs typeface="Times New Roman"/>
              </a:rPr>
              <a:t>Reason for Contact</a:t>
            </a:r>
            <a:endParaRPr lang="en-US" sz="2800" b="1" u="sng" dirty="0">
              <a:latin typeface="Arial"/>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2800" b="1" u="sng" dirty="0">
                <a:solidFill>
                  <a:schemeClr val="accent1">
                    <a:lumMod val="75000"/>
                  </a:schemeClr>
                </a:solidFill>
                <a:latin typeface="Arial"/>
                <a:ea typeface="Calibri" panose="020F0502020204030204" pitchFamily="34" charset="0"/>
                <a:cs typeface="Times New Roman"/>
              </a:rPr>
              <a:t>For Referrals:</a:t>
            </a:r>
            <a:br>
              <a:rPr lang="en-US" sz="2800" b="1" u="sng" dirty="0">
                <a:latin typeface="Arial"/>
                <a:ea typeface="Calibri" panose="020F0502020204030204" pitchFamily="34" charset="0"/>
                <a:cs typeface="Times New Roman" panose="02020603050405020304" pitchFamily="18" charset="0"/>
              </a:rPr>
            </a:br>
            <a:r>
              <a:rPr lang="en-US" dirty="0">
                <a:solidFill>
                  <a:schemeClr val="accent1">
                    <a:lumMod val="75000"/>
                  </a:schemeClr>
                </a:solidFill>
                <a:latin typeface="Arial"/>
                <a:ea typeface="Calibri" panose="020F0502020204030204" pitchFamily="34" charset="0"/>
                <a:cs typeface="Times New Roman"/>
              </a:rPr>
              <a:t>1) Email: </a:t>
            </a:r>
            <a:r>
              <a:rPr lang="en-US" u="sng" dirty="0">
                <a:solidFill>
                  <a:schemeClr val="accent1">
                    <a:lumMod val="75000"/>
                  </a:schemeClr>
                </a:solidFill>
                <a:latin typeface="Arial"/>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211sud@auw.org</a:t>
            </a:r>
            <a:br>
              <a:rPr lang="en-US" dirty="0">
                <a:latin typeface="Arial"/>
                <a:ea typeface="Calibri" panose="020F0502020204030204" pitchFamily="34" charset="0"/>
                <a:cs typeface="Times New Roman" panose="02020603050405020304" pitchFamily="18" charset="0"/>
              </a:rPr>
            </a:br>
            <a:r>
              <a:rPr lang="en-US" dirty="0">
                <a:solidFill>
                  <a:schemeClr val="accent1">
                    <a:lumMod val="75000"/>
                  </a:schemeClr>
                </a:solidFill>
                <a:latin typeface="Arial"/>
                <a:ea typeface="Calibri" panose="020F0502020204030204" pitchFamily="34" charset="0"/>
                <a:cs typeface="Times New Roman"/>
              </a:rPr>
              <a:t>2) Email: Supervisor(s), Alec Cornejo </a:t>
            </a:r>
            <a:r>
              <a:rPr lang="en-US" dirty="0">
                <a:solidFill>
                  <a:schemeClr val="accent1">
                    <a:lumMod val="75000"/>
                  </a:schemeClr>
                </a:solidFill>
                <a:latin typeface="Arial"/>
                <a:ea typeface="Calibri" panose="020F0502020204030204" pitchFamily="34" charset="0"/>
                <a:cs typeface="Times New Roman"/>
                <a:hlinkClick r:id="rId4"/>
              </a:rPr>
              <a:t>acornejo@auw.org</a:t>
            </a:r>
            <a:r>
              <a:rPr lang="en-US" dirty="0">
                <a:solidFill>
                  <a:schemeClr val="accent1">
                    <a:lumMod val="75000"/>
                  </a:schemeClr>
                </a:solidFill>
                <a:latin typeface="Arial"/>
                <a:ea typeface="Calibri" panose="020F0502020204030204" pitchFamily="34" charset="0"/>
                <a:cs typeface="Times New Roman"/>
              </a:rPr>
              <a:t> or Kelsi Tamanaha </a:t>
            </a:r>
            <a:r>
              <a:rPr lang="en-US" dirty="0">
                <a:solidFill>
                  <a:schemeClr val="accent1">
                    <a:lumMod val="75000"/>
                  </a:schemeClr>
                </a:solidFill>
                <a:latin typeface="Arial"/>
                <a:ea typeface="Calibri" panose="020F0502020204030204" pitchFamily="34" charset="0"/>
                <a:cs typeface="Times New Roman"/>
                <a:hlinkClick r:id="rId5"/>
              </a:rPr>
              <a:t>ktamanaha@auw.org</a:t>
            </a:r>
            <a:endParaRPr lang="en-US" sz="2800" dirty="0">
              <a:solidFill>
                <a:schemeClr val="accent1">
                  <a:lumMod val="75000"/>
                </a:schemeClr>
              </a:solidFill>
              <a:latin typeface="Arial"/>
              <a:ea typeface="Calibri" panose="020F0502020204030204" pitchFamily="34" charset="0"/>
              <a:cs typeface="Times New Roman"/>
            </a:endParaRPr>
          </a:p>
          <a:p>
            <a:pPr>
              <a:lnSpc>
                <a:spcPct val="107000"/>
              </a:lnSpc>
              <a:spcAft>
                <a:spcPts val="800"/>
              </a:spcAft>
            </a:pPr>
            <a:r>
              <a:rPr lang="en-US" sz="2800" b="1" u="sng" dirty="0">
                <a:solidFill>
                  <a:schemeClr val="accent1">
                    <a:lumMod val="75000"/>
                  </a:schemeClr>
                </a:solidFill>
                <a:latin typeface="Arial"/>
                <a:ea typeface="Calibri" panose="020F0502020204030204" pitchFamily="34" charset="0"/>
                <a:cs typeface="Times New Roman"/>
              </a:rPr>
              <a:t>For Benefit Exceptions: </a:t>
            </a:r>
            <a:br>
              <a:rPr lang="en-US" sz="2800" b="1" u="sng" dirty="0">
                <a:latin typeface="Arial"/>
                <a:ea typeface="Calibri" panose="020F0502020204030204" pitchFamily="34" charset="0"/>
                <a:cs typeface="Times New Roman" panose="02020603050405020304" pitchFamily="18" charset="0"/>
              </a:rPr>
            </a:br>
            <a:r>
              <a:rPr lang="en-US" dirty="0">
                <a:solidFill>
                  <a:schemeClr val="accent1">
                    <a:lumMod val="75000"/>
                  </a:schemeClr>
                </a:solidFill>
                <a:latin typeface="Arial"/>
                <a:ea typeface="Calibri" panose="020F0502020204030204" pitchFamily="34" charset="0"/>
                <a:cs typeface="Times New Roman"/>
              </a:rPr>
              <a:t>1) Email: </a:t>
            </a:r>
            <a:r>
              <a:rPr lang="en-US" u="sng" dirty="0">
                <a:solidFill>
                  <a:schemeClr val="accent1">
                    <a:lumMod val="75000"/>
                  </a:schemeClr>
                </a:solidFill>
                <a:latin typeface="Arial"/>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211sud@auw.org</a:t>
            </a:r>
            <a:br>
              <a:rPr lang="en-US" dirty="0">
                <a:latin typeface="Arial"/>
                <a:ea typeface="Calibri" panose="020F0502020204030204" pitchFamily="34" charset="0"/>
                <a:cs typeface="Times New Roman" panose="02020603050405020304" pitchFamily="18" charset="0"/>
              </a:rPr>
            </a:br>
            <a:r>
              <a:rPr lang="en-US" dirty="0">
                <a:solidFill>
                  <a:schemeClr val="accent1">
                    <a:lumMod val="75000"/>
                  </a:schemeClr>
                </a:solidFill>
                <a:latin typeface="Arial"/>
                <a:ea typeface="Calibri" panose="020F0502020204030204" pitchFamily="34" charset="0"/>
                <a:cs typeface="Times New Roman"/>
              </a:rPr>
              <a:t>2) Email: Clinical Manager, Elliott Plourde </a:t>
            </a:r>
            <a:r>
              <a:rPr lang="en-US" dirty="0">
                <a:solidFill>
                  <a:schemeClr val="accent1">
                    <a:lumMod val="75000"/>
                  </a:schemeClr>
                </a:solidFill>
                <a:latin typeface="Arial"/>
                <a:ea typeface="Calibri" panose="020F0502020204030204" pitchFamily="34" charset="0"/>
                <a:cs typeface="Times New Roman"/>
                <a:hlinkClick r:id="rId6"/>
              </a:rPr>
              <a:t>eplourde@auw.org</a:t>
            </a:r>
            <a:endParaRPr lang="en-US" dirty="0">
              <a:solidFill>
                <a:schemeClr val="accent1">
                  <a:lumMod val="75000"/>
                </a:schemeClr>
              </a:solidFill>
              <a:latin typeface="Arial"/>
              <a:ea typeface="Calibri" panose="020F0502020204030204" pitchFamily="34" charset="0"/>
              <a:cs typeface="Times New Roman"/>
            </a:endParaRPr>
          </a:p>
          <a:p>
            <a:endParaRPr lang="en-US" sz="2800" dirty="0">
              <a:solidFill>
                <a:schemeClr val="accent1">
                  <a:lumMod val="50000"/>
                </a:schemeClr>
              </a:solidFill>
            </a:endParaRPr>
          </a:p>
        </p:txBody>
      </p:sp>
      <p:pic>
        <p:nvPicPr>
          <p:cNvPr id="3" name="Picture 2">
            <a:extLst>
              <a:ext uri="{FF2B5EF4-FFF2-40B4-BE49-F238E27FC236}">
                <a16:creationId xmlns:a16="http://schemas.microsoft.com/office/drawing/2014/main" id="{9889011C-100B-4B1A-8EDF-21796A6026B8}"/>
              </a:ext>
            </a:extLst>
          </p:cNvPr>
          <p:cNvPicPr>
            <a:picLocks noChangeAspect="1"/>
          </p:cNvPicPr>
          <p:nvPr/>
        </p:nvPicPr>
        <p:blipFill>
          <a:blip r:embed="rId7"/>
          <a:stretch>
            <a:fillRect/>
          </a:stretch>
        </p:blipFill>
        <p:spPr>
          <a:xfrm>
            <a:off x="8394505" y="5689540"/>
            <a:ext cx="3797495" cy="1168460"/>
          </a:xfrm>
          <a:prstGeom prst="rect">
            <a:avLst/>
          </a:prstGeom>
        </p:spPr>
      </p:pic>
      <p:pic>
        <p:nvPicPr>
          <p:cNvPr id="4" name="Picture 3">
            <a:extLst>
              <a:ext uri="{FF2B5EF4-FFF2-40B4-BE49-F238E27FC236}">
                <a16:creationId xmlns:a16="http://schemas.microsoft.com/office/drawing/2014/main" id="{90C83C6D-4FF3-45A8-9399-C1306B07C64C}"/>
              </a:ext>
            </a:extLst>
          </p:cNvPr>
          <p:cNvPicPr>
            <a:picLocks noChangeAspect="1"/>
          </p:cNvPicPr>
          <p:nvPr/>
        </p:nvPicPr>
        <p:blipFill>
          <a:blip r:embed="rId8"/>
          <a:stretch>
            <a:fillRect/>
          </a:stretch>
        </p:blipFill>
        <p:spPr>
          <a:xfrm>
            <a:off x="10596020" y="0"/>
            <a:ext cx="1449855" cy="603752"/>
          </a:xfrm>
          <a:prstGeom prst="rect">
            <a:avLst/>
          </a:prstGeom>
        </p:spPr>
      </p:pic>
    </p:spTree>
    <p:extLst>
      <p:ext uri="{BB962C8B-B14F-4D97-AF65-F5344CB8AC3E}">
        <p14:creationId xmlns:p14="http://schemas.microsoft.com/office/powerpoint/2010/main" val="3909080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barn(inVertical)">
                                      <p:cBhvr>
                                        <p:cTn id="15" dur="500"/>
                                        <p:tgtEl>
                                          <p:spTgt spid="19">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xEl>
                                              <p:pRg st="3" end="3"/>
                                            </p:txEl>
                                          </p:spTgt>
                                        </p:tgtEl>
                                        <p:attrNameLst>
                                          <p:attrName>style.visibility</p:attrName>
                                        </p:attrNameLst>
                                      </p:cBhvr>
                                      <p:to>
                                        <p:strVal val="visible"/>
                                      </p:to>
                                    </p:set>
                                    <p:animEffect transition="in" filter="barn(inVertical)">
                                      <p:cBhvr>
                                        <p:cTn id="18" dur="500"/>
                                        <p:tgtEl>
                                          <p:spTgt spid="19">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9">
                                            <p:txEl>
                                              <p:pRg st="4" end="4"/>
                                            </p:txEl>
                                          </p:spTgt>
                                        </p:tgtEl>
                                        <p:attrNameLst>
                                          <p:attrName>style.visibility</p:attrName>
                                        </p:attrNameLst>
                                      </p:cBhvr>
                                      <p:to>
                                        <p:strVal val="visible"/>
                                      </p:to>
                                    </p:set>
                                    <p:animEffect transition="in" filter="barn(inVertical)">
                                      <p:cBhvr>
                                        <p:cTn id="21" dur="500"/>
                                        <p:tgtEl>
                                          <p:spTgt spid="1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barn(inVertical)">
                                      <p:cBhvr>
                                        <p:cTn id="26" dur="500"/>
                                        <p:tgtEl>
                                          <p:spTgt spid="1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animEffect transition="in" filter="barn(inVertical)">
                                      <p:cBhvr>
                                        <p:cTn id="31"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8" name="Title 17">
            <a:extLst>
              <a:ext uri="{FF2B5EF4-FFF2-40B4-BE49-F238E27FC236}">
                <a16:creationId xmlns:a16="http://schemas.microsoft.com/office/drawing/2014/main" id="{3A8BF52E-6F58-95F5-93B7-5B80451D455D}"/>
              </a:ext>
            </a:extLst>
          </p:cNvPr>
          <p:cNvSpPr>
            <a:spLocks noGrp="1"/>
          </p:cNvSpPr>
          <p:nvPr>
            <p:ph type="title"/>
          </p:nvPr>
        </p:nvSpPr>
        <p:spPr>
          <a:xfrm>
            <a:off x="1261606" y="282764"/>
            <a:ext cx="7539496" cy="1320800"/>
          </a:xfrm>
        </p:spPr>
        <p:txBody>
          <a:bodyPr>
            <a:normAutofit fontScale="90000"/>
          </a:bodyPr>
          <a:lstStyle/>
          <a:p>
            <a:pPr algn="ctr"/>
            <a:r>
              <a:rPr lang="en-US" b="1"/>
              <a:t>SUD CARES: Benefits For Providers </a:t>
            </a:r>
            <a:br>
              <a:rPr lang="en-US" b="1"/>
            </a:br>
            <a:r>
              <a:rPr lang="en-US" b="1"/>
              <a:t>Dial 2-1-1 (Option 8) </a:t>
            </a:r>
          </a:p>
        </p:txBody>
      </p:sp>
      <p:sp>
        <p:nvSpPr>
          <p:cNvPr id="19" name="Content Placeholder 18">
            <a:extLst>
              <a:ext uri="{FF2B5EF4-FFF2-40B4-BE49-F238E27FC236}">
                <a16:creationId xmlns:a16="http://schemas.microsoft.com/office/drawing/2014/main" id="{9A34A769-38A8-EC70-14CF-518993E0AEA9}"/>
              </a:ext>
            </a:extLst>
          </p:cNvPr>
          <p:cNvSpPr>
            <a:spLocks noGrp="1"/>
          </p:cNvSpPr>
          <p:nvPr>
            <p:ph idx="1"/>
          </p:nvPr>
        </p:nvSpPr>
        <p:spPr>
          <a:xfrm>
            <a:off x="220134" y="1397285"/>
            <a:ext cx="10953834" cy="4236262"/>
          </a:xfrm>
        </p:spPr>
        <p:txBody>
          <a:bodyPr vert="horz" lIns="91440" tIns="45720" rIns="91440" bIns="45720" rtlCol="0" anchor="t">
            <a:noAutofit/>
          </a:bodyPr>
          <a:lstStyle/>
          <a:p>
            <a:r>
              <a:rPr lang="en-US" sz="2800" dirty="0"/>
              <a:t>CARES COC provides a Universal entry system</a:t>
            </a:r>
          </a:p>
          <a:p>
            <a:r>
              <a:rPr lang="en-US" sz="2800" dirty="0"/>
              <a:t>Quicker access to assessments (scheduling &amp; follow up)</a:t>
            </a:r>
            <a:endParaRPr lang="en-US" dirty="0"/>
          </a:p>
          <a:p>
            <a:r>
              <a:rPr lang="en-US" sz="2800" dirty="0"/>
              <a:t>All SUD services in a central location; paperwork is generated and completed; </a:t>
            </a:r>
            <a:r>
              <a:rPr lang="en-US" sz="2800" b="1" i="1" dirty="0"/>
              <a:t>client only completes </a:t>
            </a:r>
            <a:r>
              <a:rPr lang="en-US" sz="2800" b="1" i="1" u="sng" dirty="0"/>
              <a:t>one</a:t>
            </a:r>
            <a:r>
              <a:rPr lang="en-US" sz="2800" b="1" i="1" dirty="0"/>
              <a:t> screening</a:t>
            </a:r>
          </a:p>
          <a:p>
            <a:r>
              <a:rPr lang="en-US" sz="2800" dirty="0"/>
              <a:t>Coordinate referrals to appropriate treatment provider, once  clinical assessment is completed, and LOC is determined </a:t>
            </a:r>
            <a:endParaRPr lang="en-US" sz="2800" b="1"/>
          </a:p>
          <a:p>
            <a:r>
              <a:rPr lang="en-US" sz="2800" dirty="0"/>
              <a:t>Efficient Care Coordination between client, treatment providers, and other community-based referrals</a:t>
            </a:r>
          </a:p>
          <a:p>
            <a:pPr lvl="1"/>
            <a:r>
              <a:rPr lang="en-US" sz="2600" b="1" dirty="0"/>
              <a:t>Probation</a:t>
            </a:r>
          </a:p>
          <a:p>
            <a:pPr lvl="1"/>
            <a:r>
              <a:rPr lang="en-US" sz="2600" b="1" dirty="0"/>
              <a:t>Public Defenders</a:t>
            </a:r>
          </a:p>
          <a:p>
            <a:pPr lvl="1"/>
            <a:r>
              <a:rPr lang="en-US" sz="2600" b="1" dirty="0"/>
              <a:t>Hospitals </a:t>
            </a:r>
            <a:endParaRPr lang="en-US" sz="2800"/>
          </a:p>
          <a:p>
            <a:endParaRPr lang="en-US" sz="2800" b="1"/>
          </a:p>
          <a:p>
            <a:endParaRPr lang="en-US" sz="2800" b="1"/>
          </a:p>
          <a:p>
            <a:endParaRPr lang="en-US" sz="2800"/>
          </a:p>
        </p:txBody>
      </p:sp>
      <p:pic>
        <p:nvPicPr>
          <p:cNvPr id="3" name="Picture 2">
            <a:extLst>
              <a:ext uri="{FF2B5EF4-FFF2-40B4-BE49-F238E27FC236}">
                <a16:creationId xmlns:a16="http://schemas.microsoft.com/office/drawing/2014/main" id="{3939EC2D-F671-4E96-99CF-0E5CF0DBB588}"/>
              </a:ext>
            </a:extLst>
          </p:cNvPr>
          <p:cNvPicPr>
            <a:picLocks noChangeAspect="1"/>
          </p:cNvPicPr>
          <p:nvPr/>
        </p:nvPicPr>
        <p:blipFill>
          <a:blip r:embed="rId3"/>
          <a:stretch>
            <a:fillRect/>
          </a:stretch>
        </p:blipFill>
        <p:spPr>
          <a:xfrm>
            <a:off x="8394505" y="5689540"/>
            <a:ext cx="3797495" cy="1168460"/>
          </a:xfrm>
          <a:prstGeom prst="rect">
            <a:avLst/>
          </a:prstGeom>
        </p:spPr>
      </p:pic>
      <p:pic>
        <p:nvPicPr>
          <p:cNvPr id="4" name="Picture 3">
            <a:extLst>
              <a:ext uri="{FF2B5EF4-FFF2-40B4-BE49-F238E27FC236}">
                <a16:creationId xmlns:a16="http://schemas.microsoft.com/office/drawing/2014/main" id="{2F2BF108-410D-49E2-8285-2A350786A4BD}"/>
              </a:ext>
            </a:extLst>
          </p:cNvPr>
          <p:cNvPicPr>
            <a:picLocks noChangeAspect="1"/>
          </p:cNvPicPr>
          <p:nvPr/>
        </p:nvPicPr>
        <p:blipFill>
          <a:blip r:embed="rId4"/>
          <a:stretch>
            <a:fillRect/>
          </a:stretch>
        </p:blipFill>
        <p:spPr>
          <a:xfrm>
            <a:off x="9842574" y="77457"/>
            <a:ext cx="2078916" cy="865707"/>
          </a:xfrm>
          <a:prstGeom prst="rect">
            <a:avLst/>
          </a:prstGeom>
        </p:spPr>
      </p:pic>
    </p:spTree>
    <p:extLst>
      <p:ext uri="{BB962C8B-B14F-4D97-AF65-F5344CB8AC3E}">
        <p14:creationId xmlns:p14="http://schemas.microsoft.com/office/powerpoint/2010/main" val="830395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xEl>
                                              <p:pRg st="4" end="4"/>
                                            </p:txEl>
                                          </p:spTgt>
                                        </p:tgtEl>
                                        <p:attrNameLst>
                                          <p:attrName>style.visibility</p:attrName>
                                        </p:attrNameLst>
                                      </p:cBhvr>
                                      <p:to>
                                        <p:strVal val="visible"/>
                                      </p:to>
                                    </p:set>
                                    <p:anim calcmode="lin" valueType="num">
                                      <p:cBhvr>
                                        <p:cTn id="12"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19">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19">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anim calcmode="lin" valueType="num">
                                      <p:cBhvr>
                                        <p:cTn id="17" dur="500" fill="hold"/>
                                        <p:tgtEl>
                                          <p:spTgt spid="19">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19">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19">
                                            <p:txEl>
                                              <p:pRg st="5" end="5"/>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anim calcmode="lin" valueType="num">
                                      <p:cBhvr>
                                        <p:cTn id="22" dur="500" fill="hold"/>
                                        <p:tgtEl>
                                          <p:spTgt spid="19">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19">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19">
                                            <p:txEl>
                                              <p:pRg st="6" end="6"/>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xEl>
                                              <p:pRg st="7" end="7"/>
                                            </p:txEl>
                                          </p:spTgt>
                                        </p:tgtEl>
                                        <p:attrNameLst>
                                          <p:attrName>style.visibility</p:attrName>
                                        </p:attrNameLst>
                                      </p:cBhvr>
                                      <p:to>
                                        <p:strVal val="visible"/>
                                      </p:to>
                                    </p:set>
                                    <p:anim calcmode="lin" valueType="num">
                                      <p:cBhvr>
                                        <p:cTn id="27" dur="500" fill="hold"/>
                                        <p:tgtEl>
                                          <p:spTgt spid="19">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19">
                                            <p:txEl>
                                              <p:pRg st="7" end="7"/>
                                            </p:txEl>
                                          </p:spTgt>
                                        </p:tgtEl>
                                        <p:attrNameLst>
                                          <p:attrName>ppt_h</p:attrName>
                                        </p:attrNameLst>
                                      </p:cBhvr>
                                      <p:tavLst>
                                        <p:tav tm="0">
                                          <p:val>
                                            <p:fltVal val="0"/>
                                          </p:val>
                                        </p:tav>
                                        <p:tav tm="100000">
                                          <p:val>
                                            <p:strVal val="#ppt_h"/>
                                          </p:val>
                                        </p:tav>
                                      </p:tavLst>
                                    </p:anim>
                                    <p:animEffect transition="in" filter="fade">
                                      <p:cBhvr>
                                        <p:cTn id="29" dur="500"/>
                                        <p:tgtEl>
                                          <p:spTgt spid="19">
                                            <p:txEl>
                                              <p:pRg st="7" end="7"/>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xEl>
                                              <p:pRg st="1" end="1"/>
                                            </p:txEl>
                                          </p:spTgt>
                                        </p:tgtEl>
                                        <p:attrNameLst>
                                          <p:attrName>style.visibility</p:attrName>
                                        </p:attrNameLst>
                                      </p:cBhvr>
                                      <p:to>
                                        <p:strVal val="visible"/>
                                      </p:to>
                                    </p:set>
                                    <p:anim calcmode="lin" valueType="num">
                                      <p:cBhvr>
                                        <p:cTn id="32"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19">
                                            <p:txEl>
                                              <p:pRg st="1" end="1"/>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p:cTn id="3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9">
                                            <p:txEl>
                                              <p:pRg st="0" end="0"/>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xEl>
                                              <p:pRg st="2" end="2"/>
                                            </p:txEl>
                                          </p:spTgt>
                                        </p:tgtEl>
                                        <p:attrNameLst>
                                          <p:attrName>style.visibility</p:attrName>
                                        </p:attrNameLst>
                                      </p:cBhvr>
                                      <p:to>
                                        <p:strVal val="visible"/>
                                      </p:to>
                                    </p:set>
                                    <p:anim calcmode="lin" valueType="num">
                                      <p:cBhvr>
                                        <p:cTn id="42"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19">
                                            <p:txEl>
                                              <p:pRg st="2" end="2"/>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19">
                                            <p:txEl>
                                              <p:pRg st="3" end="3"/>
                                            </p:txEl>
                                          </p:spTgt>
                                        </p:tgtEl>
                                        <p:attrNameLst>
                                          <p:attrName>style.visibility</p:attrName>
                                        </p:attrNameLst>
                                      </p:cBhvr>
                                      <p:to>
                                        <p:strVal val="visible"/>
                                      </p:to>
                                    </p:set>
                                    <p:anim calcmode="lin" valueType="num">
                                      <p:cBhvr>
                                        <p:cTn id="47"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19">
                                            <p:txEl>
                                              <p:pRg st="3" end="3"/>
                                            </p:txEl>
                                          </p:spTgt>
                                        </p:tgtEl>
                                        <p:attrNameLst>
                                          <p:attrName>ppt_h</p:attrName>
                                        </p:attrNameLst>
                                      </p:cBhvr>
                                      <p:tavLst>
                                        <p:tav tm="0">
                                          <p:val>
                                            <p:fltVal val="0"/>
                                          </p:val>
                                        </p:tav>
                                        <p:tav tm="100000">
                                          <p:val>
                                            <p:strVal val="#ppt_h"/>
                                          </p:val>
                                        </p:tav>
                                      </p:tavLst>
                                    </p:anim>
                                    <p:animEffect transition="in" filter="fade">
                                      <p:cBhvr>
                                        <p:cTn id="49"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8" name="Title 17">
            <a:extLst>
              <a:ext uri="{FF2B5EF4-FFF2-40B4-BE49-F238E27FC236}">
                <a16:creationId xmlns:a16="http://schemas.microsoft.com/office/drawing/2014/main" id="{3A8BF52E-6F58-95F5-93B7-5B80451D455D}"/>
              </a:ext>
            </a:extLst>
          </p:cNvPr>
          <p:cNvSpPr>
            <a:spLocks noGrp="1"/>
          </p:cNvSpPr>
          <p:nvPr>
            <p:ph type="title"/>
          </p:nvPr>
        </p:nvSpPr>
        <p:spPr>
          <a:xfrm>
            <a:off x="1261606" y="282764"/>
            <a:ext cx="7539496" cy="1320800"/>
          </a:xfrm>
        </p:spPr>
        <p:txBody>
          <a:bodyPr>
            <a:normAutofit/>
          </a:bodyPr>
          <a:lstStyle/>
          <a:p>
            <a:pPr algn="ctr"/>
            <a:r>
              <a:rPr lang="en-US" b="1" dirty="0"/>
              <a:t>S.U.D. CARES Service Delivery </a:t>
            </a:r>
          </a:p>
        </p:txBody>
      </p:sp>
      <p:sp>
        <p:nvSpPr>
          <p:cNvPr id="19" name="Content Placeholder 18">
            <a:extLst>
              <a:ext uri="{FF2B5EF4-FFF2-40B4-BE49-F238E27FC236}">
                <a16:creationId xmlns:a16="http://schemas.microsoft.com/office/drawing/2014/main" id="{9A34A769-38A8-EC70-14CF-518993E0AEA9}"/>
              </a:ext>
            </a:extLst>
          </p:cNvPr>
          <p:cNvSpPr>
            <a:spLocks noGrp="1"/>
          </p:cNvSpPr>
          <p:nvPr>
            <p:ph idx="1"/>
          </p:nvPr>
        </p:nvSpPr>
        <p:spPr>
          <a:xfrm>
            <a:off x="220134" y="1397285"/>
            <a:ext cx="9990666" cy="4236262"/>
          </a:xfrm>
        </p:spPr>
        <p:txBody>
          <a:bodyPr>
            <a:noAutofit/>
          </a:bodyPr>
          <a:lstStyle/>
          <a:p>
            <a:pPr marL="0" indent="0" algn="ctr">
              <a:buNone/>
            </a:pPr>
            <a:r>
              <a:rPr lang="en-US" sz="2800" b="1" dirty="0">
                <a:solidFill>
                  <a:schemeClr val="accent1">
                    <a:lumMod val="50000"/>
                  </a:schemeClr>
                </a:solidFill>
                <a:latin typeface="Arial"/>
                <a:cs typeface="Arial"/>
              </a:rPr>
              <a:t>Authorize client S.U.D. Statewide Services for:</a:t>
            </a:r>
          </a:p>
          <a:p>
            <a:pPr>
              <a:buFont typeface="Arial"/>
              <a:buChar char="•"/>
            </a:pPr>
            <a:r>
              <a:rPr lang="en-US" sz="2800" dirty="0">
                <a:solidFill>
                  <a:schemeClr val="accent1">
                    <a:lumMod val="50000"/>
                  </a:schemeClr>
                </a:solidFill>
                <a:latin typeface="Arial"/>
                <a:cs typeface="Arial"/>
              </a:rPr>
              <a:t>Early Intervention</a:t>
            </a:r>
          </a:p>
          <a:p>
            <a:pPr>
              <a:buFont typeface="Arial"/>
              <a:buChar char="•"/>
            </a:pPr>
            <a:r>
              <a:rPr lang="en-US" sz="2800" dirty="0">
                <a:solidFill>
                  <a:schemeClr val="accent1">
                    <a:lumMod val="50000"/>
                  </a:schemeClr>
                </a:solidFill>
                <a:latin typeface="Arial"/>
                <a:cs typeface="Arial"/>
              </a:rPr>
              <a:t>Outreach</a:t>
            </a:r>
          </a:p>
          <a:p>
            <a:pPr>
              <a:buFont typeface="Arial"/>
              <a:buChar char="•"/>
            </a:pPr>
            <a:r>
              <a:rPr lang="en-US" sz="2800" dirty="0">
                <a:solidFill>
                  <a:schemeClr val="accent1">
                    <a:lumMod val="50000"/>
                  </a:schemeClr>
                </a:solidFill>
                <a:latin typeface="Arial"/>
                <a:cs typeface="Arial"/>
              </a:rPr>
              <a:t>Outpatient/Day Treatment </a:t>
            </a:r>
          </a:p>
          <a:p>
            <a:pPr>
              <a:buFont typeface="Arial"/>
              <a:buChar char="•"/>
            </a:pPr>
            <a:r>
              <a:rPr lang="en-US" sz="2800" dirty="0">
                <a:solidFill>
                  <a:schemeClr val="accent1">
                    <a:lumMod val="50000"/>
                  </a:schemeClr>
                </a:solidFill>
                <a:latin typeface="Arial"/>
                <a:cs typeface="Arial"/>
              </a:rPr>
              <a:t>Intensive Outpatient </a:t>
            </a:r>
          </a:p>
          <a:p>
            <a:pPr>
              <a:buFont typeface="Arial"/>
              <a:buChar char="•"/>
            </a:pPr>
            <a:r>
              <a:rPr lang="en-US" sz="2800" dirty="0">
                <a:solidFill>
                  <a:schemeClr val="accent1">
                    <a:lumMod val="50000"/>
                  </a:schemeClr>
                </a:solidFill>
                <a:latin typeface="Arial"/>
                <a:cs typeface="Arial"/>
              </a:rPr>
              <a:t>Continuing Care</a:t>
            </a:r>
          </a:p>
          <a:p>
            <a:pPr>
              <a:buFont typeface="Arial"/>
              <a:buChar char="•"/>
            </a:pPr>
            <a:r>
              <a:rPr lang="en-US" sz="2800" dirty="0">
                <a:solidFill>
                  <a:schemeClr val="accent1">
                    <a:lumMod val="50000"/>
                  </a:schemeClr>
                </a:solidFill>
                <a:latin typeface="Arial"/>
                <a:cs typeface="Arial"/>
              </a:rPr>
              <a:t>Residential</a:t>
            </a:r>
          </a:p>
          <a:p>
            <a:pPr>
              <a:buFont typeface="Arial"/>
              <a:buChar char="•"/>
            </a:pPr>
            <a:r>
              <a:rPr lang="en-US" sz="2800" dirty="0">
                <a:solidFill>
                  <a:schemeClr val="accent1">
                    <a:lumMod val="50000"/>
                  </a:schemeClr>
                </a:solidFill>
                <a:latin typeface="Arial"/>
                <a:cs typeface="Arial"/>
              </a:rPr>
              <a:t>Clean &amp; Sober Homes</a:t>
            </a:r>
          </a:p>
          <a:p>
            <a:pPr>
              <a:buFont typeface="Arial"/>
              <a:buChar char="•"/>
            </a:pPr>
            <a:r>
              <a:rPr lang="en-US" sz="2800" dirty="0">
                <a:solidFill>
                  <a:schemeClr val="accent1">
                    <a:lumMod val="50000"/>
                  </a:schemeClr>
                </a:solidFill>
                <a:latin typeface="Arial"/>
                <a:cs typeface="Arial"/>
              </a:rPr>
              <a:t>Opioid Services &amp; more.</a:t>
            </a:r>
          </a:p>
          <a:p>
            <a:endParaRPr lang="en-US" sz="2800" dirty="0"/>
          </a:p>
        </p:txBody>
      </p:sp>
      <p:pic>
        <p:nvPicPr>
          <p:cNvPr id="3" name="Picture 2">
            <a:extLst>
              <a:ext uri="{FF2B5EF4-FFF2-40B4-BE49-F238E27FC236}">
                <a16:creationId xmlns:a16="http://schemas.microsoft.com/office/drawing/2014/main" id="{3939EC2D-F671-4E96-99CF-0E5CF0DBB588}"/>
              </a:ext>
            </a:extLst>
          </p:cNvPr>
          <p:cNvPicPr>
            <a:picLocks noChangeAspect="1"/>
          </p:cNvPicPr>
          <p:nvPr/>
        </p:nvPicPr>
        <p:blipFill>
          <a:blip r:embed="rId3"/>
          <a:stretch>
            <a:fillRect/>
          </a:stretch>
        </p:blipFill>
        <p:spPr>
          <a:xfrm>
            <a:off x="8388183" y="5671048"/>
            <a:ext cx="3797495" cy="1168460"/>
          </a:xfrm>
          <a:prstGeom prst="rect">
            <a:avLst/>
          </a:prstGeom>
        </p:spPr>
      </p:pic>
      <p:pic>
        <p:nvPicPr>
          <p:cNvPr id="4" name="Picture 3">
            <a:extLst>
              <a:ext uri="{FF2B5EF4-FFF2-40B4-BE49-F238E27FC236}">
                <a16:creationId xmlns:a16="http://schemas.microsoft.com/office/drawing/2014/main" id="{2F2BF108-410D-49E2-8285-2A350786A4BD}"/>
              </a:ext>
            </a:extLst>
          </p:cNvPr>
          <p:cNvPicPr>
            <a:picLocks noChangeAspect="1"/>
          </p:cNvPicPr>
          <p:nvPr/>
        </p:nvPicPr>
        <p:blipFill>
          <a:blip r:embed="rId4"/>
          <a:stretch>
            <a:fillRect/>
          </a:stretch>
        </p:blipFill>
        <p:spPr>
          <a:xfrm>
            <a:off x="9842574" y="77457"/>
            <a:ext cx="2078916" cy="865707"/>
          </a:xfrm>
          <a:prstGeom prst="rect">
            <a:avLst/>
          </a:prstGeom>
        </p:spPr>
      </p:pic>
      <p:sp>
        <p:nvSpPr>
          <p:cNvPr id="5" name="TextBox 4">
            <a:extLst>
              <a:ext uri="{FF2B5EF4-FFF2-40B4-BE49-F238E27FC236}">
                <a16:creationId xmlns:a16="http://schemas.microsoft.com/office/drawing/2014/main" id="{A8EB52E0-6CE3-5EE9-C492-E611777A133B}"/>
              </a:ext>
            </a:extLst>
          </p:cNvPr>
          <p:cNvSpPr txBox="1"/>
          <p:nvPr/>
        </p:nvSpPr>
        <p:spPr>
          <a:xfrm>
            <a:off x="4862712" y="3429000"/>
            <a:ext cx="5348088" cy="954107"/>
          </a:xfrm>
          <a:prstGeom prst="rect">
            <a:avLst/>
          </a:prstGeom>
          <a:noFill/>
        </p:spPr>
        <p:txBody>
          <a:bodyPr wrap="square">
            <a:spAutoFit/>
          </a:bodyPr>
          <a:lstStyle/>
          <a:p>
            <a:pPr marL="457200" lvl="1" indent="0" algn="ctr">
              <a:buNone/>
            </a:pPr>
            <a:r>
              <a:rPr lang="en-US" sz="2800" b="1" dirty="0">
                <a:solidFill>
                  <a:schemeClr val="accent2">
                    <a:lumMod val="75000"/>
                  </a:schemeClr>
                </a:solidFill>
              </a:rPr>
              <a:t>*ADAD payor of </a:t>
            </a:r>
            <a:br>
              <a:rPr lang="en-US" sz="2800" b="1" dirty="0">
                <a:solidFill>
                  <a:schemeClr val="accent2">
                    <a:lumMod val="75000"/>
                  </a:schemeClr>
                </a:solidFill>
              </a:rPr>
            </a:br>
            <a:r>
              <a:rPr lang="en-US" sz="2800" b="1" dirty="0">
                <a:solidFill>
                  <a:schemeClr val="accent2">
                    <a:lumMod val="75000"/>
                  </a:schemeClr>
                </a:solidFill>
              </a:rPr>
              <a:t>last resort*</a:t>
            </a:r>
          </a:p>
        </p:txBody>
      </p:sp>
    </p:spTree>
    <p:extLst>
      <p:ext uri="{BB962C8B-B14F-4D97-AF65-F5344CB8AC3E}">
        <p14:creationId xmlns:p14="http://schemas.microsoft.com/office/powerpoint/2010/main" val="939521910"/>
      </p:ext>
    </p:extLst>
  </p:cSld>
  <p:clrMapOvr>
    <a:masterClrMapping/>
  </p:clrMapOvr>
  <p:transition spd="slow">
    <p:push dir="u"/>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52eb121-6710-4971-bca6-83c5128cffb6">
      <UserInfo>
        <DisplayName>Limited Access System Group For Web 552eb121-6710-4971-bca6-83c5128cffb6</DisplayName>
        <AccountId>17</AccountId>
        <AccountType/>
      </UserInfo>
      <UserInfo>
        <DisplayName>Jennifer Pecher</DisplayName>
        <AccountId>28</AccountId>
        <AccountType/>
      </UserInfo>
      <UserInfo>
        <DisplayName>Elliott Plourde</DisplayName>
        <AccountId>37</AccountId>
        <AccountType/>
      </UserInfo>
      <UserInfo>
        <DisplayName>Joshua Osegueda</DisplayName>
        <AccountId>9</AccountId>
        <AccountType/>
      </UserInfo>
    </SharedWithUsers>
    <lcf76f155ced4ddcb4097134ff3c332f xmlns="c91c54cd-fc9c-4493-98e5-b79114e8186a">
      <Terms xmlns="http://schemas.microsoft.com/office/infopath/2007/PartnerControls"/>
    </lcf76f155ced4ddcb4097134ff3c332f>
    <TaxCatchAll xmlns="552eb121-6710-4971-bca6-83c5128cffb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AB99403131BB49900BF9EECB7B9C25" ma:contentTypeVersion="15" ma:contentTypeDescription="Create a new document." ma:contentTypeScope="" ma:versionID="8140bc7d2c8a6eaa835ce90f312249a5">
  <xsd:schema xmlns:xsd="http://www.w3.org/2001/XMLSchema" xmlns:xs="http://www.w3.org/2001/XMLSchema" xmlns:p="http://schemas.microsoft.com/office/2006/metadata/properties" xmlns:ns2="c91c54cd-fc9c-4493-98e5-b79114e8186a" xmlns:ns3="552eb121-6710-4971-bca6-83c5128cffb6" targetNamespace="http://schemas.microsoft.com/office/2006/metadata/properties" ma:root="true" ma:fieldsID="4dc378f36f6e594afccfb627713ffda6" ns2:_="" ns3:_="">
    <xsd:import namespace="c91c54cd-fc9c-4493-98e5-b79114e8186a"/>
    <xsd:import namespace="552eb121-6710-4971-bca6-83c5128cff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54cd-fc9c-4493-98e5-b79114e818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993390-62ee-4804-9365-795e5144a177" ma:termSetId="09814cd3-568e-fe90-9814-8d621ff8fb84" ma:anchorId="fba54fb3-c3e1-fe81-a776-ca4b69148c4d" ma:open="true" ma:isKeyword="false">
      <xsd:complexType>
        <xsd:sequence>
          <xsd:element ref="pc:Terms" minOccurs="0" maxOccurs="1"/>
        </xsd:sequence>
      </xsd:complex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2eb121-6710-4971-bca6-83c5128cffb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09b7b3-1adc-451b-8632-095d42fca41d}" ma:internalName="TaxCatchAll" ma:showField="CatchAllData" ma:web="552eb121-6710-4971-bca6-83c5128cff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553672-FBA0-429F-B0B8-B65D685E5907}">
  <ds:schemaRefs>
    <ds:schemaRef ds:uri="http://schemas.microsoft.com/sharepoint/v3/contenttype/forms"/>
  </ds:schemaRefs>
</ds:datastoreItem>
</file>

<file path=customXml/itemProps2.xml><?xml version="1.0" encoding="utf-8"?>
<ds:datastoreItem xmlns:ds="http://schemas.openxmlformats.org/officeDocument/2006/customXml" ds:itemID="{D0E7859B-4DE8-4852-9F9A-DEEC2D358D7D}">
  <ds:schemaRefs>
    <ds:schemaRef ds:uri="552eb121-6710-4971-bca6-83c5128cffb6"/>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http://schemas.microsoft.com/office/infopath/2007/PartnerControls"/>
    <ds:schemaRef ds:uri="c91c54cd-fc9c-4493-98e5-b79114e8186a"/>
    <ds:schemaRef ds:uri="http://www.w3.org/XML/1998/namespace"/>
    <ds:schemaRef ds:uri="http://purl.org/dc/terms/"/>
  </ds:schemaRefs>
</ds:datastoreItem>
</file>

<file path=customXml/itemProps3.xml><?xml version="1.0" encoding="utf-8"?>
<ds:datastoreItem xmlns:ds="http://schemas.openxmlformats.org/officeDocument/2006/customXml" ds:itemID="{487E5171-1F3F-43ED-B80F-CF8E501A0F22}">
  <ds:schemaRefs>
    <ds:schemaRef ds:uri="552eb121-6710-4971-bca6-83c5128cffb6"/>
    <ds:schemaRef ds:uri="c91c54cd-fc9c-4493-98e5-b79114e818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765</TotalTime>
  <Words>2832</Words>
  <Application>Microsoft Office PowerPoint</Application>
  <PresentationFormat>Widescreen</PresentationFormat>
  <Paragraphs>157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Wingdings 3</vt:lpstr>
      <vt:lpstr>Garamond</vt:lpstr>
      <vt:lpstr>Palatino Linotype</vt:lpstr>
      <vt:lpstr>Arial</vt:lpstr>
      <vt:lpstr>Trebuchet MS</vt:lpstr>
      <vt:lpstr>Calibri</vt:lpstr>
      <vt:lpstr>Facet</vt:lpstr>
      <vt:lpstr> Hawaii CARES Call Center Care Hawaii &amp; Aloha United Way 211  Hawaii Health Workforce Summit 09.24.2022    </vt:lpstr>
      <vt:lpstr>Hawaii CARES (Aloha United Way 211)  Substance Use Disorder Coordinated Access Resource Entry System (S.U.D. CARES) Referral &amp; Treatment Call </vt:lpstr>
      <vt:lpstr> About Aloha United Way </vt:lpstr>
      <vt:lpstr>The Hawai'i CARES Ecosystem</vt:lpstr>
      <vt:lpstr>Hawaii CARES Call Flow</vt:lpstr>
      <vt:lpstr>SUD CARES: For Clients; Dial 2-1-1 (Option 7) </vt:lpstr>
      <vt:lpstr>SUD CARES: For Providers; Dial 2-1-1 (Option 8) </vt:lpstr>
      <vt:lpstr>SUD CARES: Benefits For Providers  Dial 2-1-1 (Option 8) </vt:lpstr>
      <vt:lpstr>S.U.D. CARES Service Delivery </vt:lpstr>
      <vt:lpstr>S.U.D. CARES Service Delivery </vt:lpstr>
      <vt:lpstr>S.U.D. CARES Service Delivery </vt:lpstr>
      <vt:lpstr>AUW 211 SUD CARES:  Call Volume (April 2022– August 2022) </vt:lpstr>
      <vt:lpstr>SUD CARES Testimonial 1</vt:lpstr>
      <vt:lpstr>SUD CARES Testimonial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Aloha United Way 211  Operations and Support  City &amp; County of Honolulu Community Funding Request</dc:title>
  <dc:creator>Joshua Osegueda</dc:creator>
  <cp:lastModifiedBy>Joshua Osegueda</cp:lastModifiedBy>
  <cp:revision>28</cp:revision>
  <dcterms:created xsi:type="dcterms:W3CDTF">2021-04-26T23:08:48Z</dcterms:created>
  <dcterms:modified xsi:type="dcterms:W3CDTF">2022-09-23T18:29:19Z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0x0101006BAB99403131BB49900BF9EECB7B9C25</vt:lpwstr>
  </property>
  <property fmtid="{D5CDD505-2E9C-101B-9397-08002B2CF9AE}" pid="3" name="MediaServiceImageTags">
    <vt:lpwstr/>
  </property>
</Properties>
</file>