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D59BF-CBEC-4AD2-A107-4563037A081C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7E271-9CDC-417C-8645-D7D3A82C2D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3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8225" y="523875"/>
            <a:ext cx="465455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97D704-995A-451A-AAA2-B9462F0B3A37}" type="slidenum">
              <a:rPr lang="en-CA" alt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7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image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106DA2D-87D8-DE44-AC13-CACF6BD66A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99508" y="5767025"/>
            <a:ext cx="3448385" cy="59297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537F639-A0AC-094E-BAAD-BBC80D1C0A17}"/>
              </a:ext>
            </a:extLst>
          </p:cNvPr>
          <p:cNvSpPr/>
          <p:nvPr userDrawn="1"/>
        </p:nvSpPr>
        <p:spPr bwMode="auto">
          <a:xfrm>
            <a:off x="0" y="0"/>
            <a:ext cx="565265" cy="3101650"/>
          </a:xfrm>
          <a:prstGeom prst="rect">
            <a:avLst/>
          </a:prstGeom>
          <a:gradFill flip="none" rotWithShape="1">
            <a:gsLst>
              <a:gs pos="0">
                <a:srgbClr val="F37021"/>
              </a:gs>
              <a:gs pos="70000">
                <a:srgbClr val="F37021">
                  <a:tint val="44500"/>
                  <a:satMod val="160000"/>
                  <a:lumMod val="66000"/>
                  <a:lumOff val="34000"/>
                  <a:alpha val="51000"/>
                </a:srgbClr>
              </a:gs>
              <a:gs pos="100000">
                <a:srgbClr val="F37021">
                  <a:tint val="23500"/>
                  <a:satMod val="160000"/>
                  <a:alpha val="0"/>
                </a:srgb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endParaRPr lang="en-US" sz="1400" u="sng" dirty="0">
              <a:solidFill>
                <a:srgbClr val="000000"/>
              </a:solidFill>
              <a:ea typeface="ＭＳ Ｐゴシック" pitchFamily="6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001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layout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0299012" y="6332834"/>
            <a:ext cx="1422400" cy="3181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457200" eaLnBrk="1" fontAlgn="base" hangingPunct="1">
              <a:spcBef>
                <a:spcPct val="50000"/>
              </a:spcBef>
              <a:spcAft>
                <a:spcPct val="0"/>
              </a:spcAft>
            </a:pPr>
            <a:fld id="{150CB991-94F8-4AE6-BDC9-2D81A3868D43}" type="slidenum">
              <a:rPr lang="en-US" altLang="en-US" sz="1467" u="none">
                <a:solidFill>
                  <a:srgbClr val="000000"/>
                </a:solidFill>
                <a:latin typeface="Arial"/>
                <a:cs typeface="Arial"/>
              </a:rPr>
              <a:pPr algn="r" defTabSz="4572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467" u="non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8859"/>
            <a:ext cx="9518848" cy="1165909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248472"/>
          </a:xfrm>
        </p:spPr>
        <p:txBody>
          <a:bodyPr/>
          <a:lstStyle>
            <a:lvl1pPr>
              <a:buClr>
                <a:srgbClr val="00B2E3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00B2E3"/>
              </a:buClr>
              <a:defRPr/>
            </a:lvl2pPr>
            <a:lvl3pPr>
              <a:buClr>
                <a:srgbClr val="00B2E3"/>
              </a:buClr>
              <a:defRPr/>
            </a:lvl3pPr>
            <a:lvl4pPr>
              <a:buClr>
                <a:srgbClr val="00B2E3"/>
              </a:buClr>
              <a:defRPr/>
            </a:lvl4pPr>
            <a:lvl5pPr>
              <a:buClr>
                <a:srgbClr val="00B2E3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51F8968-6CEE-DA4A-B344-B61DE5A77C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0879" y="6150445"/>
            <a:ext cx="2304288" cy="3962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0F0999F-70EE-FB4E-8B82-ECB70C6FEAAD}"/>
              </a:ext>
            </a:extLst>
          </p:cNvPr>
          <p:cNvSpPr/>
          <p:nvPr userDrawn="1"/>
        </p:nvSpPr>
        <p:spPr bwMode="auto">
          <a:xfrm>
            <a:off x="0" y="0"/>
            <a:ext cx="565265" cy="3101650"/>
          </a:xfrm>
          <a:prstGeom prst="rect">
            <a:avLst/>
          </a:prstGeom>
          <a:gradFill flip="none" rotWithShape="1">
            <a:gsLst>
              <a:gs pos="0">
                <a:srgbClr val="F37021"/>
              </a:gs>
              <a:gs pos="70000">
                <a:srgbClr val="F37021">
                  <a:tint val="44500"/>
                  <a:satMod val="160000"/>
                  <a:lumMod val="66000"/>
                  <a:lumOff val="34000"/>
                  <a:alpha val="51000"/>
                </a:srgbClr>
              </a:gs>
              <a:gs pos="100000">
                <a:srgbClr val="F37021">
                  <a:tint val="23500"/>
                  <a:satMod val="160000"/>
                  <a:alpha val="0"/>
                </a:srgb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endParaRPr lang="en-US" sz="1400" u="sng" dirty="0">
              <a:solidFill>
                <a:srgbClr val="000000"/>
              </a:solidFill>
              <a:ea typeface="ＭＳ Ｐゴシック" pitchFamily="6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01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5C614D70-6F9B-B845-9818-088654AF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8859"/>
            <a:ext cx="9518848" cy="1165909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B55B22C-40BD-AB4B-81F9-D4F4D964930B}"/>
              </a:ext>
            </a:extLst>
          </p:cNvPr>
          <p:cNvSpPr txBox="1"/>
          <p:nvPr userDrawn="1"/>
        </p:nvSpPr>
        <p:spPr>
          <a:xfrm>
            <a:off x="10299012" y="6332834"/>
            <a:ext cx="1422400" cy="3181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457200" eaLnBrk="1" fontAlgn="base" hangingPunct="1">
              <a:spcBef>
                <a:spcPct val="50000"/>
              </a:spcBef>
              <a:spcAft>
                <a:spcPct val="0"/>
              </a:spcAft>
            </a:pPr>
            <a:fld id="{150CB991-94F8-4AE6-BDC9-2D81A3868D43}" type="slidenum">
              <a:rPr lang="en-US" altLang="en-US" sz="1467" u="none">
                <a:solidFill>
                  <a:srgbClr val="000000"/>
                </a:solidFill>
                <a:latin typeface="Arial"/>
                <a:cs typeface="Arial"/>
              </a:rPr>
              <a:pPr algn="r" defTabSz="4572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467" u="non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F9144E4-B00C-0642-8843-BEB96518A0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0879" y="6150445"/>
            <a:ext cx="2304288" cy="3962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8D0EB56-C840-144B-95B2-B5AA890DA1B5}"/>
              </a:ext>
            </a:extLst>
          </p:cNvPr>
          <p:cNvSpPr/>
          <p:nvPr userDrawn="1"/>
        </p:nvSpPr>
        <p:spPr bwMode="auto">
          <a:xfrm>
            <a:off x="0" y="0"/>
            <a:ext cx="565265" cy="1809296"/>
          </a:xfrm>
          <a:prstGeom prst="rect">
            <a:avLst/>
          </a:prstGeom>
          <a:gradFill flip="none" rotWithShape="1">
            <a:gsLst>
              <a:gs pos="0">
                <a:srgbClr val="F37021"/>
              </a:gs>
              <a:gs pos="70000">
                <a:srgbClr val="F37021">
                  <a:tint val="44500"/>
                  <a:satMod val="160000"/>
                  <a:lumMod val="66000"/>
                  <a:lumOff val="34000"/>
                  <a:alpha val="51000"/>
                </a:srgbClr>
              </a:gs>
              <a:gs pos="100000">
                <a:srgbClr val="F37021">
                  <a:tint val="23500"/>
                  <a:satMod val="160000"/>
                  <a:alpha val="0"/>
                </a:srgb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endParaRPr lang="en-US" sz="1400" u="sng" dirty="0">
              <a:solidFill>
                <a:srgbClr val="000000"/>
              </a:solidFill>
              <a:ea typeface="ＭＳ Ｐゴシック" pitchFamily="6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70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section divi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9" y="1813206"/>
            <a:ext cx="8109247" cy="1969761"/>
          </a:xfrm>
        </p:spPr>
        <p:txBody>
          <a:bodyPr anchor="t"/>
          <a:lstStyle>
            <a:lvl1pPr algn="l">
              <a:defRPr sz="5333" b="1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C22E14C-C515-44CF-A19F-E393ABBBD456}"/>
              </a:ext>
            </a:extLst>
          </p:cNvPr>
          <p:cNvSpPr/>
          <p:nvPr userDrawn="1"/>
        </p:nvSpPr>
        <p:spPr bwMode="auto">
          <a:xfrm rot="16200000">
            <a:off x="3807768" y="-1537227"/>
            <a:ext cx="423949" cy="5858672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F3702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09585" fontAlgn="base">
              <a:spcBef>
                <a:spcPct val="50000"/>
              </a:spcBef>
              <a:spcAft>
                <a:spcPct val="0"/>
              </a:spcAft>
            </a:pPr>
            <a:endParaRPr lang="en-US" sz="1867" u="sng">
              <a:solidFill>
                <a:srgbClr val="000000"/>
              </a:solidFill>
              <a:ea typeface="ＭＳ Ｐゴシック" pitchFamily="68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7425822-9F98-5744-998D-767DF82FEB20}"/>
              </a:ext>
            </a:extLst>
          </p:cNvPr>
          <p:cNvSpPr txBox="1"/>
          <p:nvPr userDrawn="1"/>
        </p:nvSpPr>
        <p:spPr>
          <a:xfrm>
            <a:off x="10299012" y="6332834"/>
            <a:ext cx="1422400" cy="3181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457200" eaLnBrk="1" fontAlgn="base" hangingPunct="1">
              <a:spcBef>
                <a:spcPct val="50000"/>
              </a:spcBef>
              <a:spcAft>
                <a:spcPct val="0"/>
              </a:spcAft>
            </a:pPr>
            <a:fld id="{150CB991-94F8-4AE6-BDC9-2D81A3868D43}" type="slidenum">
              <a:rPr lang="en-US" altLang="en-US" sz="1467" u="none">
                <a:solidFill>
                  <a:srgbClr val="000000"/>
                </a:solidFill>
                <a:latin typeface="Arial"/>
                <a:cs typeface="Arial"/>
              </a:rPr>
              <a:pPr algn="r" defTabSz="4572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467" u="none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316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10891"/>
            <a:ext cx="9518848" cy="111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CA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28800"/>
            <a:ext cx="109728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C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5791200" y="6422003"/>
            <a:ext cx="609600" cy="30003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600" b="1" u="none">
                <a:solidFill>
                  <a:schemeClr val="tx1"/>
                </a:solidFill>
                <a:latin typeface="Helvetica Neue Light"/>
                <a:cs typeface="Helvetica Neue Light"/>
              </a:defRPr>
            </a:lvl1pPr>
          </a:lstStyle>
          <a:p>
            <a:pPr defTabSz="457200" fontAlgn="base">
              <a:spcAft>
                <a:spcPct val="0"/>
              </a:spcAft>
            </a:pPr>
            <a:fld id="{55891DED-E6B3-49D7-8D3B-5D621779D901}" type="slidenum">
              <a:rPr lang="en-US" altLang="en-US" smtClean="0">
                <a:solidFill>
                  <a:srgbClr val="000000"/>
                </a:solidFill>
                <a:ea typeface="MS PGothic" panose="020B0600070205080204" pitchFamily="34" charset="-128"/>
              </a:rPr>
              <a:pPr defTabSz="457200" fontAlgn="base"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55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788A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788A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788A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788A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08E8F"/>
          </a:solidFill>
          <a:latin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08E8F"/>
          </a:solidFill>
          <a:latin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08E8F"/>
          </a:solidFill>
          <a:latin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08E8F"/>
          </a:solidFill>
          <a:latin typeface="Arial" charset="0"/>
        </a:defRPr>
      </a:lvl9pPr>
    </p:titleStyle>
    <p:bodyStyle>
      <a:lvl1pPr marL="457189" indent="-457189" algn="l" rtl="0" eaLnBrk="0" fontAlgn="base" hangingPunct="0">
        <a:spcBef>
          <a:spcPts val="1568"/>
        </a:spcBef>
        <a:spcAft>
          <a:spcPct val="0"/>
        </a:spcAft>
        <a:buClr>
          <a:srgbClr val="00B2E3"/>
        </a:buClr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1pPr>
      <a:lvl2pPr marL="990575" indent="-380990" algn="l" rtl="0" eaLnBrk="0" fontAlgn="base" hangingPunct="0">
        <a:spcBef>
          <a:spcPts val="1568"/>
        </a:spcBef>
        <a:spcAft>
          <a:spcPct val="0"/>
        </a:spcAft>
        <a:buClr>
          <a:srgbClr val="00B2E3"/>
        </a:buClr>
        <a:buFont typeface="Arial" panose="020B0604020202020204" pitchFamily="34" charset="0"/>
        <a:buChar char="–"/>
        <a:defRPr sz="2667" b="0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marL="1523962" indent="-304792" algn="l" rtl="0" eaLnBrk="0" fontAlgn="base" hangingPunct="0">
        <a:spcBef>
          <a:spcPts val="1568"/>
        </a:spcBef>
        <a:spcAft>
          <a:spcPct val="0"/>
        </a:spcAft>
        <a:buClr>
          <a:srgbClr val="00B2E3"/>
        </a:buClr>
        <a:buFont typeface="Arial" panose="020B0604020202020204" pitchFamily="34" charset="0"/>
        <a:buChar char="•"/>
        <a:defRPr sz="2667" b="0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marL="2133547" indent="-304792" algn="l" rtl="0" eaLnBrk="0" fontAlgn="base" hangingPunct="0">
        <a:spcBef>
          <a:spcPts val="1568"/>
        </a:spcBef>
        <a:spcAft>
          <a:spcPct val="0"/>
        </a:spcAft>
        <a:buClr>
          <a:srgbClr val="00B2E3"/>
        </a:buClr>
        <a:buChar char="–"/>
        <a:defRPr b="0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marL="2743131" indent="-304792" algn="l" rtl="0" eaLnBrk="0" fontAlgn="base" hangingPunct="0">
        <a:spcBef>
          <a:spcPts val="1568"/>
        </a:spcBef>
        <a:spcAft>
          <a:spcPct val="0"/>
        </a:spcAft>
        <a:buClr>
          <a:srgbClr val="00B2E3"/>
        </a:buClr>
        <a:buChar char="»"/>
        <a:defRPr b="0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560" y="714723"/>
            <a:ext cx="8190476" cy="2901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992" y="64459"/>
            <a:ext cx="8109247" cy="984881"/>
          </a:xfrm>
        </p:spPr>
        <p:txBody>
          <a:bodyPr/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15" name="Oval 14"/>
          <p:cNvSpPr/>
          <p:nvPr/>
        </p:nvSpPr>
        <p:spPr>
          <a:xfrm>
            <a:off x="1051799" y="2538655"/>
            <a:ext cx="710921" cy="727113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3702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Oval 15"/>
          <p:cNvSpPr/>
          <p:nvPr/>
        </p:nvSpPr>
        <p:spPr>
          <a:xfrm>
            <a:off x="1057513" y="5079067"/>
            <a:ext cx="699493" cy="677329"/>
          </a:xfrm>
          <a:prstGeom prst="ellipse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3702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/>
          <p:cNvSpPr/>
          <p:nvPr/>
        </p:nvSpPr>
        <p:spPr>
          <a:xfrm>
            <a:off x="1068324" y="4273042"/>
            <a:ext cx="677871" cy="661014"/>
          </a:xfrm>
          <a:prstGeom prst="ellipse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3702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4209" y="5841416"/>
            <a:ext cx="686101" cy="6703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49473" y="1020726"/>
            <a:ext cx="45719" cy="45719"/>
          </a:xfrm>
          <a:prstGeom prst="rect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890667" y="1039835"/>
            <a:ext cx="9234931" cy="62865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264476"/>
              </p:ext>
            </p:extLst>
          </p:nvPr>
        </p:nvGraphicFramePr>
        <p:xfrm>
          <a:off x="1253998" y="462279"/>
          <a:ext cx="9718749" cy="6049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724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8100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8643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15557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US" sz="2800" b="1" u="none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Overview of Organized Cancer Screening</a:t>
                      </a:r>
                      <a:endParaRPr lang="en-CA" sz="2800" b="1" u="none" kern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7322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Review of Ontario’s Organized Population-Based Cancer Screening Programs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Cervical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Colorectal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Breast</a:t>
                      </a:r>
                    </a:p>
                    <a:p>
                      <a:pPr marL="342900" marR="0" lvl="0" indent="-3429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Lung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75711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Considerations during</a:t>
                      </a:r>
                      <a:r>
                        <a:rPr lang="en-US" sz="2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COVID-19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29546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15557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CA" sz="2400" b="1" u="none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Provider Tools for Cancer Screening Recovery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9546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15557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CA" sz="2400" b="1" u="none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Questions and Discussion with the Leads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1045138" y="1209033"/>
            <a:ext cx="724243" cy="684771"/>
          </a:xfrm>
          <a:prstGeom prst="ellipse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3702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ctangle 12"/>
          <p:cNvSpPr/>
          <p:nvPr/>
        </p:nvSpPr>
        <p:spPr>
          <a:xfrm>
            <a:off x="11196753" y="6231345"/>
            <a:ext cx="704850" cy="438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5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HQO_Slide">
  <a:themeElements>
    <a:clrScheme name="HQ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A0A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a:spPr>
      <a:bodyPr/>
      <a:lstStyle/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0">
          <a:schemeClr val="accent1">
            <a:tint val="50000"/>
            <a:hueOff val="0"/>
            <a:satOff val="0"/>
            <a:lumOff val="0"/>
            <a:alphaOff val="0"/>
          </a:schemeClr>
        </a:effectRef>
        <a:fontRef idx="minor">
          <a:schemeClr val="lt1">
            <a:hueOff val="0"/>
            <a:satOff val="0"/>
            <a:lumOff val="0"/>
            <a:alphaOff val="0"/>
          </a:schemeClr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 CCO 4 programs_v4 [Autosaved]" id="{8A9D17F3-D5D2-AF48-A6AB-3FCC82C90132}" vid="{6D08A4D3-707E-1B44-B719-AC8BBC9260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ＭＳ Ｐゴシック</vt:lpstr>
      <vt:lpstr>Arial</vt:lpstr>
      <vt:lpstr>Calibri</vt:lpstr>
      <vt:lpstr>Helvetica Neue Light</vt:lpstr>
      <vt:lpstr>1_HQO_Slide</vt:lpstr>
      <vt:lpstr>Agenda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Miron-Black, Merci</dc:creator>
  <cp:lastModifiedBy>Miron-Black, Merci</cp:lastModifiedBy>
  <cp:revision>6</cp:revision>
  <dcterms:created xsi:type="dcterms:W3CDTF">2021-08-20T15:36:04Z</dcterms:created>
  <dcterms:modified xsi:type="dcterms:W3CDTF">2021-08-23T15:39:17Z</dcterms:modified>
</cp:coreProperties>
</file>