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5" r:id="rId8"/>
    <p:sldId id="263" r:id="rId9"/>
    <p:sldId id="274" r:id="rId10"/>
    <p:sldId id="265" r:id="rId11"/>
    <p:sldId id="266" r:id="rId12"/>
    <p:sldId id="267" r:id="rId13"/>
    <p:sldId id="268" r:id="rId14"/>
    <p:sldId id="269" r:id="rId15"/>
    <p:sldId id="270" r:id="rId16"/>
    <p:sldId id="271" r:id="rId17"/>
    <p:sldId id="276"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QtXonkzaEn8pnbLHGFisOGSdS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33" autoAdjust="0"/>
  </p:normalViewPr>
  <p:slideViewPr>
    <p:cSldViewPr snapToGrid="0">
      <p:cViewPr varScale="1">
        <p:scale>
          <a:sx n="173" d="100"/>
          <a:sy n="173" d="100"/>
        </p:scale>
        <p:origin x="143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RS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RS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smtClean="0"/>
              <a:t>RS transition to CC</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dirty="0" smtClean="0"/>
              <a:t>CC – Thank you Dr. Seitz.</a:t>
            </a:r>
            <a:r>
              <a:rPr lang="en" baseline="0" dirty="0" smtClean="0"/>
              <a:t> As mentioned, localizing the training was a priority for these sessions. We consider the target audience and work with the organizations and our facilitators to customize each session to optimize the training to reflect the needs of the trainees and theiir patient populations. </a:t>
            </a:r>
          </a:p>
          <a:p>
            <a:pPr marL="158750" lvl="0" indent="0" algn="l" rtl="0">
              <a:lnSpc>
                <a:spcPct val="100000"/>
              </a:lnSpc>
              <a:spcBef>
                <a:spcPts val="0"/>
              </a:spcBef>
              <a:spcAft>
                <a:spcPts val="0"/>
              </a:spcAft>
              <a:buSzPts val="1100"/>
              <a:buNone/>
            </a:pPr>
            <a:r>
              <a:rPr lang="en" baseline="0" dirty="0" smtClean="0"/>
              <a:t>Sessions are held virtually for half a day and consists of pre/post surveys and is led by 2 co-facilitators with 2 local actors for the case scenarios.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smtClean="0"/>
              <a:t>CC </a:t>
            </a:r>
            <a:r>
              <a:rPr lang="en" dirty="0"/>
              <a:t>– </a:t>
            </a:r>
            <a:r>
              <a:rPr lang="en" dirty="0" smtClean="0"/>
              <a:t>while VT</a:t>
            </a:r>
            <a:r>
              <a:rPr lang="en" baseline="0" dirty="0" smtClean="0"/>
              <a:t> was</a:t>
            </a:r>
            <a:r>
              <a:rPr lang="en" dirty="0" smtClean="0"/>
              <a:t> initially created for physician and nurse practitioners,</a:t>
            </a:r>
            <a:r>
              <a:rPr lang="en" baseline="0" dirty="0" smtClean="0"/>
              <a:t> they recognized the importance to build communication skills for i</a:t>
            </a:r>
            <a:r>
              <a:rPr lang="en" dirty="0" smtClean="0"/>
              <a:t>nterdisciplinary teams and </a:t>
            </a:r>
            <a:r>
              <a:rPr lang="en" baseline="0" dirty="0" smtClean="0"/>
              <a:t>started expanding training to</a:t>
            </a:r>
            <a:r>
              <a:rPr lang="en" dirty="0" smtClean="0"/>
              <a:t> include social workers. In Hawaii, we have extended</a:t>
            </a:r>
            <a:r>
              <a:rPr lang="en" baseline="0" dirty="0" smtClean="0"/>
              <a:t> </a:t>
            </a:r>
            <a:r>
              <a:rPr lang="en" dirty="0" smtClean="0"/>
              <a:t>the training to include community healthcare students, residents/fellows, community healthcare workers &amp; nurse navigators. In</a:t>
            </a:r>
            <a:r>
              <a:rPr lang="en" baseline="0" dirty="0" smtClean="0"/>
              <a:t> the last year, we have c</a:t>
            </a:r>
            <a:r>
              <a:rPr lang="en" dirty="0" smtClean="0"/>
              <a:t>ompleted 9 local sessions with a total of 54 trainees</a:t>
            </a:r>
            <a:r>
              <a:rPr lang="en" baseline="0" dirty="0" smtClean="0"/>
              <a:t> with these organizations</a:t>
            </a:r>
            <a:r>
              <a:rPr lang="en" dirty="0" smtClean="0"/>
              <a:t>.  Now I will had it off to Michelle to discuss some of our survey data.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54111b1440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54111b144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MC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MC</a:t>
            </a:r>
          </a:p>
          <a:p>
            <a:pPr marL="158750" indent="0">
              <a:buNone/>
            </a:pPr>
            <a:endParaRPr lang="en-US" dirty="0"/>
          </a:p>
        </p:txBody>
      </p:sp>
    </p:spTree>
    <p:extLst>
      <p:ext uri="{BB962C8B-B14F-4D97-AF65-F5344CB8AC3E}">
        <p14:creationId xmlns:p14="http://schemas.microsoft.com/office/powerpoint/2010/main" val="57489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5411b51661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5411b51661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RS</a:t>
            </a:r>
            <a:endParaRPr dirty="0"/>
          </a:p>
        </p:txBody>
      </p:sp>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5411b516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5411b516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RS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5411b516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5411b516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5411b5166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5411b5166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411b5166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411b5166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5508b8076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5508b80761_0_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RS – How it came to Hawaii </a:t>
            </a:r>
          </a:p>
          <a:p>
            <a:pPr marL="0" lvl="0" indent="0" algn="l" rtl="0">
              <a:spcBef>
                <a:spcPts val="0"/>
              </a:spcBef>
              <a:spcAft>
                <a:spcPts val="0"/>
              </a:spcAft>
              <a:buNone/>
            </a:pPr>
            <a:r>
              <a:rPr lang="en-US" sz="1100" b="1" dirty="0" smtClean="0"/>
              <a:t>Convened meeting of potential supporters</a:t>
            </a:r>
          </a:p>
          <a:p>
            <a:pPr marL="457200" lvl="0" indent="-355600" algn="l" rtl="0">
              <a:spcBef>
                <a:spcPts val="0"/>
              </a:spcBef>
              <a:spcAft>
                <a:spcPts val="0"/>
              </a:spcAft>
              <a:buSzPts val="2000"/>
              <a:buChar char="●"/>
            </a:pPr>
            <a:r>
              <a:rPr lang="en-US" sz="1100" dirty="0" smtClean="0"/>
              <a:t>Palliative Care Leaders &amp; Educational Institutions</a:t>
            </a:r>
          </a:p>
          <a:p>
            <a:pPr marL="457200" lvl="0" indent="-355600" algn="l" rtl="0">
              <a:spcBef>
                <a:spcPts val="0"/>
              </a:spcBef>
              <a:spcAft>
                <a:spcPts val="0"/>
              </a:spcAft>
              <a:buSzPts val="2000"/>
              <a:buChar char="●"/>
            </a:pPr>
            <a:r>
              <a:rPr lang="en-US" sz="1100" dirty="0" smtClean="0"/>
              <a:t>UHA, DOH, HAH, HPH</a:t>
            </a:r>
          </a:p>
          <a:p>
            <a:pPr marL="0" lvl="0" indent="0" algn="l" rtl="0">
              <a:spcBef>
                <a:spcPts val="0"/>
              </a:spcBef>
              <a:spcAft>
                <a:spcPts val="0"/>
              </a:spcAft>
              <a:buNone/>
            </a:pPr>
            <a:r>
              <a:rPr lang="en-US" sz="1100" b="1" dirty="0" smtClean="0"/>
              <a:t>Funding appeared - </a:t>
            </a:r>
            <a:r>
              <a:rPr lang="en-US" sz="1100" dirty="0" smtClean="0"/>
              <a:t>DOH</a:t>
            </a:r>
          </a:p>
          <a:p>
            <a:pPr marL="0" lvl="0" indent="0" algn="l" rtl="0">
              <a:spcBef>
                <a:spcPts val="0"/>
              </a:spcBef>
              <a:spcAft>
                <a:spcPts val="0"/>
              </a:spcAft>
              <a:buNone/>
            </a:pPr>
            <a:r>
              <a:rPr lang="en-US" sz="1100" b="1" dirty="0" smtClean="0"/>
              <a:t>Built structure - </a:t>
            </a:r>
            <a:r>
              <a:rPr lang="en-US" sz="1100" dirty="0" smtClean="0"/>
              <a:t>Hawaii VitalTalk Consortium!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889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411b5166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5411b51661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smtClean="0"/>
              <a:t>RS - So why VitalTalk?  We thought it might be more effective if we showed you rather than told you…show video</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in case - https://www.youtube.com/watch?v=6N5gKGtIq4Y </a:t>
            </a:r>
            <a:endParaRPr lang="en-US" dirty="0"/>
          </a:p>
        </p:txBody>
      </p:sp>
    </p:spTree>
    <p:extLst>
      <p:ext uri="{BB962C8B-B14F-4D97-AF65-F5344CB8AC3E}">
        <p14:creationId xmlns:p14="http://schemas.microsoft.com/office/powerpoint/2010/main" val="9598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18" descr="https://lh6.googleusercontent.com/ZQ7fOryLsG4zLiOOG_exb_XkmBVCKg4EN3oEqA7mSG6IV_audMTHkGzvc4xFeawZ6NHGegqV3kM0dzlP2FRZ1mxwIGkRTeVGs8QQkkBSieAVuUDScpNR8hqnu1ums1ToGAJQRLOHGl0-JgAYff8MnJJ7NHErs1GRo-kAUtF-fQS_tJjZT65tEbsUq0mVqaoL_wlXxw"/>
          <p:cNvPicPr preferRelativeResize="0"/>
          <p:nvPr/>
        </p:nvPicPr>
        <p:blipFill rotWithShape="1">
          <a:blip r:embed="rId2">
            <a:alphaModFix/>
          </a:blip>
          <a:srcRect/>
          <a:stretch/>
        </p:blipFill>
        <p:spPr>
          <a:xfrm>
            <a:off x="168929" y="4064050"/>
            <a:ext cx="2924693" cy="1009650"/>
          </a:xfrm>
          <a:prstGeom prst="rect">
            <a:avLst/>
          </a:prstGeom>
          <a:noFill/>
          <a:ln>
            <a:noFill/>
          </a:ln>
        </p:spPr>
      </p:pic>
      <p:grpSp>
        <p:nvGrpSpPr>
          <p:cNvPr id="18" name="Google Shape;18;p18"/>
          <p:cNvGrpSpPr/>
          <p:nvPr/>
        </p:nvGrpSpPr>
        <p:grpSpPr>
          <a:xfrm>
            <a:off x="2529413" y="3612716"/>
            <a:ext cx="7405013" cy="3370357"/>
            <a:chOff x="2529413" y="3612716"/>
            <a:chExt cx="7405013" cy="3370357"/>
          </a:xfrm>
        </p:grpSpPr>
        <p:sp>
          <p:nvSpPr>
            <p:cNvPr id="19" name="Google Shape;19;p18"/>
            <p:cNvSpPr/>
            <p:nvPr/>
          </p:nvSpPr>
          <p:spPr>
            <a:xfrm rot="10316932">
              <a:off x="2652470" y="4100967"/>
              <a:ext cx="7131170" cy="2259105"/>
            </a:xfrm>
            <a:prstGeom prst="teardrop">
              <a:avLst>
                <a:gd name="adj" fmla="val 118895"/>
              </a:avLst>
            </a:prstGeom>
            <a:solidFill>
              <a:srgbClr val="F0F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18"/>
            <p:cNvSpPr/>
            <p:nvPr/>
          </p:nvSpPr>
          <p:spPr>
            <a:xfrm rot="10316932">
              <a:off x="2680199" y="4235717"/>
              <a:ext cx="7131170" cy="2259105"/>
            </a:xfrm>
            <a:prstGeom prst="teardrop">
              <a:avLst>
                <a:gd name="adj" fmla="val 118895"/>
              </a:avLst>
            </a:prstGeom>
            <a:solidFill>
              <a:srgbClr val="C0F6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1" name="Google Shape;4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8" name="Google Shape;4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aeseitz@gmai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vitaltalk.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jp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2.gif"/><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ideo" Target="https://www.youtube.com/embed/6N5gKGtIq4Y"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xfrm>
            <a:off x="311700" y="6782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VitalTalk</a:t>
            </a:r>
            <a:endParaRPr/>
          </a:p>
          <a:p>
            <a:pPr marL="0" lvl="0" indent="0" algn="ctr" rtl="0">
              <a:lnSpc>
                <a:spcPct val="100000"/>
              </a:lnSpc>
              <a:spcBef>
                <a:spcPts val="0"/>
              </a:spcBef>
              <a:spcAft>
                <a:spcPts val="0"/>
              </a:spcAft>
              <a:buSzPts val="5200"/>
              <a:buNone/>
            </a:pPr>
            <a:r>
              <a:rPr lang="en"/>
              <a:t>Upskilling Our Workforce</a:t>
            </a:r>
            <a:endParaRPr/>
          </a:p>
        </p:txBody>
      </p:sp>
      <p:sp>
        <p:nvSpPr>
          <p:cNvPr id="56" name="Google Shape;56;p1"/>
          <p:cNvSpPr txBox="1">
            <a:spLocks noGrp="1"/>
          </p:cNvSpPr>
          <p:nvPr>
            <p:ph type="subTitle" idx="1"/>
          </p:nvPr>
        </p:nvSpPr>
        <p:spPr>
          <a:xfrm>
            <a:off x="311700" y="2138535"/>
            <a:ext cx="8520600" cy="21693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2200"/>
              <a:t>Rae Seitz, MD, Hui Pohala</a:t>
            </a:r>
            <a:endParaRPr/>
          </a:p>
          <a:p>
            <a:pPr marL="0" lvl="0" indent="0" algn="ctr" rtl="0">
              <a:lnSpc>
                <a:spcPct val="100000"/>
              </a:lnSpc>
              <a:spcBef>
                <a:spcPts val="0"/>
              </a:spcBef>
              <a:spcAft>
                <a:spcPts val="0"/>
              </a:spcAft>
              <a:buSzPts val="2800"/>
              <a:buNone/>
            </a:pPr>
            <a:r>
              <a:rPr lang="en" sz="2200"/>
              <a:t>Michelle Cantillo, RN, Hawaii Pacific Health</a:t>
            </a:r>
            <a:endParaRPr sz="2200"/>
          </a:p>
          <a:p>
            <a:pPr marL="0" lvl="0" indent="0" algn="ctr" rtl="0">
              <a:lnSpc>
                <a:spcPct val="100000"/>
              </a:lnSpc>
              <a:spcBef>
                <a:spcPts val="0"/>
              </a:spcBef>
              <a:spcAft>
                <a:spcPts val="0"/>
              </a:spcAft>
              <a:buSzPts val="2800"/>
              <a:buNone/>
            </a:pPr>
            <a:r>
              <a:rPr lang="en" sz="2200"/>
              <a:t>Crystal Costa, JABSOM</a:t>
            </a:r>
            <a:endParaRPr sz="2200"/>
          </a:p>
          <a:p>
            <a:pPr marL="0" lvl="0" indent="0" algn="ctr" rtl="0">
              <a:lnSpc>
                <a:spcPct val="100000"/>
              </a:lnSpc>
              <a:spcBef>
                <a:spcPts val="0"/>
              </a:spcBef>
              <a:spcAft>
                <a:spcPts val="0"/>
              </a:spcAft>
              <a:buSzPts val="2800"/>
              <a:buNone/>
            </a:pPr>
            <a:endParaRPr sz="2200"/>
          </a:p>
          <a:p>
            <a:pPr marL="0" lvl="0" indent="0" algn="ctr" rtl="0">
              <a:lnSpc>
                <a:spcPct val="100000"/>
              </a:lnSpc>
              <a:spcBef>
                <a:spcPts val="0"/>
              </a:spcBef>
              <a:spcAft>
                <a:spcPts val="0"/>
              </a:spcAft>
              <a:buSzPts val="2800"/>
              <a:buNone/>
            </a:pPr>
            <a:r>
              <a:rPr lang="en" sz="2200" i="1"/>
              <a:t>Representatives from the Hawai’i VitalTalk Consortium</a:t>
            </a:r>
            <a:endParaRPr sz="2200" i="1"/>
          </a:p>
          <a:p>
            <a:pPr marL="0" lvl="0" indent="0" algn="ctr" rtl="0">
              <a:lnSpc>
                <a:spcPct val="100000"/>
              </a:lnSpc>
              <a:spcBef>
                <a:spcPts val="0"/>
              </a:spcBef>
              <a:spcAft>
                <a:spcPts val="0"/>
              </a:spcAft>
              <a:buSzPts val="2800"/>
              <a:buNone/>
            </a:pPr>
            <a:endParaRPr/>
          </a:p>
        </p:txBody>
      </p:sp>
      <p:grpSp>
        <p:nvGrpSpPr>
          <p:cNvPr id="57" name="Google Shape;57;p1"/>
          <p:cNvGrpSpPr/>
          <p:nvPr/>
        </p:nvGrpSpPr>
        <p:grpSpPr>
          <a:xfrm>
            <a:off x="3685860" y="3720292"/>
            <a:ext cx="7405013" cy="3370357"/>
            <a:chOff x="2529413" y="3612716"/>
            <a:chExt cx="7405013" cy="3370357"/>
          </a:xfrm>
        </p:grpSpPr>
        <p:sp>
          <p:nvSpPr>
            <p:cNvPr id="58" name="Google Shape;58;p1"/>
            <p:cNvSpPr/>
            <p:nvPr/>
          </p:nvSpPr>
          <p:spPr>
            <a:xfrm rot="10316932">
              <a:off x="2652470" y="4100967"/>
              <a:ext cx="7131170" cy="2259105"/>
            </a:xfrm>
            <a:prstGeom prst="teardrop">
              <a:avLst>
                <a:gd name="adj" fmla="val 118895"/>
              </a:avLst>
            </a:prstGeom>
            <a:solidFill>
              <a:srgbClr val="F0F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1"/>
            <p:cNvSpPr/>
            <p:nvPr/>
          </p:nvSpPr>
          <p:spPr>
            <a:xfrm rot="10316932">
              <a:off x="2680199" y="4235717"/>
              <a:ext cx="7131170" cy="2259105"/>
            </a:xfrm>
            <a:prstGeom prst="teardrop">
              <a:avLst>
                <a:gd name="adj" fmla="val 118895"/>
              </a:avLst>
            </a:prstGeom>
            <a:solidFill>
              <a:srgbClr val="C0F6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60" name="Google Shape;60;p1"/>
          <p:cNvGrpSpPr/>
          <p:nvPr/>
        </p:nvGrpSpPr>
        <p:grpSpPr>
          <a:xfrm rot="10229163" flipH="1">
            <a:off x="-2933607" y="-2086561"/>
            <a:ext cx="7405013" cy="3370357"/>
            <a:chOff x="2529413" y="3612716"/>
            <a:chExt cx="7405013" cy="3370357"/>
          </a:xfrm>
        </p:grpSpPr>
        <p:sp>
          <p:nvSpPr>
            <p:cNvPr id="61" name="Google Shape;61;p1"/>
            <p:cNvSpPr/>
            <p:nvPr/>
          </p:nvSpPr>
          <p:spPr>
            <a:xfrm rot="10316932">
              <a:off x="2652470" y="4100967"/>
              <a:ext cx="7131170" cy="2259105"/>
            </a:xfrm>
            <a:prstGeom prst="teardrop">
              <a:avLst>
                <a:gd name="adj" fmla="val 118895"/>
              </a:avLst>
            </a:prstGeom>
            <a:solidFill>
              <a:srgbClr val="F0F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 name="Google Shape;62;p1"/>
            <p:cNvSpPr/>
            <p:nvPr/>
          </p:nvSpPr>
          <p:spPr>
            <a:xfrm rot="10316932">
              <a:off x="2680199" y="4235717"/>
              <a:ext cx="7131170" cy="2259105"/>
            </a:xfrm>
            <a:prstGeom prst="teardrop">
              <a:avLst>
                <a:gd name="adj" fmla="val 118895"/>
              </a:avLst>
            </a:prstGeom>
            <a:solidFill>
              <a:srgbClr val="C0F6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63" name="Google Shape;63;p1" descr="C:\Users\JABSOM GME\Downloads\Hui Pohala &amp; Kokua Mau - Palliative Care\HP logos (M. Nomura Designs)\HP LOGO_HORIZONTAL.gif"/>
          <p:cNvPicPr preferRelativeResize="0"/>
          <p:nvPr/>
        </p:nvPicPr>
        <p:blipFill rotWithShape="1">
          <a:blip r:embed="rId3">
            <a:alphaModFix/>
          </a:blip>
          <a:srcRect/>
          <a:stretch/>
        </p:blipFill>
        <p:spPr>
          <a:xfrm>
            <a:off x="278340" y="4285695"/>
            <a:ext cx="2076450" cy="466725"/>
          </a:xfrm>
          <a:prstGeom prst="rect">
            <a:avLst/>
          </a:prstGeom>
          <a:noFill/>
          <a:ln>
            <a:noFill/>
          </a:ln>
        </p:spPr>
      </p:pic>
      <p:pic>
        <p:nvPicPr>
          <p:cNvPr id="64" name="Google Shape;64;p1"/>
          <p:cNvPicPr preferRelativeResize="0"/>
          <p:nvPr/>
        </p:nvPicPr>
        <p:blipFill rotWithShape="1">
          <a:blip r:embed="rId4">
            <a:alphaModFix/>
          </a:blip>
          <a:srcRect/>
          <a:stretch/>
        </p:blipFill>
        <p:spPr>
          <a:xfrm>
            <a:off x="4183873" y="4268816"/>
            <a:ext cx="515621" cy="689485"/>
          </a:xfrm>
          <a:prstGeom prst="rect">
            <a:avLst/>
          </a:prstGeom>
          <a:noFill/>
          <a:ln>
            <a:noFill/>
          </a:ln>
        </p:spPr>
      </p:pic>
      <p:pic>
        <p:nvPicPr>
          <p:cNvPr id="65" name="Google Shape;65;p1" descr="Hawaii Pacific Health - Wikipedia"/>
          <p:cNvPicPr preferRelativeResize="0"/>
          <p:nvPr/>
        </p:nvPicPr>
        <p:blipFill rotWithShape="1">
          <a:blip r:embed="rId5">
            <a:alphaModFix/>
          </a:blip>
          <a:srcRect/>
          <a:stretch/>
        </p:blipFill>
        <p:spPr>
          <a:xfrm>
            <a:off x="2573252" y="4326001"/>
            <a:ext cx="1392159" cy="51687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820"/>
              <a:t>Key Points About the VitalTalk Method &amp; Curriculum</a:t>
            </a:r>
            <a:endParaRPr sz="2820"/>
          </a:p>
        </p:txBody>
      </p:sp>
      <p:sp>
        <p:nvSpPr>
          <p:cNvPr id="122" name="Google Shape;122;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130"/>
              </a:spcAft>
              <a:buSzPts val="2000"/>
              <a:buChar char="●"/>
            </a:pPr>
            <a:r>
              <a:rPr lang="en" sz="2000" dirty="0"/>
              <a:t>Importance of emotion</a:t>
            </a:r>
            <a:endParaRPr sz="2000" dirty="0"/>
          </a:p>
          <a:p>
            <a:pPr marL="457200" lvl="0" indent="-355600" algn="l" rtl="0">
              <a:lnSpc>
                <a:spcPct val="150000"/>
              </a:lnSpc>
              <a:spcBef>
                <a:spcPts val="0"/>
              </a:spcBef>
              <a:spcAft>
                <a:spcPts val="130"/>
              </a:spcAft>
              <a:buSzPts val="2000"/>
              <a:buChar char="●"/>
            </a:pPr>
            <a:r>
              <a:rPr lang="en" sz="2000" dirty="0"/>
              <a:t>Simple tools to respond empathetically to emotion</a:t>
            </a:r>
            <a:endParaRPr sz="2000" dirty="0"/>
          </a:p>
          <a:p>
            <a:pPr marL="457200" lvl="0" indent="-355600" algn="l" rtl="0">
              <a:lnSpc>
                <a:spcPct val="150000"/>
              </a:lnSpc>
              <a:spcBef>
                <a:spcPts val="0"/>
              </a:spcBef>
              <a:spcAft>
                <a:spcPts val="130"/>
              </a:spcAft>
              <a:buSzPts val="2000"/>
              <a:buChar char="●"/>
            </a:pPr>
            <a:r>
              <a:rPr lang="en" sz="2000" dirty="0"/>
              <a:t>Provide language</a:t>
            </a:r>
            <a:endParaRPr sz="2000" dirty="0"/>
          </a:p>
          <a:p>
            <a:pPr marL="457200" lvl="0" indent="-355600" algn="l" rtl="0">
              <a:lnSpc>
                <a:spcPct val="150000"/>
              </a:lnSpc>
              <a:spcBef>
                <a:spcPts val="0"/>
              </a:spcBef>
              <a:spcAft>
                <a:spcPts val="130"/>
              </a:spcAft>
              <a:buSzPts val="2000"/>
              <a:buChar char="●"/>
            </a:pPr>
            <a:r>
              <a:rPr lang="en" sz="2000" dirty="0"/>
              <a:t>Provide opportunity to </a:t>
            </a:r>
            <a:r>
              <a:rPr lang="en" sz="2000" dirty="0" smtClean="0"/>
              <a:t>practice (realistically)</a:t>
            </a:r>
            <a:endParaRPr sz="2000" dirty="0"/>
          </a:p>
          <a:p>
            <a:pPr marL="457200" lvl="0" indent="-355600" algn="l" rtl="0">
              <a:lnSpc>
                <a:spcPct val="150000"/>
              </a:lnSpc>
              <a:spcBef>
                <a:spcPts val="0"/>
              </a:spcBef>
              <a:spcAft>
                <a:spcPts val="130"/>
              </a:spcAft>
              <a:buSzPts val="2000"/>
              <a:buChar char="●"/>
            </a:pPr>
            <a:r>
              <a:rPr lang="en" sz="2000" dirty="0" smtClean="0"/>
              <a:t>Quick </a:t>
            </a:r>
            <a:r>
              <a:rPr lang="en" sz="2000" dirty="0"/>
              <a:t>drills</a:t>
            </a:r>
            <a:endParaRPr sz="2000" dirty="0"/>
          </a:p>
          <a:p>
            <a:pPr marL="457200" lvl="0" indent="-355600" algn="l" rtl="0">
              <a:lnSpc>
                <a:spcPct val="150000"/>
              </a:lnSpc>
              <a:spcBef>
                <a:spcPts val="0"/>
              </a:spcBef>
              <a:spcAft>
                <a:spcPts val="130"/>
              </a:spcAft>
              <a:buSzPts val="2000"/>
              <a:buChar char="●"/>
            </a:pPr>
            <a:r>
              <a:rPr lang="en" sz="2000" dirty="0"/>
              <a:t>Forgetting is learning</a:t>
            </a:r>
            <a:endParaRP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20"/>
              <a:t>Making VitalTalk Specific to Hawai’i</a:t>
            </a:r>
            <a:endParaRPr sz="3020"/>
          </a:p>
        </p:txBody>
      </p:sp>
      <p:sp>
        <p:nvSpPr>
          <p:cNvPr id="128" name="Google Shape;128;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dirty="0"/>
              <a:t>Train local providers as VitalTalk faculty</a:t>
            </a:r>
            <a:endParaRPr sz="2000" dirty="0"/>
          </a:p>
          <a:p>
            <a:pPr marL="457200" lvl="0" indent="-355600" algn="l" rtl="0">
              <a:lnSpc>
                <a:spcPct val="150000"/>
              </a:lnSpc>
              <a:spcBef>
                <a:spcPts val="0"/>
              </a:spcBef>
              <a:spcAft>
                <a:spcPts val="0"/>
              </a:spcAft>
              <a:buSzPts val="2000"/>
              <a:buChar char="●"/>
            </a:pPr>
            <a:r>
              <a:rPr lang="en" sz="2000" dirty="0"/>
              <a:t>Train a cadre of local actors who look and talk like our patients</a:t>
            </a:r>
            <a:endParaRPr sz="2000" dirty="0"/>
          </a:p>
          <a:p>
            <a:pPr marL="457200" lvl="0" indent="-355600" algn="l" rtl="0">
              <a:lnSpc>
                <a:spcPct val="150000"/>
              </a:lnSpc>
              <a:spcBef>
                <a:spcPts val="0"/>
              </a:spcBef>
              <a:spcAft>
                <a:spcPts val="0"/>
              </a:spcAft>
              <a:buSzPts val="2000"/>
              <a:buChar char="●"/>
            </a:pPr>
            <a:r>
              <a:rPr lang="en" sz="2000" dirty="0"/>
              <a:t>Create cases which reflect local experiences</a:t>
            </a:r>
            <a:endParaRPr sz="2000" dirty="0"/>
          </a:p>
          <a:p>
            <a:pPr marL="457200" lvl="0" indent="-355600" algn="l" rtl="0">
              <a:lnSpc>
                <a:spcPct val="150000"/>
              </a:lnSpc>
              <a:spcBef>
                <a:spcPts val="0"/>
              </a:spcBef>
              <a:spcAft>
                <a:spcPts val="0"/>
              </a:spcAft>
              <a:buSzPts val="2000"/>
              <a:buChar char="●"/>
            </a:pPr>
            <a:r>
              <a:rPr lang="en" sz="2000" dirty="0"/>
              <a:t>Adjust curriculum to enable VitalTalk methodology to be applied to allied health professionals</a:t>
            </a:r>
            <a:endParaRP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34" name="Google Shape;134;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35" name="Google Shape;135;p10"/>
          <p:cNvPicPr preferRelativeResize="0"/>
          <p:nvPr/>
        </p:nvPicPr>
        <p:blipFill rotWithShape="1">
          <a:blip r:embed="rId3">
            <a:alphaModFix/>
          </a:blip>
          <a:srcRect/>
          <a:stretch/>
        </p:blipFill>
        <p:spPr>
          <a:xfrm>
            <a:off x="311700" y="194825"/>
            <a:ext cx="8585052" cy="482910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311700" y="3040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920"/>
              <a:t>About the Local Training in Hawaii</a:t>
            </a:r>
            <a:endParaRPr sz="2920"/>
          </a:p>
        </p:txBody>
      </p:sp>
      <p:sp>
        <p:nvSpPr>
          <p:cNvPr id="141" name="Google Shape;141;p11"/>
          <p:cNvSpPr txBox="1">
            <a:spLocks noGrp="1"/>
          </p:cNvSpPr>
          <p:nvPr>
            <p:ph type="body" idx="1"/>
          </p:nvPr>
        </p:nvSpPr>
        <p:spPr>
          <a:xfrm>
            <a:off x="311700" y="863550"/>
            <a:ext cx="52554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dirty="0"/>
              <a:t>Held via Zoom</a:t>
            </a:r>
            <a:endParaRPr sz="2000" dirty="0"/>
          </a:p>
          <a:p>
            <a:pPr marL="457200" lvl="0" indent="-355600" algn="l" rtl="0">
              <a:lnSpc>
                <a:spcPct val="115000"/>
              </a:lnSpc>
              <a:spcBef>
                <a:spcPts val="0"/>
              </a:spcBef>
              <a:spcAft>
                <a:spcPts val="0"/>
              </a:spcAft>
              <a:buSzPts val="2000"/>
              <a:buChar char="●"/>
            </a:pPr>
            <a:r>
              <a:rPr lang="en" sz="2000" dirty="0"/>
              <a:t>Typically have 6 trainees</a:t>
            </a:r>
            <a:endParaRPr sz="2000" dirty="0"/>
          </a:p>
          <a:p>
            <a:pPr indent="-355600">
              <a:buSzPts val="2000"/>
            </a:pPr>
            <a:r>
              <a:rPr lang="en-US" sz="2000" dirty="0"/>
              <a:t>Scheduling consists of 2 VT faculty facilitators, 2 actors, 1 Zoom tech support/coordinator</a:t>
            </a:r>
          </a:p>
          <a:p>
            <a:pPr marL="457200" lvl="0" indent="-355600" algn="l" rtl="0">
              <a:lnSpc>
                <a:spcPct val="115000"/>
              </a:lnSpc>
              <a:spcBef>
                <a:spcPts val="0"/>
              </a:spcBef>
              <a:spcAft>
                <a:spcPts val="0"/>
              </a:spcAft>
              <a:buSzPts val="2000"/>
              <a:buChar char="●"/>
            </a:pPr>
            <a:r>
              <a:rPr lang="en" sz="2000" dirty="0" smtClean="0"/>
              <a:t>Invitation letters &amp; talking maps shared with trainees </a:t>
            </a:r>
            <a:endParaRPr sz="2000" dirty="0"/>
          </a:p>
          <a:p>
            <a:pPr marL="457200" lvl="0" indent="-355600" algn="l" rtl="0">
              <a:lnSpc>
                <a:spcPct val="115000"/>
              </a:lnSpc>
              <a:spcBef>
                <a:spcPts val="0"/>
              </a:spcBef>
              <a:spcAft>
                <a:spcPts val="0"/>
              </a:spcAft>
              <a:buSzPts val="2000"/>
              <a:buChar char="●"/>
            </a:pPr>
            <a:r>
              <a:rPr lang="en" sz="2000" dirty="0"/>
              <a:t>Evaluations conducted for ongoing </a:t>
            </a:r>
            <a:r>
              <a:rPr lang="en" sz="2000" dirty="0" smtClean="0"/>
              <a:t>improvement</a:t>
            </a:r>
            <a:endParaRPr sz="2000" dirty="0"/>
          </a:p>
        </p:txBody>
      </p:sp>
      <p:pic>
        <p:nvPicPr>
          <p:cNvPr id="142" name="Google Shape;142;p11"/>
          <p:cNvPicPr preferRelativeResize="0"/>
          <p:nvPr/>
        </p:nvPicPr>
        <p:blipFill rotWithShape="1">
          <a:blip r:embed="rId3">
            <a:alphaModFix/>
          </a:blip>
          <a:srcRect l="25035" t="18474" r="28347" b="11171"/>
          <a:stretch/>
        </p:blipFill>
        <p:spPr>
          <a:xfrm>
            <a:off x="6158607" y="103037"/>
            <a:ext cx="1612134" cy="2201083"/>
          </a:xfrm>
          <a:prstGeom prst="rect">
            <a:avLst/>
          </a:prstGeom>
          <a:noFill/>
          <a:ln>
            <a:noFill/>
          </a:ln>
          <a:effectLst>
            <a:outerShdw blurRad="292100" dist="139700" dir="2700000" algn="tl" rotWithShape="0">
              <a:srgbClr val="333333">
                <a:alpha val="64705"/>
              </a:srgbClr>
            </a:outerShdw>
          </a:effectLst>
        </p:spPr>
      </p:pic>
      <p:pic>
        <p:nvPicPr>
          <p:cNvPr id="143" name="Google Shape;143;p11"/>
          <p:cNvPicPr preferRelativeResize="0"/>
          <p:nvPr/>
        </p:nvPicPr>
        <p:blipFill rotWithShape="1">
          <a:blip r:embed="rId4">
            <a:alphaModFix/>
          </a:blip>
          <a:srcRect l="26373" t="14910" r="27843" b="8711"/>
          <a:stretch/>
        </p:blipFill>
        <p:spPr>
          <a:xfrm>
            <a:off x="6344841" y="1672736"/>
            <a:ext cx="2708981" cy="2447942"/>
          </a:xfrm>
          <a:prstGeom prst="rect">
            <a:avLst/>
          </a:prstGeom>
          <a:noFill/>
          <a:ln>
            <a:noFill/>
          </a:ln>
          <a:effectLst>
            <a:outerShdw blurRad="292100" dist="139700" dir="2700000" algn="tl" rotWithShape="0">
              <a:srgbClr val="333333">
                <a:alpha val="64705"/>
              </a:srgbClr>
            </a:outerShdw>
          </a:effectLst>
        </p:spPr>
      </p:pic>
      <p:pic>
        <p:nvPicPr>
          <p:cNvPr id="144" name="Google Shape;144;p11"/>
          <p:cNvPicPr preferRelativeResize="0"/>
          <p:nvPr/>
        </p:nvPicPr>
        <p:blipFill>
          <a:blip r:embed="rId5">
            <a:alphaModFix/>
          </a:blip>
          <a:stretch>
            <a:fillRect/>
          </a:stretch>
        </p:blipFill>
        <p:spPr>
          <a:xfrm>
            <a:off x="5647675" y="4064975"/>
            <a:ext cx="2890399" cy="836350"/>
          </a:xfrm>
          <a:prstGeom prst="rect">
            <a:avLst/>
          </a:prstGeom>
          <a:noFill/>
          <a:ln>
            <a:noFill/>
          </a:ln>
          <a:effectLst>
            <a:outerShdw blurRad="57150" dist="19050" dir="5400000" algn="bl" rotWithShape="0">
              <a:srgbClr val="000000">
                <a:alpha val="50000"/>
              </a:srgbClr>
            </a:outerShdw>
          </a:effectLst>
        </p:spPr>
      </p:pic>
      <p:pic>
        <p:nvPicPr>
          <p:cNvPr id="145" name="Google Shape;145;p11"/>
          <p:cNvPicPr preferRelativeResize="0"/>
          <p:nvPr/>
        </p:nvPicPr>
        <p:blipFill>
          <a:blip r:embed="rId6">
            <a:alphaModFix/>
          </a:blip>
          <a:stretch>
            <a:fillRect/>
          </a:stretch>
        </p:blipFill>
        <p:spPr>
          <a:xfrm>
            <a:off x="6633050" y="4349475"/>
            <a:ext cx="2510950" cy="7645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311700" y="2475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20"/>
              <a:t>Local VitalTalk Community Trainings in 2022</a:t>
            </a:r>
            <a:endParaRPr sz="3020"/>
          </a:p>
        </p:txBody>
      </p:sp>
      <p:sp>
        <p:nvSpPr>
          <p:cNvPr id="151" name="Google Shape;151;p12"/>
          <p:cNvSpPr txBox="1">
            <a:spLocks noGrp="1"/>
          </p:cNvSpPr>
          <p:nvPr>
            <p:ph type="body" idx="1"/>
          </p:nvPr>
        </p:nvSpPr>
        <p:spPr>
          <a:xfrm>
            <a:off x="311700" y="820250"/>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dirty="0" smtClean="0"/>
              <a:t>Hawaii </a:t>
            </a:r>
            <a:r>
              <a:rPr lang="en" sz="2000" dirty="0"/>
              <a:t>Pacific Health – Neurology &amp; Oncology (</a:t>
            </a:r>
            <a:r>
              <a:rPr lang="en" sz="2000" dirty="0" smtClean="0"/>
              <a:t>physicians, </a:t>
            </a:r>
            <a:r>
              <a:rPr lang="en" sz="2000" dirty="0"/>
              <a:t>APRNs, social </a:t>
            </a:r>
            <a:r>
              <a:rPr lang="en" sz="2000" dirty="0" smtClean="0"/>
              <a:t>workers, </a:t>
            </a:r>
            <a:r>
              <a:rPr lang="en" sz="2000" dirty="0"/>
              <a:t>nurse </a:t>
            </a:r>
            <a:r>
              <a:rPr lang="en" sz="2000" dirty="0" smtClean="0"/>
              <a:t>navigators)</a:t>
            </a:r>
            <a:endParaRPr sz="2000" dirty="0"/>
          </a:p>
          <a:p>
            <a:pPr marL="457200" lvl="0" indent="-355600" algn="l" rtl="0">
              <a:lnSpc>
                <a:spcPct val="150000"/>
              </a:lnSpc>
              <a:spcBef>
                <a:spcPts val="0"/>
              </a:spcBef>
              <a:spcAft>
                <a:spcPts val="0"/>
              </a:spcAft>
              <a:buSzPts val="2000"/>
              <a:buChar char="●"/>
            </a:pPr>
            <a:r>
              <a:rPr lang="en" sz="2000" dirty="0"/>
              <a:t>Community Healthcare Workers – Maui College (students)</a:t>
            </a:r>
            <a:endParaRPr sz="2000" dirty="0"/>
          </a:p>
          <a:p>
            <a:pPr marL="457200" lvl="0" indent="-355600" algn="l" rtl="0">
              <a:lnSpc>
                <a:spcPct val="150000"/>
              </a:lnSpc>
              <a:spcBef>
                <a:spcPts val="0"/>
              </a:spcBef>
              <a:spcAft>
                <a:spcPts val="0"/>
              </a:spcAft>
              <a:buSzPts val="2000"/>
              <a:buChar char="●"/>
            </a:pPr>
            <a:r>
              <a:rPr lang="en" sz="2000" dirty="0"/>
              <a:t>Geriatric Medicine Fellows – JABSOM </a:t>
            </a:r>
            <a:endParaRPr sz="2000" dirty="0"/>
          </a:p>
          <a:p>
            <a:pPr marL="457200" lvl="0" indent="-355600" algn="l" rtl="0">
              <a:lnSpc>
                <a:spcPct val="150000"/>
              </a:lnSpc>
              <a:spcBef>
                <a:spcPts val="0"/>
              </a:spcBef>
              <a:spcAft>
                <a:spcPts val="0"/>
              </a:spcAft>
              <a:buSzPts val="2000"/>
              <a:buChar char="●"/>
            </a:pPr>
            <a:r>
              <a:rPr lang="en" sz="2000" dirty="0"/>
              <a:t>Internal Medicine Residents - JABSOM</a:t>
            </a:r>
            <a:endParaRPr sz="2000" dirty="0"/>
          </a:p>
          <a:p>
            <a:pPr marL="457200" lvl="0" indent="-355600" algn="l" rtl="0">
              <a:lnSpc>
                <a:spcPct val="150000"/>
              </a:lnSpc>
              <a:spcBef>
                <a:spcPts val="0"/>
              </a:spcBef>
              <a:spcAft>
                <a:spcPts val="0"/>
              </a:spcAft>
              <a:buSzPts val="2000"/>
              <a:buChar char="●"/>
            </a:pPr>
            <a:r>
              <a:rPr lang="en" sz="2000" dirty="0"/>
              <a:t>Department of Geriatrics Attendings – Queen’s Medical Center</a:t>
            </a:r>
            <a:endParaRP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61250" y="0"/>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Outcomes of Hawai’i VitalTalk Trainings</a:t>
            </a:r>
            <a:endParaRPr/>
          </a:p>
        </p:txBody>
      </p:sp>
      <p:sp>
        <p:nvSpPr>
          <p:cNvPr id="157" name="Google Shape;15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58" name="Google Shape;158;p13"/>
          <p:cNvPicPr preferRelativeResize="0"/>
          <p:nvPr/>
        </p:nvPicPr>
        <p:blipFill>
          <a:blip r:embed="rId3">
            <a:alphaModFix/>
          </a:blip>
          <a:stretch>
            <a:fillRect/>
          </a:stretch>
        </p:blipFill>
        <p:spPr>
          <a:xfrm>
            <a:off x="114225" y="538150"/>
            <a:ext cx="4381681" cy="2198450"/>
          </a:xfrm>
          <a:prstGeom prst="rect">
            <a:avLst/>
          </a:prstGeom>
          <a:noFill/>
          <a:ln>
            <a:noFill/>
          </a:ln>
        </p:spPr>
      </p:pic>
      <p:pic>
        <p:nvPicPr>
          <p:cNvPr id="159" name="Google Shape;159;p13"/>
          <p:cNvPicPr preferRelativeResize="0"/>
          <p:nvPr/>
        </p:nvPicPr>
        <p:blipFill>
          <a:blip r:embed="rId4">
            <a:alphaModFix/>
          </a:blip>
          <a:stretch>
            <a:fillRect/>
          </a:stretch>
        </p:blipFill>
        <p:spPr>
          <a:xfrm>
            <a:off x="4397900" y="538138"/>
            <a:ext cx="4217850" cy="2156425"/>
          </a:xfrm>
          <a:prstGeom prst="rect">
            <a:avLst/>
          </a:prstGeom>
          <a:noFill/>
          <a:ln>
            <a:noFill/>
          </a:ln>
        </p:spPr>
      </p:pic>
      <p:pic>
        <p:nvPicPr>
          <p:cNvPr id="160" name="Google Shape;160;p13"/>
          <p:cNvPicPr preferRelativeResize="0"/>
          <p:nvPr/>
        </p:nvPicPr>
        <p:blipFill>
          <a:blip r:embed="rId5">
            <a:alphaModFix/>
          </a:blip>
          <a:stretch>
            <a:fillRect/>
          </a:stretch>
        </p:blipFill>
        <p:spPr>
          <a:xfrm>
            <a:off x="3084425" y="2694564"/>
            <a:ext cx="4381675" cy="227086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54111b1440_3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420"/>
              <a:t>What will you take forward for your next patient experience?</a:t>
            </a:r>
            <a:endParaRPr sz="2420"/>
          </a:p>
        </p:txBody>
      </p:sp>
      <p:sp>
        <p:nvSpPr>
          <p:cNvPr id="166" name="Google Shape;166;g154111b1440_3_0"/>
          <p:cNvSpPr txBox="1">
            <a:spLocks noGrp="1"/>
          </p:cNvSpPr>
          <p:nvPr>
            <p:ph type="body" idx="1"/>
          </p:nvPr>
        </p:nvSpPr>
        <p:spPr>
          <a:xfrm>
            <a:off x="311699" y="1017725"/>
            <a:ext cx="8688609"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i="1" dirty="0"/>
              <a:t>Practice more empathy and validate statements</a:t>
            </a:r>
            <a:endParaRPr i="1" dirty="0"/>
          </a:p>
          <a:p>
            <a:pPr marL="457200" lvl="0" indent="-342900" algn="l" rtl="0">
              <a:spcBef>
                <a:spcPts val="0"/>
              </a:spcBef>
              <a:spcAft>
                <a:spcPts val="0"/>
              </a:spcAft>
              <a:buSzPts val="1800"/>
              <a:buChar char="●"/>
            </a:pPr>
            <a:r>
              <a:rPr lang="en" i="1" dirty="0"/>
              <a:t>Asking first before having the conversation, remembering to explore values/goals before discussion next steps in plan</a:t>
            </a:r>
            <a:endParaRPr i="1" dirty="0"/>
          </a:p>
          <a:p>
            <a:pPr marL="457200" lvl="0" indent="-342900" algn="l" rtl="0">
              <a:spcBef>
                <a:spcPts val="0"/>
              </a:spcBef>
              <a:spcAft>
                <a:spcPts val="0"/>
              </a:spcAft>
              <a:buSzPts val="1800"/>
              <a:buChar char="●"/>
            </a:pPr>
            <a:r>
              <a:rPr lang="en" i="1" dirty="0"/>
              <a:t>Being more comfortable to address difficult conversations and emotions</a:t>
            </a:r>
            <a:endParaRPr i="1" dirty="0"/>
          </a:p>
          <a:p>
            <a:pPr marL="457200" lvl="0" indent="-342900" algn="l" rtl="0">
              <a:spcBef>
                <a:spcPts val="0"/>
              </a:spcBef>
              <a:spcAft>
                <a:spcPts val="0"/>
              </a:spcAft>
              <a:buSzPts val="1800"/>
              <a:buChar char="●"/>
            </a:pPr>
            <a:r>
              <a:rPr lang="en" i="1" dirty="0"/>
              <a:t>Headline delivery and naming the emotion</a:t>
            </a:r>
            <a:endParaRPr i="1" dirty="0"/>
          </a:p>
          <a:p>
            <a:pPr marL="457200" lvl="0" indent="-342900" algn="l" rtl="0">
              <a:spcBef>
                <a:spcPts val="0"/>
              </a:spcBef>
              <a:spcAft>
                <a:spcPts val="0"/>
              </a:spcAft>
              <a:buSzPts val="1800"/>
              <a:buChar char="●"/>
            </a:pPr>
            <a:r>
              <a:rPr lang="en" i="1" dirty="0"/>
              <a:t>Practice NURSE in advance</a:t>
            </a:r>
            <a:endParaRPr i="1" dirty="0"/>
          </a:p>
          <a:p>
            <a:pPr marL="457200" lvl="0" indent="-342900" algn="l" rtl="0">
              <a:spcBef>
                <a:spcPts val="0"/>
              </a:spcBef>
              <a:spcAft>
                <a:spcPts val="0"/>
              </a:spcAft>
              <a:buSzPts val="1800"/>
              <a:buChar char="●"/>
            </a:pPr>
            <a:r>
              <a:rPr lang="en" i="1" dirty="0"/>
              <a:t>Transitions, naming emotions. This is excellent training</a:t>
            </a:r>
            <a:endParaRPr i="1" dirty="0"/>
          </a:p>
          <a:p>
            <a:pPr marL="457200" lvl="0" indent="-342900" algn="l" rtl="0">
              <a:spcBef>
                <a:spcPts val="0"/>
              </a:spcBef>
              <a:spcAft>
                <a:spcPts val="0"/>
              </a:spcAft>
              <a:buSzPts val="1800"/>
              <a:buChar char="●"/>
            </a:pPr>
            <a:r>
              <a:rPr lang="en" i="1" dirty="0"/>
              <a:t>REMAP and NURSE as a way to frame conversations</a:t>
            </a:r>
            <a:endParaRPr i="1" dirty="0"/>
          </a:p>
          <a:p>
            <a:pPr marL="457200" lvl="0" indent="-342900" algn="l" rtl="0">
              <a:spcBef>
                <a:spcPts val="0"/>
              </a:spcBef>
              <a:spcAft>
                <a:spcPts val="0"/>
              </a:spcAft>
              <a:buSzPts val="1800"/>
              <a:buChar char="●"/>
            </a:pPr>
            <a:r>
              <a:rPr lang="en" i="1" dirty="0"/>
              <a:t>Ask myself, “Is this a cognitive question or an emotional questions?” before deciding to respond</a:t>
            </a:r>
            <a:endParaRPr i="1" dirty="0"/>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VitalTalk App </a:t>
            </a:r>
            <a:endParaRPr lang="en-US" dirty="0"/>
          </a:p>
        </p:txBody>
      </p:sp>
      <p:pic>
        <p:nvPicPr>
          <p:cNvPr id="1029" name="Picture 5" descr="https://lh3.googleusercontent.com/3Kho_UoG3e1zbgNA-adL1-xM1IrIynvFdFuwxLPQBVGJeN9xEqflmVB2XtUyD1Z_y1iHB1amjrf4B16FOqT2JWDytCObO4uoe6B6qv9CqN6gvz2PSh0QvIvbT-L4Vnyd_ghqfZV2GhsKBJKKuUDmbG5C5pYzIXQFOZ8TweJs3Li4roog7DKYT8L9u8Gjsmr9U_hDbg"/>
          <p:cNvPicPr>
            <a:picLocks noChangeAspect="1" noChangeArrowheads="1"/>
          </p:cNvPicPr>
          <p:nvPr/>
        </p:nvPicPr>
        <p:blipFill rotWithShape="1">
          <a:blip r:embed="rId3">
            <a:extLst>
              <a:ext uri="{28A0092B-C50C-407E-A947-70E740481C1C}">
                <a14:useLocalDpi xmlns:a14="http://schemas.microsoft.com/office/drawing/2010/main" val="0"/>
              </a:ext>
            </a:extLst>
          </a:blip>
          <a:srcRect t="5520"/>
          <a:stretch/>
        </p:blipFill>
        <p:spPr bwMode="auto">
          <a:xfrm>
            <a:off x="3976965" y="593272"/>
            <a:ext cx="1910853" cy="39087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lh5.googleusercontent.com/2GqmggcENHuMMluoyuIPh6TUVifykNtYTqhbuowMYIKCc9MCeiSmvvpZIm7HXPPTbnPKbAF5ZQb2ymgGIU1gtqmBlMFRI76Or89j5o3G4Yeu7ZDp1IHpjMA4PINk7GuYEGsjfjRmkYdqzKZY_-siH8q84z-aTRvYsEPTxcULnwuCRjvJXWcOCIlK4WKNtP1Henk8YQ"/>
          <p:cNvPicPr>
            <a:picLocks noChangeAspect="1" noChangeArrowheads="1"/>
          </p:cNvPicPr>
          <p:nvPr/>
        </p:nvPicPr>
        <p:blipFill rotWithShape="1">
          <a:blip r:embed="rId4">
            <a:extLst>
              <a:ext uri="{28A0092B-C50C-407E-A947-70E740481C1C}">
                <a14:useLocalDpi xmlns:a14="http://schemas.microsoft.com/office/drawing/2010/main" val="0"/>
              </a:ext>
            </a:extLst>
          </a:blip>
          <a:srcRect t="5314" b="5069"/>
          <a:stretch/>
        </p:blipFill>
        <p:spPr bwMode="auto">
          <a:xfrm>
            <a:off x="6048101" y="582518"/>
            <a:ext cx="2020105" cy="3919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671" y="2155372"/>
            <a:ext cx="2907392" cy="477054"/>
          </a:xfrm>
          <a:prstGeom prst="rect">
            <a:avLst/>
          </a:prstGeom>
          <a:noFill/>
        </p:spPr>
        <p:txBody>
          <a:bodyPr wrap="square" rtlCol="0">
            <a:spAutoFit/>
          </a:bodyPr>
          <a:lstStyle/>
          <a:p>
            <a:r>
              <a:rPr lang="en-US" sz="2500" dirty="0" smtClean="0"/>
              <a:t>Download for Free! </a:t>
            </a:r>
            <a:endParaRPr lang="en-US" sz="2500" dirty="0"/>
          </a:p>
        </p:txBody>
      </p:sp>
    </p:spTree>
    <p:extLst>
      <p:ext uri="{BB962C8B-B14F-4D97-AF65-F5344CB8AC3E}">
        <p14:creationId xmlns:p14="http://schemas.microsoft.com/office/powerpoint/2010/main" val="282225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5411b51661_0_215"/>
          <p:cNvSpPr txBox="1">
            <a:spLocks noGrp="1"/>
          </p:cNvSpPr>
          <p:nvPr>
            <p:ph type="title"/>
          </p:nvPr>
        </p:nvSpPr>
        <p:spPr>
          <a:xfrm>
            <a:off x="311700" y="290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t>IMUA!</a:t>
            </a:r>
            <a:endParaRPr sz="3020" b="1"/>
          </a:p>
        </p:txBody>
      </p:sp>
      <p:sp>
        <p:nvSpPr>
          <p:cNvPr id="172" name="Google Shape;172;g15411b51661_0_21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a:bodyPr>
          <a:lstStyle/>
          <a:p>
            <a:pPr marL="457200" lvl="0" indent="-355600" algn="l" rtl="0">
              <a:lnSpc>
                <a:spcPct val="130000"/>
              </a:lnSpc>
              <a:spcBef>
                <a:spcPts val="0"/>
              </a:spcBef>
              <a:spcAft>
                <a:spcPts val="0"/>
              </a:spcAft>
              <a:buSzPts val="2000"/>
              <a:buChar char="●"/>
            </a:pPr>
            <a:r>
              <a:rPr lang="en" sz="2000" dirty="0"/>
              <a:t>VitalTalk Hawai’i Consortium  </a:t>
            </a:r>
            <a:endParaRPr sz="2000" dirty="0"/>
          </a:p>
          <a:p>
            <a:pPr marL="914400" lvl="1" indent="-355600" algn="l" rtl="0">
              <a:lnSpc>
                <a:spcPct val="130000"/>
              </a:lnSpc>
              <a:spcBef>
                <a:spcPts val="0"/>
              </a:spcBef>
              <a:spcAft>
                <a:spcPts val="0"/>
              </a:spcAft>
              <a:buSzPts val="2000"/>
              <a:buChar char="○"/>
            </a:pPr>
            <a:r>
              <a:rPr lang="en" sz="2000" i="1" dirty="0"/>
              <a:t>Join Us!</a:t>
            </a:r>
            <a:endParaRPr sz="2000" i="1" dirty="0"/>
          </a:p>
          <a:p>
            <a:pPr marL="457200" lvl="0" indent="-355600" algn="l" rtl="0">
              <a:lnSpc>
                <a:spcPct val="130000"/>
              </a:lnSpc>
              <a:spcBef>
                <a:spcPts val="0"/>
              </a:spcBef>
              <a:spcAft>
                <a:spcPts val="0"/>
              </a:spcAft>
              <a:buSzPts val="2000"/>
              <a:buChar char="●"/>
            </a:pPr>
            <a:r>
              <a:rPr lang="en" sz="2000" dirty="0"/>
              <a:t>Ongoing training</a:t>
            </a:r>
            <a:endParaRPr sz="2000" dirty="0"/>
          </a:p>
          <a:p>
            <a:pPr marL="914400" lvl="1" indent="-355600" algn="l" rtl="0">
              <a:lnSpc>
                <a:spcPct val="130000"/>
              </a:lnSpc>
              <a:spcBef>
                <a:spcPts val="0"/>
              </a:spcBef>
              <a:spcAft>
                <a:spcPts val="0"/>
              </a:spcAft>
              <a:buSzPts val="2000"/>
              <a:buChar char="○"/>
            </a:pPr>
            <a:r>
              <a:rPr lang="en" dirty="0"/>
              <a:t>Interdisciplinary approach</a:t>
            </a:r>
            <a:endParaRPr dirty="0"/>
          </a:p>
          <a:p>
            <a:pPr marL="914400" lvl="1" indent="-355600" algn="l" rtl="0">
              <a:lnSpc>
                <a:spcPct val="130000"/>
              </a:lnSpc>
              <a:spcBef>
                <a:spcPts val="0"/>
              </a:spcBef>
              <a:spcAft>
                <a:spcPts val="0"/>
              </a:spcAft>
              <a:buSzPts val="2000"/>
              <a:buChar char="○"/>
            </a:pPr>
            <a:r>
              <a:rPr lang="en" dirty="0"/>
              <a:t>Continue to train actors</a:t>
            </a:r>
            <a:endParaRPr dirty="0"/>
          </a:p>
          <a:p>
            <a:pPr marL="457200" lvl="0" indent="-355600" algn="l" rtl="0">
              <a:lnSpc>
                <a:spcPct val="130000"/>
              </a:lnSpc>
              <a:spcBef>
                <a:spcPts val="0"/>
              </a:spcBef>
              <a:spcAft>
                <a:spcPts val="0"/>
              </a:spcAft>
              <a:buSzPts val="2000"/>
              <a:buChar char="●"/>
            </a:pPr>
            <a:r>
              <a:rPr lang="en" sz="2000" dirty="0"/>
              <a:t>Applied for funding</a:t>
            </a:r>
            <a:endParaRPr sz="2000" dirty="0"/>
          </a:p>
          <a:p>
            <a:pPr marL="914400" lvl="1" indent="-355600" algn="l" rtl="0">
              <a:lnSpc>
                <a:spcPct val="130000"/>
              </a:lnSpc>
              <a:spcBef>
                <a:spcPts val="0"/>
              </a:spcBef>
              <a:spcAft>
                <a:spcPts val="0"/>
              </a:spcAft>
              <a:buSzPts val="2000"/>
              <a:buChar char="○"/>
            </a:pPr>
            <a:r>
              <a:rPr lang="en" dirty="0"/>
              <a:t>Another 12-14 VitalTalk Faculty</a:t>
            </a:r>
            <a:endParaRPr dirty="0"/>
          </a:p>
          <a:p>
            <a:pPr marL="914400" lvl="1" indent="-355600" algn="l" rtl="0">
              <a:lnSpc>
                <a:spcPct val="130000"/>
              </a:lnSpc>
              <a:spcBef>
                <a:spcPts val="0"/>
              </a:spcBef>
              <a:spcAft>
                <a:spcPts val="0"/>
              </a:spcAft>
              <a:buSzPts val="2000"/>
              <a:buChar char="○"/>
            </a:pPr>
            <a:r>
              <a:rPr lang="en" dirty="0"/>
              <a:t>Offer VitalTalk products to wide array of healthcare providers</a:t>
            </a:r>
            <a:endParaRPr dirty="0"/>
          </a:p>
          <a:p>
            <a:pPr marL="914400" lvl="1" indent="-355600" algn="l" rtl="0">
              <a:lnSpc>
                <a:spcPct val="130000"/>
              </a:lnSpc>
              <a:spcBef>
                <a:spcPts val="0"/>
              </a:spcBef>
              <a:spcAft>
                <a:spcPts val="0"/>
              </a:spcAft>
              <a:buSzPts val="2000"/>
              <a:buChar char="○"/>
            </a:pPr>
            <a:r>
              <a:rPr lang="en" dirty="0"/>
              <a:t>Focus on providers who care for MedQUEST members with serious illness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Questions / Interest</a:t>
            </a:r>
            <a:endParaRPr/>
          </a:p>
        </p:txBody>
      </p:sp>
      <p:sp>
        <p:nvSpPr>
          <p:cNvPr id="178" name="Google Shape;17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SzPts val="2000"/>
              <a:buChar char="●"/>
            </a:pPr>
            <a:r>
              <a:rPr lang="en" sz="2000" dirty="0"/>
              <a:t>Please contact via email, Dr. Rae Seitz - </a:t>
            </a:r>
            <a:r>
              <a:rPr lang="en" sz="2000" u="sng" dirty="0" smtClean="0">
                <a:solidFill>
                  <a:schemeClr val="hlink"/>
                </a:solidFill>
                <a:hlinkClick r:id="rId3"/>
              </a:rPr>
              <a:t>raeseitz@gmail.com</a:t>
            </a:r>
            <a:endParaRPr lang="en" sz="2000" u="sng" dirty="0" smtClean="0">
              <a:solidFill>
                <a:schemeClr val="hlink"/>
              </a:solidFill>
            </a:endParaRPr>
          </a:p>
          <a:p>
            <a:pPr lvl="0" indent="-355600">
              <a:lnSpc>
                <a:spcPct val="200000"/>
              </a:lnSpc>
              <a:buSzPts val="2000"/>
            </a:pPr>
            <a:r>
              <a:rPr lang="en-US" sz="2000" dirty="0" smtClean="0"/>
              <a:t>For more information, visit VitalTalk at - </a:t>
            </a:r>
            <a:r>
              <a:rPr lang="en-US" sz="2000" dirty="0" smtClean="0">
                <a:hlinkClick r:id="rId4"/>
              </a:rPr>
              <a:t>https</a:t>
            </a:r>
            <a:r>
              <a:rPr lang="en-US" sz="2000" dirty="0">
                <a:hlinkClick r:id="rId4"/>
              </a:rPr>
              <a:t>://www.vitaltalk.org</a:t>
            </a:r>
            <a:r>
              <a:rPr lang="en-US" sz="2000" dirty="0" smtClean="0">
                <a:hlinkClick r:id="rId4"/>
              </a:rPr>
              <a:t>/</a:t>
            </a:r>
            <a:r>
              <a:rPr lang="en-US" sz="2000" dirty="0" smtClean="0"/>
              <a:t> </a:t>
            </a:r>
            <a:r>
              <a:rPr lang="en" sz="2000" dirty="0" smtClean="0"/>
              <a:t>  </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5411b51661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Disclosures</a:t>
            </a:r>
            <a:endParaRPr sz="3020"/>
          </a:p>
        </p:txBody>
      </p:sp>
      <p:sp>
        <p:nvSpPr>
          <p:cNvPr id="71" name="Google Shape;71;g15411b51661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Disclosure: “Neither we, nor our immediate family members, have a financial relationship with a commercial organization that may have a direct or indirect interest in the content of this lecture.”</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20"/>
              <a:t>Objectives</a:t>
            </a:r>
            <a:endParaRPr sz="3020"/>
          </a:p>
        </p:txBody>
      </p:sp>
      <p:sp>
        <p:nvSpPr>
          <p:cNvPr id="77" name="Google Shape;7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dirty="0"/>
              <a:t>Provide overview of VitalTalk </a:t>
            </a:r>
            <a:endParaRPr sz="2000" dirty="0"/>
          </a:p>
          <a:p>
            <a:pPr marL="457200" lvl="0" indent="-355600" algn="l" rtl="0">
              <a:lnSpc>
                <a:spcPct val="150000"/>
              </a:lnSpc>
              <a:spcBef>
                <a:spcPts val="0"/>
              </a:spcBef>
              <a:spcAft>
                <a:spcPts val="0"/>
              </a:spcAft>
              <a:buSzPts val="2000"/>
              <a:buChar char="●"/>
            </a:pPr>
            <a:r>
              <a:rPr lang="en" sz="2000" dirty="0"/>
              <a:t>Examine how VitalTalk enhances shared decision-making &amp; person-centered care</a:t>
            </a:r>
            <a:endParaRPr sz="2000" dirty="0"/>
          </a:p>
          <a:p>
            <a:pPr marL="457200" lvl="0" indent="-355600" algn="l" rtl="0">
              <a:lnSpc>
                <a:spcPct val="150000"/>
              </a:lnSpc>
              <a:spcBef>
                <a:spcPts val="0"/>
              </a:spcBef>
              <a:spcAft>
                <a:spcPts val="0"/>
              </a:spcAft>
              <a:buSzPts val="2000"/>
              <a:buChar char="●"/>
            </a:pPr>
            <a:r>
              <a:rPr lang="en" sz="2000" dirty="0"/>
              <a:t>Understand how the VitalTalk project was built</a:t>
            </a:r>
            <a:endParaRPr sz="2000" dirty="0"/>
          </a:p>
          <a:p>
            <a:pPr marL="457200" lvl="0" indent="-355600" algn="l" rtl="0">
              <a:lnSpc>
                <a:spcPct val="150000"/>
              </a:lnSpc>
              <a:spcBef>
                <a:spcPts val="0"/>
              </a:spcBef>
              <a:spcAft>
                <a:spcPts val="0"/>
              </a:spcAft>
              <a:buSzPts val="2000"/>
              <a:buChar char="●"/>
            </a:pPr>
            <a:r>
              <a:rPr lang="en" sz="2000" dirty="0"/>
              <a:t>List 3 outcomes of the VitalTalk Project to date</a:t>
            </a:r>
            <a:endParaRPr sz="2000" dirty="0"/>
          </a:p>
        </p:txBody>
      </p:sp>
      <p:pic>
        <p:nvPicPr>
          <p:cNvPr id="78" name="Google Shape;78;p2" descr="https://lh6.googleusercontent.com/ZQ7fOryLsG4zLiOOG_exb_XkmBVCKg4EN3oEqA7mSG6IV_audMTHkGzvc4xFeawZ6NHGegqV3kM0dzlP2FRZ1mxwIGkRTeVGs8QQkkBSieAVuUDScpNR8hqnu1ums1ToGAJQRLOHGl0-JgAYff8MnJJ7NHErs1GRo-kAUtF-fQS_tJjZT65tEbsUq0mVqaoL_wlXxw"/>
          <p:cNvPicPr preferRelativeResize="0"/>
          <p:nvPr/>
        </p:nvPicPr>
        <p:blipFill rotWithShape="1">
          <a:blip r:embed="rId3">
            <a:alphaModFix/>
          </a:blip>
          <a:srcRect/>
          <a:stretch/>
        </p:blipFill>
        <p:spPr>
          <a:xfrm>
            <a:off x="168929" y="4064050"/>
            <a:ext cx="2924693" cy="1009650"/>
          </a:xfrm>
          <a:prstGeom prst="rect">
            <a:avLst/>
          </a:prstGeom>
          <a:noFill/>
          <a:ln>
            <a:noFill/>
          </a:ln>
        </p:spPr>
      </p:pic>
      <p:grpSp>
        <p:nvGrpSpPr>
          <p:cNvPr id="79" name="Google Shape;79;p2"/>
          <p:cNvGrpSpPr/>
          <p:nvPr/>
        </p:nvGrpSpPr>
        <p:grpSpPr>
          <a:xfrm>
            <a:off x="2529413" y="3612716"/>
            <a:ext cx="7405013" cy="3370357"/>
            <a:chOff x="2529413" y="3612716"/>
            <a:chExt cx="7405013" cy="3370357"/>
          </a:xfrm>
        </p:grpSpPr>
        <p:sp>
          <p:nvSpPr>
            <p:cNvPr id="80" name="Google Shape;80;p2"/>
            <p:cNvSpPr/>
            <p:nvPr/>
          </p:nvSpPr>
          <p:spPr>
            <a:xfrm rot="10316932">
              <a:off x="2652470" y="4100967"/>
              <a:ext cx="7131170" cy="2259105"/>
            </a:xfrm>
            <a:prstGeom prst="teardrop">
              <a:avLst>
                <a:gd name="adj" fmla="val 118895"/>
              </a:avLst>
            </a:prstGeom>
            <a:solidFill>
              <a:srgbClr val="F0F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81;p2"/>
            <p:cNvSpPr/>
            <p:nvPr/>
          </p:nvSpPr>
          <p:spPr>
            <a:xfrm rot="10316932">
              <a:off x="2680199" y="4235717"/>
              <a:ext cx="7131170" cy="2259105"/>
            </a:xfrm>
            <a:prstGeom prst="teardrop">
              <a:avLst>
                <a:gd name="adj" fmla="val 118895"/>
              </a:avLst>
            </a:prstGeom>
            <a:solidFill>
              <a:srgbClr val="C0F6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5411b51661_0_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We Had An Idea!</a:t>
            </a:r>
            <a:endParaRPr sz="3020"/>
          </a:p>
        </p:txBody>
      </p:sp>
      <p:sp>
        <p:nvSpPr>
          <p:cNvPr id="87" name="Google Shape;87;g15411b51661_0_5"/>
          <p:cNvSpPr txBox="1">
            <a:spLocks noGrp="1"/>
          </p:cNvSpPr>
          <p:nvPr>
            <p:ph type="body" idx="1"/>
          </p:nvPr>
        </p:nvSpPr>
        <p:spPr>
          <a:xfrm>
            <a:off x="311700" y="1152475"/>
            <a:ext cx="8734200" cy="3416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2000" b="1" dirty="0"/>
              <a:t>Train a cadre of faculty to advance communication skills of clinicians</a:t>
            </a:r>
            <a:endParaRPr sz="2000" dirty="0"/>
          </a:p>
          <a:p>
            <a:pPr marL="457200" lvl="0" indent="-355600" algn="l" rtl="0">
              <a:lnSpc>
                <a:spcPct val="150000"/>
              </a:lnSpc>
              <a:spcBef>
                <a:spcPts val="0"/>
              </a:spcBef>
              <a:spcAft>
                <a:spcPts val="0"/>
              </a:spcAft>
              <a:buSzPts val="2000"/>
              <a:buChar char="●"/>
            </a:pPr>
            <a:r>
              <a:rPr lang="en" sz="2000" dirty="0"/>
              <a:t>Locally based</a:t>
            </a:r>
            <a:endParaRPr sz="2000" dirty="0"/>
          </a:p>
          <a:p>
            <a:pPr marL="457200" lvl="0" indent="-355600" algn="l" rtl="0">
              <a:lnSpc>
                <a:spcPct val="150000"/>
              </a:lnSpc>
              <a:spcBef>
                <a:spcPts val="0"/>
              </a:spcBef>
              <a:spcAft>
                <a:spcPts val="0"/>
              </a:spcAft>
              <a:buSzPts val="2000"/>
              <a:buChar char="●"/>
            </a:pPr>
            <a:r>
              <a:rPr lang="en" sz="2000" dirty="0"/>
              <a:t>Practicing MDs and APRNs</a:t>
            </a:r>
            <a:endParaRPr sz="2000" dirty="0"/>
          </a:p>
          <a:p>
            <a:pPr marL="457200" lvl="0" indent="-355600" algn="l" rtl="0">
              <a:lnSpc>
                <a:spcPct val="150000"/>
              </a:lnSpc>
              <a:spcBef>
                <a:spcPts val="0"/>
              </a:spcBef>
              <a:spcAft>
                <a:spcPts val="0"/>
              </a:spcAft>
              <a:buSzPts val="2000"/>
              <a:buChar char="●"/>
            </a:pPr>
            <a:r>
              <a:rPr lang="en" sz="2000" dirty="0"/>
              <a:t>Coherent and proven methods to ensure consistency and quality</a:t>
            </a:r>
            <a:endParaRPr sz="2000" dirty="0"/>
          </a:p>
          <a:p>
            <a:pPr marL="0" lvl="0" indent="0" algn="l" rtl="0">
              <a:spcBef>
                <a:spcPts val="0"/>
              </a:spcBef>
              <a:spcAft>
                <a:spcPts val="0"/>
              </a:spcAft>
              <a:buNone/>
            </a:pPr>
            <a:endParaRPr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5411b51661_0_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Shared Decision-Making Is Our Holy Grail</a:t>
            </a:r>
            <a:endParaRPr sz="3020"/>
          </a:p>
        </p:txBody>
      </p:sp>
      <p:sp>
        <p:nvSpPr>
          <p:cNvPr id="93" name="Google Shape;93;g15411b51661_0_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200" i="1"/>
              <a:t>Our vision is that every seriously ill patient </a:t>
            </a:r>
            <a:endParaRPr sz="2200" i="1"/>
          </a:p>
          <a:p>
            <a:pPr marL="0" lvl="0" indent="0" algn="ctr" rtl="0">
              <a:spcBef>
                <a:spcPts val="0"/>
              </a:spcBef>
              <a:spcAft>
                <a:spcPts val="0"/>
              </a:spcAft>
              <a:buNone/>
            </a:pPr>
            <a:r>
              <a:rPr lang="en" sz="2200" i="1"/>
              <a:t>will be surrounded by clinicians who can speak about </a:t>
            </a:r>
            <a:endParaRPr sz="2200" i="1"/>
          </a:p>
          <a:p>
            <a:pPr marL="0" lvl="0" indent="0" algn="ctr" rtl="0">
              <a:spcBef>
                <a:spcPts val="0"/>
              </a:spcBef>
              <a:spcAft>
                <a:spcPts val="0"/>
              </a:spcAft>
              <a:buNone/>
            </a:pPr>
            <a:r>
              <a:rPr lang="en" sz="2200" i="1"/>
              <a:t>what matters most and match care to values</a:t>
            </a:r>
            <a:endParaRPr sz="2200" i="1"/>
          </a:p>
          <a:p>
            <a:pPr marL="0" lvl="0" indent="457200" algn="ctr" rtl="0">
              <a:spcBef>
                <a:spcPts val="0"/>
              </a:spcBef>
              <a:spcAft>
                <a:spcPts val="0"/>
              </a:spcAft>
              <a:buNone/>
            </a:pPr>
            <a:endParaRPr i="1"/>
          </a:p>
          <a:p>
            <a:pPr marL="0" lvl="0" indent="457200" algn="ctr" rtl="0">
              <a:spcBef>
                <a:spcPts val="0"/>
              </a:spcBef>
              <a:spcAft>
                <a:spcPts val="0"/>
              </a:spcAft>
              <a:buNone/>
            </a:pPr>
            <a:r>
              <a:rPr lang="en" i="1"/>
              <a:t>VitalTalk Vision Statement</a:t>
            </a:r>
            <a:endParaRPr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5411b51661_0_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What Did We Know &amp; What Did We Discover</a:t>
            </a:r>
            <a:endParaRPr sz="3020"/>
          </a:p>
          <a:p>
            <a:pPr marL="0" lvl="0" indent="0" algn="l" rtl="0">
              <a:spcBef>
                <a:spcPts val="0"/>
              </a:spcBef>
              <a:spcAft>
                <a:spcPts val="0"/>
              </a:spcAft>
              <a:buSzPts val="990"/>
              <a:buNone/>
            </a:pPr>
            <a:endParaRPr sz="3020"/>
          </a:p>
        </p:txBody>
      </p:sp>
      <p:sp>
        <p:nvSpPr>
          <p:cNvPr id="99" name="Google Shape;99;g15411b51661_0_1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140"/>
              </a:spcAft>
              <a:buSzPts val="2000"/>
              <a:buChar char="●"/>
            </a:pPr>
            <a:r>
              <a:rPr lang="en" sz="2000" dirty="0"/>
              <a:t>Effective, empathic and honest conversations are the cornerstones of patient-centered care</a:t>
            </a:r>
            <a:endParaRPr sz="2000" dirty="0"/>
          </a:p>
          <a:p>
            <a:pPr marL="457200" lvl="0" indent="-355600" algn="l" rtl="0">
              <a:spcBef>
                <a:spcPts val="0"/>
              </a:spcBef>
              <a:spcAft>
                <a:spcPts val="140"/>
              </a:spcAft>
              <a:buSzPts val="2000"/>
              <a:buChar char="●"/>
            </a:pPr>
            <a:r>
              <a:rPr lang="en" sz="2000" dirty="0"/>
              <a:t>The issue is not whether we all agree that good communication is important</a:t>
            </a:r>
            <a:endParaRPr sz="2000" dirty="0"/>
          </a:p>
          <a:p>
            <a:pPr marL="914400" lvl="1" indent="-355600" algn="l" rtl="0">
              <a:spcBef>
                <a:spcPts val="0"/>
              </a:spcBef>
              <a:spcAft>
                <a:spcPts val="140"/>
              </a:spcAft>
              <a:buSzPts val="2000"/>
              <a:buChar char="○"/>
            </a:pPr>
            <a:r>
              <a:rPr lang="en" sz="2000" b="1" i="1" dirty="0"/>
              <a:t>Good communication skills can be taught and learned</a:t>
            </a:r>
            <a:endParaRPr sz="2000" b="1" i="1" dirty="0"/>
          </a:p>
          <a:p>
            <a:pPr marL="457200" lvl="0" indent="-355600" algn="l" rtl="0">
              <a:spcBef>
                <a:spcPts val="0"/>
              </a:spcBef>
              <a:spcAft>
                <a:spcPts val="140"/>
              </a:spcAft>
              <a:buSzPts val="2000"/>
              <a:buChar char="●"/>
            </a:pPr>
            <a:r>
              <a:rPr lang="en" sz="2000" dirty="0"/>
              <a:t>VitalTalk has developed a theory and method to systematically and consistently advance communication skills of healthcare providers</a:t>
            </a:r>
            <a:endParaRP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5508b80761_0_30"/>
          <p:cNvSpPr txBox="1">
            <a:spLocks noGrp="1"/>
          </p:cNvSpPr>
          <p:nvPr>
            <p:ph type="title"/>
          </p:nvPr>
        </p:nvSpPr>
        <p:spPr>
          <a:xfrm>
            <a:off x="1485900" y="205979"/>
            <a:ext cx="6172200" cy="857250"/>
          </a:xfrm>
          <a:prstGeom prst="rect">
            <a:avLst/>
          </a:prstGeom>
        </p:spPr>
        <p:txBody>
          <a:bodyPr spcFirstLastPara="1" wrap="square" lIns="34256" tIns="34256" rIns="34256" bIns="34256" anchor="ctr" anchorCtr="0">
            <a:normAutofit/>
          </a:bodyPr>
          <a:lstStyle/>
          <a:p>
            <a:pPr algn="ctr"/>
            <a:r>
              <a:rPr lang="en-US" dirty="0"/>
              <a:t>Hawaii VitalTalk Consortium</a:t>
            </a:r>
            <a:endParaRPr dirty="0"/>
          </a:p>
        </p:txBody>
      </p:sp>
      <p:pic>
        <p:nvPicPr>
          <p:cNvPr id="75" name="Google Shape;75;g15508b80761_0_30" descr="500x300_center_blue_on_white"/>
          <p:cNvPicPr preferRelativeResize="0"/>
          <p:nvPr/>
        </p:nvPicPr>
        <p:blipFill rotWithShape="1">
          <a:blip r:embed="rId3">
            <a:alphaModFix/>
          </a:blip>
          <a:srcRect l="12497" r="14376"/>
          <a:stretch/>
        </p:blipFill>
        <p:spPr>
          <a:xfrm>
            <a:off x="530799" y="1080925"/>
            <a:ext cx="1097475" cy="900244"/>
          </a:xfrm>
          <a:prstGeom prst="rect">
            <a:avLst/>
          </a:prstGeom>
          <a:noFill/>
          <a:ln>
            <a:noFill/>
          </a:ln>
        </p:spPr>
      </p:pic>
      <p:pic>
        <p:nvPicPr>
          <p:cNvPr id="76" name="Google Shape;76;g15508b80761_0_30" descr="JABSOM_LOGO Green"/>
          <p:cNvPicPr preferRelativeResize="0"/>
          <p:nvPr/>
        </p:nvPicPr>
        <p:blipFill rotWithShape="1">
          <a:blip r:embed="rId4">
            <a:alphaModFix/>
          </a:blip>
          <a:srcRect/>
          <a:stretch/>
        </p:blipFill>
        <p:spPr>
          <a:xfrm>
            <a:off x="7992950" y="1120119"/>
            <a:ext cx="643652" cy="857250"/>
          </a:xfrm>
          <a:prstGeom prst="rect">
            <a:avLst/>
          </a:prstGeom>
          <a:noFill/>
          <a:ln>
            <a:noFill/>
          </a:ln>
        </p:spPr>
      </p:pic>
      <p:pic>
        <p:nvPicPr>
          <p:cNvPr id="77" name="Google Shape;77;g15508b80761_0_30" descr="FORMAT1A"/>
          <p:cNvPicPr preferRelativeResize="0"/>
          <p:nvPr/>
        </p:nvPicPr>
        <p:blipFill rotWithShape="1">
          <a:blip r:embed="rId5">
            <a:alphaModFix/>
          </a:blip>
          <a:srcRect/>
          <a:stretch/>
        </p:blipFill>
        <p:spPr>
          <a:xfrm>
            <a:off x="3551898" y="2146159"/>
            <a:ext cx="832238" cy="832238"/>
          </a:xfrm>
          <a:prstGeom prst="rect">
            <a:avLst/>
          </a:prstGeom>
          <a:noFill/>
          <a:ln>
            <a:noFill/>
          </a:ln>
        </p:spPr>
      </p:pic>
      <p:pic>
        <p:nvPicPr>
          <p:cNvPr id="78" name="Google Shape;78;g15508b80761_0_30" descr="HAH_logo_RGB_8,74x3,35''-01"/>
          <p:cNvPicPr preferRelativeResize="0"/>
          <p:nvPr/>
        </p:nvPicPr>
        <p:blipFill rotWithShape="1">
          <a:blip r:embed="rId6">
            <a:alphaModFix/>
          </a:blip>
          <a:srcRect/>
          <a:stretch/>
        </p:blipFill>
        <p:spPr>
          <a:xfrm>
            <a:off x="4327393" y="1281293"/>
            <a:ext cx="1469097" cy="565688"/>
          </a:xfrm>
          <a:prstGeom prst="rect">
            <a:avLst/>
          </a:prstGeom>
          <a:noFill/>
          <a:ln>
            <a:noFill/>
          </a:ln>
        </p:spPr>
      </p:pic>
      <p:pic>
        <p:nvPicPr>
          <p:cNvPr id="79" name="Google Shape;79;g15508b80761_0_30" descr="NEW 2018 KM Logo movement Rectangle transparent"/>
          <p:cNvPicPr preferRelativeResize="0"/>
          <p:nvPr/>
        </p:nvPicPr>
        <p:blipFill rotWithShape="1">
          <a:blip r:embed="rId7">
            <a:alphaModFix/>
          </a:blip>
          <a:srcRect/>
          <a:stretch/>
        </p:blipFill>
        <p:spPr>
          <a:xfrm>
            <a:off x="5677326" y="3044723"/>
            <a:ext cx="1595213" cy="503328"/>
          </a:xfrm>
          <a:prstGeom prst="rect">
            <a:avLst/>
          </a:prstGeom>
          <a:noFill/>
          <a:ln>
            <a:noFill/>
          </a:ln>
        </p:spPr>
      </p:pic>
      <p:pic>
        <p:nvPicPr>
          <p:cNvPr id="80" name="Google Shape;80;g15508b80761_0_30" descr="2020_CUH-DeptLogo-SONH_Centered-Blue_RGB"/>
          <p:cNvPicPr preferRelativeResize="0"/>
          <p:nvPr/>
        </p:nvPicPr>
        <p:blipFill rotWithShape="1">
          <a:blip r:embed="rId8">
            <a:alphaModFix/>
          </a:blip>
          <a:srcRect/>
          <a:stretch/>
        </p:blipFill>
        <p:spPr>
          <a:xfrm>
            <a:off x="2104102" y="2050090"/>
            <a:ext cx="996353" cy="900244"/>
          </a:xfrm>
          <a:prstGeom prst="rect">
            <a:avLst/>
          </a:prstGeom>
          <a:noFill/>
          <a:ln>
            <a:noFill/>
          </a:ln>
        </p:spPr>
      </p:pic>
      <p:pic>
        <p:nvPicPr>
          <p:cNvPr id="81" name="Google Shape;81;g15508b80761_0_30"/>
          <p:cNvPicPr preferRelativeResize="0"/>
          <p:nvPr/>
        </p:nvPicPr>
        <p:blipFill rotWithShape="1">
          <a:blip r:embed="rId9">
            <a:alphaModFix/>
          </a:blip>
          <a:srcRect/>
          <a:stretch/>
        </p:blipFill>
        <p:spPr>
          <a:xfrm>
            <a:off x="361926" y="3087184"/>
            <a:ext cx="1872184" cy="418406"/>
          </a:xfrm>
          <a:prstGeom prst="rect">
            <a:avLst/>
          </a:prstGeom>
          <a:noFill/>
          <a:ln>
            <a:noFill/>
          </a:ln>
        </p:spPr>
      </p:pic>
      <p:pic>
        <p:nvPicPr>
          <p:cNvPr id="82" name="Google Shape;82;g15508b80761_0_30"/>
          <p:cNvPicPr preferRelativeResize="0"/>
          <p:nvPr/>
        </p:nvPicPr>
        <p:blipFill>
          <a:blip r:embed="rId10">
            <a:alphaModFix/>
          </a:blip>
          <a:stretch>
            <a:fillRect/>
          </a:stretch>
        </p:blipFill>
        <p:spPr>
          <a:xfrm>
            <a:off x="2244391" y="1312475"/>
            <a:ext cx="1355640" cy="503325"/>
          </a:xfrm>
          <a:prstGeom prst="rect">
            <a:avLst/>
          </a:prstGeom>
          <a:noFill/>
          <a:ln>
            <a:noFill/>
          </a:ln>
        </p:spPr>
      </p:pic>
      <p:pic>
        <p:nvPicPr>
          <p:cNvPr id="83" name="Google Shape;83;g15508b80761_0_30"/>
          <p:cNvPicPr preferRelativeResize="0"/>
          <p:nvPr/>
        </p:nvPicPr>
        <p:blipFill rotWithShape="1">
          <a:blip r:embed="rId11">
            <a:alphaModFix/>
          </a:blip>
          <a:srcRect l="33461"/>
          <a:stretch/>
        </p:blipFill>
        <p:spPr>
          <a:xfrm>
            <a:off x="361926" y="2131636"/>
            <a:ext cx="1355624" cy="666515"/>
          </a:xfrm>
          <a:prstGeom prst="rect">
            <a:avLst/>
          </a:prstGeom>
          <a:noFill/>
          <a:ln>
            <a:noFill/>
          </a:ln>
        </p:spPr>
      </p:pic>
      <p:pic>
        <p:nvPicPr>
          <p:cNvPr id="84" name="Google Shape;84;g15508b80761_0_30"/>
          <p:cNvPicPr preferRelativeResize="0"/>
          <p:nvPr/>
        </p:nvPicPr>
        <p:blipFill rotWithShape="1">
          <a:blip r:embed="rId12">
            <a:alphaModFix/>
          </a:blip>
          <a:srcRect t="11755" b="23724"/>
          <a:stretch/>
        </p:blipFill>
        <p:spPr>
          <a:xfrm>
            <a:off x="4941020" y="2110840"/>
            <a:ext cx="1097475" cy="708106"/>
          </a:xfrm>
          <a:prstGeom prst="rect">
            <a:avLst/>
          </a:prstGeom>
          <a:noFill/>
          <a:ln>
            <a:noFill/>
          </a:ln>
        </p:spPr>
      </p:pic>
      <p:pic>
        <p:nvPicPr>
          <p:cNvPr id="85" name="Google Shape;85;g15508b80761_0_30"/>
          <p:cNvPicPr preferRelativeResize="0"/>
          <p:nvPr/>
        </p:nvPicPr>
        <p:blipFill>
          <a:blip r:embed="rId13">
            <a:alphaModFix/>
          </a:blip>
          <a:stretch>
            <a:fillRect/>
          </a:stretch>
        </p:blipFill>
        <p:spPr>
          <a:xfrm>
            <a:off x="6581367" y="1221602"/>
            <a:ext cx="621188" cy="621188"/>
          </a:xfrm>
          <a:prstGeom prst="rect">
            <a:avLst/>
          </a:prstGeom>
          <a:noFill/>
          <a:ln>
            <a:noFill/>
          </a:ln>
        </p:spPr>
      </p:pic>
      <p:pic>
        <p:nvPicPr>
          <p:cNvPr id="86" name="Google Shape;86;g15508b80761_0_30"/>
          <p:cNvPicPr preferRelativeResize="0"/>
          <p:nvPr/>
        </p:nvPicPr>
        <p:blipFill>
          <a:blip r:embed="rId14">
            <a:alphaModFix/>
          </a:blip>
          <a:stretch>
            <a:fillRect/>
          </a:stretch>
        </p:blipFill>
        <p:spPr>
          <a:xfrm>
            <a:off x="6773439" y="2335605"/>
            <a:ext cx="1863163" cy="324356"/>
          </a:xfrm>
          <a:prstGeom prst="rect">
            <a:avLst/>
          </a:prstGeom>
          <a:noFill/>
          <a:ln>
            <a:noFill/>
          </a:ln>
        </p:spPr>
      </p:pic>
      <p:pic>
        <p:nvPicPr>
          <p:cNvPr id="87" name="Google Shape;87;g15508b80761_0_30"/>
          <p:cNvPicPr preferRelativeResize="0"/>
          <p:nvPr/>
        </p:nvPicPr>
        <p:blipFill>
          <a:blip r:embed="rId15">
            <a:alphaModFix/>
          </a:blip>
          <a:stretch>
            <a:fillRect/>
          </a:stretch>
        </p:blipFill>
        <p:spPr>
          <a:xfrm>
            <a:off x="7658100" y="3074243"/>
            <a:ext cx="1223006" cy="565688"/>
          </a:xfrm>
          <a:prstGeom prst="rect">
            <a:avLst/>
          </a:prstGeom>
          <a:noFill/>
          <a:ln>
            <a:noFill/>
          </a:ln>
        </p:spPr>
      </p:pic>
      <p:pic>
        <p:nvPicPr>
          <p:cNvPr id="16" name="Picture 15" descr="Hospice Maui"/>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804528" y="3107574"/>
            <a:ext cx="2547049" cy="538114"/>
          </a:xfrm>
          <a:prstGeom prst="rect">
            <a:avLst/>
          </a:prstGeom>
          <a:noFill/>
          <a:ln>
            <a:noFill/>
          </a:ln>
        </p:spPr>
      </p:pic>
    </p:spTree>
    <p:extLst>
      <p:ext uri="{BB962C8B-B14F-4D97-AF65-F5344CB8AC3E}">
        <p14:creationId xmlns:p14="http://schemas.microsoft.com/office/powerpoint/2010/main" val="232750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5411b51661_0_20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020"/>
              <a:t>What is VitalTalk?</a:t>
            </a:r>
            <a:endParaRPr sz="3020"/>
          </a:p>
        </p:txBody>
      </p:sp>
      <p:sp>
        <p:nvSpPr>
          <p:cNvPr id="111" name="Google Shape;111;g15411b51661_0_20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dirty="0"/>
              <a:t>Communication skills training</a:t>
            </a:r>
            <a:endParaRPr sz="2000" dirty="0"/>
          </a:p>
          <a:p>
            <a:pPr marL="914400" lvl="1" indent="-355600" algn="l" rtl="0">
              <a:lnSpc>
                <a:spcPct val="150000"/>
              </a:lnSpc>
              <a:spcBef>
                <a:spcPts val="0"/>
              </a:spcBef>
              <a:spcAft>
                <a:spcPts val="0"/>
              </a:spcAft>
              <a:buSzPts val="2000"/>
              <a:buChar char="○"/>
            </a:pPr>
            <a:r>
              <a:rPr lang="en" sz="2000" dirty="0"/>
              <a:t>Evidence-based</a:t>
            </a:r>
            <a:endParaRPr sz="2000" dirty="0"/>
          </a:p>
          <a:p>
            <a:pPr marL="457200" lvl="0" indent="-355600" algn="l" rtl="0">
              <a:lnSpc>
                <a:spcPct val="150000"/>
              </a:lnSpc>
              <a:spcBef>
                <a:spcPts val="0"/>
              </a:spcBef>
              <a:spcAft>
                <a:spcPts val="0"/>
              </a:spcAft>
              <a:buSzPts val="2000"/>
              <a:buChar char="●"/>
            </a:pPr>
            <a:r>
              <a:rPr lang="en" sz="2000" dirty="0"/>
              <a:t>Deliver serious news</a:t>
            </a:r>
            <a:endParaRPr sz="2000" dirty="0"/>
          </a:p>
          <a:p>
            <a:pPr marL="457200" lvl="0" indent="-355600" algn="l" rtl="0">
              <a:lnSpc>
                <a:spcPct val="150000"/>
              </a:lnSpc>
              <a:spcBef>
                <a:spcPts val="0"/>
              </a:spcBef>
              <a:spcAft>
                <a:spcPts val="0"/>
              </a:spcAft>
              <a:buSzPts val="2000"/>
              <a:buChar char="●"/>
            </a:pPr>
            <a:r>
              <a:rPr lang="en" sz="2000" dirty="0"/>
              <a:t>Discuss goals of care</a:t>
            </a:r>
            <a:endParaRPr sz="2000" dirty="0"/>
          </a:p>
        </p:txBody>
      </p:sp>
      <p:pic>
        <p:nvPicPr>
          <p:cNvPr id="2050" name="Picture 2" descr="https://www.vitaltalk.org/wp-content/uploads/VitalTalk-Mission-Website-Photo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028" y="1011555"/>
            <a:ext cx="4151178" cy="1881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N5gKGtIq4Y"/>
          <p:cNvPicPr>
            <a:picLocks noRot="1" noChangeAspect="1"/>
          </p:cNvPicPr>
          <p:nvPr>
            <a:videoFile r:link="rId1"/>
          </p:nvPr>
        </p:nvPicPr>
        <p:blipFill>
          <a:blip r:embed="rId4"/>
          <a:stretch>
            <a:fillRect/>
          </a:stretch>
        </p:blipFill>
        <p:spPr>
          <a:xfrm>
            <a:off x="429064" y="230798"/>
            <a:ext cx="8392941" cy="4721030"/>
          </a:xfrm>
          <a:prstGeom prst="rect">
            <a:avLst/>
          </a:prstGeom>
        </p:spPr>
      </p:pic>
    </p:spTree>
    <p:extLst>
      <p:ext uri="{BB962C8B-B14F-4D97-AF65-F5344CB8AC3E}">
        <p14:creationId xmlns:p14="http://schemas.microsoft.com/office/powerpoint/2010/main" val="11678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829</Words>
  <Application>Microsoft Office PowerPoint</Application>
  <PresentationFormat>On-screen Show (16:9)</PresentationFormat>
  <Paragraphs>109</Paragraphs>
  <Slides>19</Slides>
  <Notes>19</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Simple Light</vt:lpstr>
      <vt:lpstr>VitalTalk Upskilling Our Workforce</vt:lpstr>
      <vt:lpstr>Disclosures</vt:lpstr>
      <vt:lpstr>Objectives</vt:lpstr>
      <vt:lpstr>We Had An Idea!</vt:lpstr>
      <vt:lpstr>Shared Decision-Making Is Our Holy Grail</vt:lpstr>
      <vt:lpstr>What Did We Know &amp; What Did We Discover </vt:lpstr>
      <vt:lpstr>Hawaii VitalTalk Consortium</vt:lpstr>
      <vt:lpstr>What is VitalTalk?</vt:lpstr>
      <vt:lpstr>PowerPoint Presentation</vt:lpstr>
      <vt:lpstr>Key Points About the VitalTalk Method &amp; Curriculum</vt:lpstr>
      <vt:lpstr>Making VitalTalk Specific to Hawai’i</vt:lpstr>
      <vt:lpstr>PowerPoint Presentation</vt:lpstr>
      <vt:lpstr>About the Local Training in Hawaii</vt:lpstr>
      <vt:lpstr>Local VitalTalk Community Trainings in 2022</vt:lpstr>
      <vt:lpstr>Outcomes of Hawai’i VitalTalk Trainings</vt:lpstr>
      <vt:lpstr>What will you take forward for your next patient experience?</vt:lpstr>
      <vt:lpstr>VitalTalk App </vt:lpstr>
      <vt:lpstr>IMUA!</vt:lpstr>
      <vt:lpstr>Questions /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VitalTalk Upskilling Our Workforce</dc:title>
  <cp:lastModifiedBy>Crystal Costa</cp:lastModifiedBy>
  <cp:revision>12</cp:revision>
  <dcterms:modified xsi:type="dcterms:W3CDTF">2022-09-19T22:08:06Z</dcterms:modified>
</cp:coreProperties>
</file>