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7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48614-69D5-4441-B3A8-B297FCD33A2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587A8-3EF4-4DE2-B9B1-5FE965452ED0}">
      <dgm:prSet phldrT="[Text]"/>
      <dgm:spPr/>
      <dgm:t>
        <a:bodyPr/>
        <a:lstStyle/>
        <a:p>
          <a:r>
            <a:rPr lang="en-US" dirty="0"/>
            <a:t>Improve Access to Care</a:t>
          </a:r>
        </a:p>
      </dgm:t>
    </dgm:pt>
    <dgm:pt modelId="{2A5DB464-1E6D-404C-A895-FCCF816B9E1F}" type="parTrans" cxnId="{FFE5DE42-380B-4D58-9CBB-55F2BB59E39A}">
      <dgm:prSet/>
      <dgm:spPr/>
      <dgm:t>
        <a:bodyPr/>
        <a:lstStyle/>
        <a:p>
          <a:endParaRPr lang="en-US"/>
        </a:p>
      </dgm:t>
    </dgm:pt>
    <dgm:pt modelId="{8DC5CF11-443B-46FA-9B4B-EA77E54EB8D1}" type="sibTrans" cxnId="{FFE5DE42-380B-4D58-9CBB-55F2BB59E39A}">
      <dgm:prSet/>
      <dgm:spPr/>
      <dgm:t>
        <a:bodyPr/>
        <a:lstStyle/>
        <a:p>
          <a:endParaRPr lang="en-US"/>
        </a:p>
      </dgm:t>
    </dgm:pt>
    <dgm:pt modelId="{05ABA949-0953-4658-92F9-085F1C602721}">
      <dgm:prSet phldrT="[Text]"/>
      <dgm:spPr/>
      <dgm:t>
        <a:bodyPr/>
        <a:lstStyle/>
        <a:p>
          <a:r>
            <a:rPr lang="en-US" dirty="0"/>
            <a:t>Improve staffing through optimization of scope of practice at all license levels</a:t>
          </a:r>
        </a:p>
      </dgm:t>
    </dgm:pt>
    <dgm:pt modelId="{CC6875FB-F820-49C7-ACCF-FFDEAE360FF7}" type="parTrans" cxnId="{3A83868C-A170-4DE3-82D1-DE908C6CD515}">
      <dgm:prSet/>
      <dgm:spPr/>
      <dgm:t>
        <a:bodyPr/>
        <a:lstStyle/>
        <a:p>
          <a:endParaRPr lang="en-US"/>
        </a:p>
      </dgm:t>
    </dgm:pt>
    <dgm:pt modelId="{7C376AAC-D25B-4AC9-B742-9E72559E799B}" type="sibTrans" cxnId="{3A83868C-A170-4DE3-82D1-DE908C6CD515}">
      <dgm:prSet/>
      <dgm:spPr/>
      <dgm:t>
        <a:bodyPr/>
        <a:lstStyle/>
        <a:p>
          <a:endParaRPr lang="en-US"/>
        </a:p>
      </dgm:t>
    </dgm:pt>
    <dgm:pt modelId="{F2F77551-0230-47F0-A0AD-4FA59913D3A3}">
      <dgm:prSet phldrT="[Text]"/>
      <dgm:spPr/>
      <dgm:t>
        <a:bodyPr/>
        <a:lstStyle/>
        <a:p>
          <a:r>
            <a:rPr lang="en-US" dirty="0"/>
            <a:t>Well-Being</a:t>
          </a:r>
        </a:p>
      </dgm:t>
    </dgm:pt>
    <dgm:pt modelId="{F1F5FCD6-3615-4C9D-8707-0AB7195BBE5B}" type="parTrans" cxnId="{A3FD3034-4298-46AF-9D0E-A992A63E7C0A}">
      <dgm:prSet/>
      <dgm:spPr/>
      <dgm:t>
        <a:bodyPr/>
        <a:lstStyle/>
        <a:p>
          <a:endParaRPr lang="en-US"/>
        </a:p>
      </dgm:t>
    </dgm:pt>
    <dgm:pt modelId="{B53FD92A-30EE-4171-8E61-470D113B0179}" type="sibTrans" cxnId="{A3FD3034-4298-46AF-9D0E-A992A63E7C0A}">
      <dgm:prSet/>
      <dgm:spPr/>
      <dgm:t>
        <a:bodyPr/>
        <a:lstStyle/>
        <a:p>
          <a:endParaRPr lang="en-US"/>
        </a:p>
      </dgm:t>
    </dgm:pt>
    <dgm:pt modelId="{BC461174-955C-4036-8A6D-6E4448635842}">
      <dgm:prSet phldrT="[Text]"/>
      <dgm:spPr/>
      <dgm:t>
        <a:bodyPr/>
        <a:lstStyle/>
        <a:p>
          <a:r>
            <a:rPr lang="en-US" dirty="0"/>
            <a:t>Explore and identify mechanisms to support nurses in the workplace and overall</a:t>
          </a:r>
        </a:p>
      </dgm:t>
    </dgm:pt>
    <dgm:pt modelId="{8A3B332C-25CF-4CC2-8042-87385ADDFCD1}" type="parTrans" cxnId="{A8815A92-9AC8-4679-8756-834231B56351}">
      <dgm:prSet/>
      <dgm:spPr/>
      <dgm:t>
        <a:bodyPr/>
        <a:lstStyle/>
        <a:p>
          <a:endParaRPr lang="en-US"/>
        </a:p>
      </dgm:t>
    </dgm:pt>
    <dgm:pt modelId="{9EFE9A33-0CE3-4F25-B06A-01DE0F3D0A8A}" type="sibTrans" cxnId="{A8815A92-9AC8-4679-8756-834231B56351}">
      <dgm:prSet/>
      <dgm:spPr/>
      <dgm:t>
        <a:bodyPr/>
        <a:lstStyle/>
        <a:p>
          <a:endParaRPr lang="en-US"/>
        </a:p>
      </dgm:t>
    </dgm:pt>
    <dgm:pt modelId="{6F10BF2A-E823-4871-954D-5E9FFB36116B}">
      <dgm:prSet phldrT="[Text]"/>
      <dgm:spPr/>
      <dgm:t>
        <a:bodyPr/>
        <a:lstStyle/>
        <a:p>
          <a:r>
            <a:rPr lang="en-US" dirty="0"/>
            <a:t>Amplify Capacity to Train</a:t>
          </a:r>
        </a:p>
      </dgm:t>
    </dgm:pt>
    <dgm:pt modelId="{5EB9D667-8A52-49C6-BCF5-092C54A63DFE}" type="parTrans" cxnId="{83FAA2A9-A4B3-401F-BE23-6CC672CA3CC3}">
      <dgm:prSet/>
      <dgm:spPr/>
      <dgm:t>
        <a:bodyPr/>
        <a:lstStyle/>
        <a:p>
          <a:endParaRPr lang="en-US"/>
        </a:p>
      </dgm:t>
    </dgm:pt>
    <dgm:pt modelId="{52E46E75-9C33-4569-AD77-2715AFFA53EA}" type="sibTrans" cxnId="{83FAA2A9-A4B3-401F-BE23-6CC672CA3CC3}">
      <dgm:prSet/>
      <dgm:spPr/>
      <dgm:t>
        <a:bodyPr/>
        <a:lstStyle/>
        <a:p>
          <a:endParaRPr lang="en-US"/>
        </a:p>
      </dgm:t>
    </dgm:pt>
    <dgm:pt modelId="{5D3990A5-0193-40A5-AE50-DBF13CB34994}">
      <dgm:prSet phldrT="[Text]"/>
      <dgm:spPr/>
      <dgm:t>
        <a:bodyPr/>
        <a:lstStyle/>
        <a:p>
          <a:r>
            <a:rPr lang="en-US" dirty="0"/>
            <a:t>Replenish  in faculty workforce</a:t>
          </a:r>
        </a:p>
      </dgm:t>
    </dgm:pt>
    <dgm:pt modelId="{8EA1E204-CCEB-498D-A3D4-0C1B0A66DA6A}" type="parTrans" cxnId="{009BB52C-5A23-40E1-A533-6DAF894561CE}">
      <dgm:prSet/>
      <dgm:spPr/>
      <dgm:t>
        <a:bodyPr/>
        <a:lstStyle/>
        <a:p>
          <a:endParaRPr lang="en-US"/>
        </a:p>
      </dgm:t>
    </dgm:pt>
    <dgm:pt modelId="{7A207E38-0216-453E-B37F-6858E65994A7}" type="sibTrans" cxnId="{009BB52C-5A23-40E1-A533-6DAF894561CE}">
      <dgm:prSet/>
      <dgm:spPr/>
      <dgm:t>
        <a:bodyPr/>
        <a:lstStyle/>
        <a:p>
          <a:endParaRPr lang="en-US"/>
        </a:p>
      </dgm:t>
    </dgm:pt>
    <dgm:pt modelId="{06785512-EA81-4570-B3E9-FE6D0424E7F1}">
      <dgm:prSet phldrT="[Text]"/>
      <dgm:spPr/>
      <dgm:t>
        <a:bodyPr/>
        <a:lstStyle/>
        <a:p>
          <a:r>
            <a:rPr lang="en-US" dirty="0"/>
            <a:t>Enhance clinical training capacity</a:t>
          </a:r>
        </a:p>
      </dgm:t>
    </dgm:pt>
    <dgm:pt modelId="{99EA3E53-9A87-4717-8F01-04EBE51540B2}" type="parTrans" cxnId="{87A060C6-1C75-497D-8C18-6534E8C76CF2}">
      <dgm:prSet/>
      <dgm:spPr/>
      <dgm:t>
        <a:bodyPr/>
        <a:lstStyle/>
        <a:p>
          <a:endParaRPr lang="en-US"/>
        </a:p>
      </dgm:t>
    </dgm:pt>
    <dgm:pt modelId="{E82F33A8-DCD3-4CC2-BF7E-00FFA784D786}" type="sibTrans" cxnId="{87A060C6-1C75-497D-8C18-6534E8C76CF2}">
      <dgm:prSet/>
      <dgm:spPr/>
      <dgm:t>
        <a:bodyPr/>
        <a:lstStyle/>
        <a:p>
          <a:endParaRPr lang="en-US"/>
        </a:p>
      </dgm:t>
    </dgm:pt>
    <dgm:pt modelId="{AD7AE526-964D-4B16-AE37-CD98E03EE994}" type="pres">
      <dgm:prSet presAssocID="{50548614-69D5-4441-B3A8-B297FCD33A2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B788FC6-579E-4045-943D-074295420613}" type="pres">
      <dgm:prSet presAssocID="{6F10BF2A-E823-4871-954D-5E9FFB36116B}" presName="composite" presStyleCnt="0"/>
      <dgm:spPr/>
    </dgm:pt>
    <dgm:pt modelId="{97AE3B1B-9399-4E15-8A20-5AB7AA884EEA}" type="pres">
      <dgm:prSet presAssocID="{6F10BF2A-E823-4871-954D-5E9FFB36116B}" presName="BackAccent" presStyleLbl="bgShp" presStyleIdx="0" presStyleCnt="3"/>
      <dgm:spPr/>
    </dgm:pt>
    <dgm:pt modelId="{B6DCAFCB-B049-40E9-92EA-844F288D182B}" type="pres">
      <dgm:prSet presAssocID="{6F10BF2A-E823-4871-954D-5E9FFB36116B}" presName="Accent" presStyleLbl="alignNode1" presStyleIdx="0" presStyleCnt="3"/>
      <dgm:spPr/>
    </dgm:pt>
    <dgm:pt modelId="{1B917141-DDCF-44EE-821B-FB30E90163DE}" type="pres">
      <dgm:prSet presAssocID="{6F10BF2A-E823-4871-954D-5E9FFB36116B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F4C43C3-A9BD-4654-987E-4E8E0B087BF9}" type="pres">
      <dgm:prSet presAssocID="{6F10BF2A-E823-4871-954D-5E9FFB36116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29E1FD0C-654F-4B5A-90B2-71BC2CFDC703}" type="pres">
      <dgm:prSet presAssocID="{52E46E75-9C33-4569-AD77-2715AFFA53EA}" presName="sibTrans" presStyleCnt="0"/>
      <dgm:spPr/>
    </dgm:pt>
    <dgm:pt modelId="{FEA9E1EB-E7E1-4458-9B5B-4A7D2707609B}" type="pres">
      <dgm:prSet presAssocID="{843587A8-3EF4-4DE2-B9B1-5FE965452ED0}" presName="composite" presStyleCnt="0"/>
      <dgm:spPr/>
    </dgm:pt>
    <dgm:pt modelId="{A6411D98-0128-48F0-92E6-999D6C9B7167}" type="pres">
      <dgm:prSet presAssocID="{843587A8-3EF4-4DE2-B9B1-5FE965452ED0}" presName="BackAccent" presStyleLbl="bgShp" presStyleIdx="1" presStyleCnt="3"/>
      <dgm:spPr/>
    </dgm:pt>
    <dgm:pt modelId="{E50C4C03-9CEA-491D-8C34-B1CB13B900E1}" type="pres">
      <dgm:prSet presAssocID="{843587A8-3EF4-4DE2-B9B1-5FE965452ED0}" presName="Accent" presStyleLbl="alignNode1" presStyleIdx="1" presStyleCnt="3"/>
      <dgm:spPr/>
    </dgm:pt>
    <dgm:pt modelId="{BDEE6393-63A3-4C73-A275-6134FF17B71B}" type="pres">
      <dgm:prSet presAssocID="{843587A8-3EF4-4DE2-B9B1-5FE965452ED0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D9B0C5C-5C4B-4223-9F65-579362AB9B04}" type="pres">
      <dgm:prSet presAssocID="{843587A8-3EF4-4DE2-B9B1-5FE965452ED0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277AEC1-38D8-4DB7-8A6E-F668AABE95EF}" type="pres">
      <dgm:prSet presAssocID="{8DC5CF11-443B-46FA-9B4B-EA77E54EB8D1}" presName="sibTrans" presStyleCnt="0"/>
      <dgm:spPr/>
    </dgm:pt>
    <dgm:pt modelId="{673F3287-69AB-4730-A2A5-27BB81361EAD}" type="pres">
      <dgm:prSet presAssocID="{F2F77551-0230-47F0-A0AD-4FA59913D3A3}" presName="composite" presStyleCnt="0"/>
      <dgm:spPr/>
    </dgm:pt>
    <dgm:pt modelId="{D1A3AFFC-48EB-43B3-9F6C-F1732583C6B5}" type="pres">
      <dgm:prSet presAssocID="{F2F77551-0230-47F0-A0AD-4FA59913D3A3}" presName="BackAccent" presStyleLbl="bgShp" presStyleIdx="2" presStyleCnt="3"/>
      <dgm:spPr/>
    </dgm:pt>
    <dgm:pt modelId="{C98E5FE0-17AB-48AC-8281-B20A2AECDD01}" type="pres">
      <dgm:prSet presAssocID="{F2F77551-0230-47F0-A0AD-4FA59913D3A3}" presName="Accent" presStyleLbl="alignNode1" presStyleIdx="2" presStyleCnt="3"/>
      <dgm:spPr/>
    </dgm:pt>
    <dgm:pt modelId="{8FEAB773-29F5-4E07-BE07-314B67426AB8}" type="pres">
      <dgm:prSet presAssocID="{F2F77551-0230-47F0-A0AD-4FA59913D3A3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8EA94A0-EB3E-4C4D-99AC-02BDA78DBDD4}" type="pres">
      <dgm:prSet presAssocID="{F2F77551-0230-47F0-A0AD-4FA59913D3A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D219881C-39A9-4944-82A9-DCBF501A5590}" type="presOf" srcId="{6F10BF2A-E823-4871-954D-5E9FFB36116B}" destId="{CF4C43C3-A9BD-4654-987E-4E8E0B087BF9}" srcOrd="0" destOrd="0" presId="urn:microsoft.com/office/officeart/2008/layout/IncreasingCircleProcess"/>
    <dgm:cxn modelId="{009BB52C-5A23-40E1-A533-6DAF894561CE}" srcId="{6F10BF2A-E823-4871-954D-5E9FFB36116B}" destId="{5D3990A5-0193-40A5-AE50-DBF13CB34994}" srcOrd="0" destOrd="0" parTransId="{8EA1E204-CCEB-498D-A3D4-0C1B0A66DA6A}" sibTransId="{7A207E38-0216-453E-B37F-6858E65994A7}"/>
    <dgm:cxn modelId="{A3FD3034-4298-46AF-9D0E-A992A63E7C0A}" srcId="{50548614-69D5-4441-B3A8-B297FCD33A22}" destId="{F2F77551-0230-47F0-A0AD-4FA59913D3A3}" srcOrd="2" destOrd="0" parTransId="{F1F5FCD6-3615-4C9D-8707-0AB7195BBE5B}" sibTransId="{B53FD92A-30EE-4171-8E61-470D113B0179}"/>
    <dgm:cxn modelId="{FFE5DE42-380B-4D58-9CBB-55F2BB59E39A}" srcId="{50548614-69D5-4441-B3A8-B297FCD33A22}" destId="{843587A8-3EF4-4DE2-B9B1-5FE965452ED0}" srcOrd="1" destOrd="0" parTransId="{2A5DB464-1E6D-404C-A895-FCCF816B9E1F}" sibTransId="{8DC5CF11-443B-46FA-9B4B-EA77E54EB8D1}"/>
    <dgm:cxn modelId="{E12B4751-193D-498C-AA19-2062F889C49A}" type="presOf" srcId="{BC461174-955C-4036-8A6D-6E4448635842}" destId="{8FEAB773-29F5-4E07-BE07-314B67426AB8}" srcOrd="0" destOrd="0" presId="urn:microsoft.com/office/officeart/2008/layout/IncreasingCircleProcess"/>
    <dgm:cxn modelId="{684B3673-04E5-43DC-8760-91CC0D3FB637}" type="presOf" srcId="{F2F77551-0230-47F0-A0AD-4FA59913D3A3}" destId="{78EA94A0-EB3E-4C4D-99AC-02BDA78DBDD4}" srcOrd="0" destOrd="0" presId="urn:microsoft.com/office/officeart/2008/layout/IncreasingCircleProcess"/>
    <dgm:cxn modelId="{14C7B186-B8CE-40A1-9046-0C7F0AC37DAC}" type="presOf" srcId="{50548614-69D5-4441-B3A8-B297FCD33A22}" destId="{AD7AE526-964D-4B16-AE37-CD98E03EE994}" srcOrd="0" destOrd="0" presId="urn:microsoft.com/office/officeart/2008/layout/IncreasingCircleProcess"/>
    <dgm:cxn modelId="{3A83868C-A170-4DE3-82D1-DE908C6CD515}" srcId="{843587A8-3EF4-4DE2-B9B1-5FE965452ED0}" destId="{05ABA949-0953-4658-92F9-085F1C602721}" srcOrd="0" destOrd="0" parTransId="{CC6875FB-F820-49C7-ACCF-FFDEAE360FF7}" sibTransId="{7C376AAC-D25B-4AC9-B742-9E72559E799B}"/>
    <dgm:cxn modelId="{A8815A92-9AC8-4679-8756-834231B56351}" srcId="{F2F77551-0230-47F0-A0AD-4FA59913D3A3}" destId="{BC461174-955C-4036-8A6D-6E4448635842}" srcOrd="0" destOrd="0" parTransId="{8A3B332C-25CF-4CC2-8042-87385ADDFCD1}" sibTransId="{9EFE9A33-0CE3-4F25-B06A-01DE0F3D0A8A}"/>
    <dgm:cxn modelId="{83FAA2A9-A4B3-401F-BE23-6CC672CA3CC3}" srcId="{50548614-69D5-4441-B3A8-B297FCD33A22}" destId="{6F10BF2A-E823-4871-954D-5E9FFB36116B}" srcOrd="0" destOrd="0" parTransId="{5EB9D667-8A52-49C6-BCF5-092C54A63DFE}" sibTransId="{52E46E75-9C33-4569-AD77-2715AFFA53EA}"/>
    <dgm:cxn modelId="{407184BE-FA77-466A-A2CC-2792DDB7D1BD}" type="presOf" srcId="{06785512-EA81-4570-B3E9-FE6D0424E7F1}" destId="{1B917141-DDCF-44EE-821B-FB30E90163DE}" srcOrd="0" destOrd="1" presId="urn:microsoft.com/office/officeart/2008/layout/IncreasingCircleProcess"/>
    <dgm:cxn modelId="{87A060C6-1C75-497D-8C18-6534E8C76CF2}" srcId="{6F10BF2A-E823-4871-954D-5E9FFB36116B}" destId="{06785512-EA81-4570-B3E9-FE6D0424E7F1}" srcOrd="1" destOrd="0" parTransId="{99EA3E53-9A87-4717-8F01-04EBE51540B2}" sibTransId="{E82F33A8-DCD3-4CC2-BF7E-00FFA784D786}"/>
    <dgm:cxn modelId="{02A20AC7-8BE0-4C58-AFB8-135B4C6DECC0}" type="presOf" srcId="{05ABA949-0953-4658-92F9-085F1C602721}" destId="{BDEE6393-63A3-4C73-A275-6134FF17B71B}" srcOrd="0" destOrd="0" presId="urn:microsoft.com/office/officeart/2008/layout/IncreasingCircleProcess"/>
    <dgm:cxn modelId="{072FF3EB-95AA-466C-9C8A-B19D8A7D13CC}" type="presOf" srcId="{5D3990A5-0193-40A5-AE50-DBF13CB34994}" destId="{1B917141-DDCF-44EE-821B-FB30E90163DE}" srcOrd="0" destOrd="0" presId="urn:microsoft.com/office/officeart/2008/layout/IncreasingCircleProcess"/>
    <dgm:cxn modelId="{82BA1FEF-F79A-4AB5-A8BC-37F7681C7D93}" type="presOf" srcId="{843587A8-3EF4-4DE2-B9B1-5FE965452ED0}" destId="{7D9B0C5C-5C4B-4223-9F65-579362AB9B04}" srcOrd="0" destOrd="0" presId="urn:microsoft.com/office/officeart/2008/layout/IncreasingCircleProcess"/>
    <dgm:cxn modelId="{A6DE7D79-1E9C-4493-B010-490EB237ADCA}" type="presParOf" srcId="{AD7AE526-964D-4B16-AE37-CD98E03EE994}" destId="{8B788FC6-579E-4045-943D-074295420613}" srcOrd="0" destOrd="0" presId="urn:microsoft.com/office/officeart/2008/layout/IncreasingCircleProcess"/>
    <dgm:cxn modelId="{39793AFB-9C68-4452-ABF3-165CFB51CE29}" type="presParOf" srcId="{8B788FC6-579E-4045-943D-074295420613}" destId="{97AE3B1B-9399-4E15-8A20-5AB7AA884EEA}" srcOrd="0" destOrd="0" presId="urn:microsoft.com/office/officeart/2008/layout/IncreasingCircleProcess"/>
    <dgm:cxn modelId="{05691222-3484-4563-92FD-C293AB31E13A}" type="presParOf" srcId="{8B788FC6-579E-4045-943D-074295420613}" destId="{B6DCAFCB-B049-40E9-92EA-844F288D182B}" srcOrd="1" destOrd="0" presId="urn:microsoft.com/office/officeart/2008/layout/IncreasingCircleProcess"/>
    <dgm:cxn modelId="{62591373-8DED-4E7C-B523-C1D3A77B929C}" type="presParOf" srcId="{8B788FC6-579E-4045-943D-074295420613}" destId="{1B917141-DDCF-44EE-821B-FB30E90163DE}" srcOrd="2" destOrd="0" presId="urn:microsoft.com/office/officeart/2008/layout/IncreasingCircleProcess"/>
    <dgm:cxn modelId="{11F01281-18E7-4EE0-8861-68B4FFFDE855}" type="presParOf" srcId="{8B788FC6-579E-4045-943D-074295420613}" destId="{CF4C43C3-A9BD-4654-987E-4E8E0B087BF9}" srcOrd="3" destOrd="0" presId="urn:microsoft.com/office/officeart/2008/layout/IncreasingCircleProcess"/>
    <dgm:cxn modelId="{261A1641-FD78-4D61-A54B-A4A8DB0D4B72}" type="presParOf" srcId="{AD7AE526-964D-4B16-AE37-CD98E03EE994}" destId="{29E1FD0C-654F-4B5A-90B2-71BC2CFDC703}" srcOrd="1" destOrd="0" presId="urn:microsoft.com/office/officeart/2008/layout/IncreasingCircleProcess"/>
    <dgm:cxn modelId="{582A39A5-5825-4B0B-9605-F612E92DCFFA}" type="presParOf" srcId="{AD7AE526-964D-4B16-AE37-CD98E03EE994}" destId="{FEA9E1EB-E7E1-4458-9B5B-4A7D2707609B}" srcOrd="2" destOrd="0" presId="urn:microsoft.com/office/officeart/2008/layout/IncreasingCircleProcess"/>
    <dgm:cxn modelId="{606CD98E-1B38-4155-91A9-3EBB44E11FFF}" type="presParOf" srcId="{FEA9E1EB-E7E1-4458-9B5B-4A7D2707609B}" destId="{A6411D98-0128-48F0-92E6-999D6C9B7167}" srcOrd="0" destOrd="0" presId="urn:microsoft.com/office/officeart/2008/layout/IncreasingCircleProcess"/>
    <dgm:cxn modelId="{11733177-6341-476D-8719-774E68F4AAA9}" type="presParOf" srcId="{FEA9E1EB-E7E1-4458-9B5B-4A7D2707609B}" destId="{E50C4C03-9CEA-491D-8C34-B1CB13B900E1}" srcOrd="1" destOrd="0" presId="urn:microsoft.com/office/officeart/2008/layout/IncreasingCircleProcess"/>
    <dgm:cxn modelId="{DF72CCAF-0028-4E9B-BF5A-D9924E0807CD}" type="presParOf" srcId="{FEA9E1EB-E7E1-4458-9B5B-4A7D2707609B}" destId="{BDEE6393-63A3-4C73-A275-6134FF17B71B}" srcOrd="2" destOrd="0" presId="urn:microsoft.com/office/officeart/2008/layout/IncreasingCircleProcess"/>
    <dgm:cxn modelId="{4482CB0F-27F6-476E-B583-8360AD585619}" type="presParOf" srcId="{FEA9E1EB-E7E1-4458-9B5B-4A7D2707609B}" destId="{7D9B0C5C-5C4B-4223-9F65-579362AB9B04}" srcOrd="3" destOrd="0" presId="urn:microsoft.com/office/officeart/2008/layout/IncreasingCircleProcess"/>
    <dgm:cxn modelId="{593C87DF-8C43-4E2A-B5E9-B24BC001ED99}" type="presParOf" srcId="{AD7AE526-964D-4B16-AE37-CD98E03EE994}" destId="{B277AEC1-38D8-4DB7-8A6E-F668AABE95EF}" srcOrd="3" destOrd="0" presId="urn:microsoft.com/office/officeart/2008/layout/IncreasingCircleProcess"/>
    <dgm:cxn modelId="{482BD90C-635D-4DC0-AAF1-A2A63B63A505}" type="presParOf" srcId="{AD7AE526-964D-4B16-AE37-CD98E03EE994}" destId="{673F3287-69AB-4730-A2A5-27BB81361EAD}" srcOrd="4" destOrd="0" presId="urn:microsoft.com/office/officeart/2008/layout/IncreasingCircleProcess"/>
    <dgm:cxn modelId="{55C83F73-AE3B-4BCC-88D3-E36B696214F5}" type="presParOf" srcId="{673F3287-69AB-4730-A2A5-27BB81361EAD}" destId="{D1A3AFFC-48EB-43B3-9F6C-F1732583C6B5}" srcOrd="0" destOrd="0" presId="urn:microsoft.com/office/officeart/2008/layout/IncreasingCircleProcess"/>
    <dgm:cxn modelId="{C6D35810-BED6-46A1-B123-21A1A2F5C237}" type="presParOf" srcId="{673F3287-69AB-4730-A2A5-27BB81361EAD}" destId="{C98E5FE0-17AB-48AC-8281-B20A2AECDD01}" srcOrd="1" destOrd="0" presId="urn:microsoft.com/office/officeart/2008/layout/IncreasingCircleProcess"/>
    <dgm:cxn modelId="{13AFFC83-9989-4769-B79F-DACB9506A9FC}" type="presParOf" srcId="{673F3287-69AB-4730-A2A5-27BB81361EAD}" destId="{8FEAB773-29F5-4E07-BE07-314B67426AB8}" srcOrd="2" destOrd="0" presId="urn:microsoft.com/office/officeart/2008/layout/IncreasingCircleProcess"/>
    <dgm:cxn modelId="{F857F6DE-0C3A-4BE5-9D9C-FA36A130D1F0}" type="presParOf" srcId="{673F3287-69AB-4730-A2A5-27BB81361EAD}" destId="{78EA94A0-EB3E-4C4D-99AC-02BDA78DBDD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15B65-CAA9-49EF-B66B-8753E7CAEAB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B6D38A-A9C8-4EE5-AFB2-A326E0FB0B43}">
      <dgm:prSet phldrT="[Text]"/>
      <dgm:spPr/>
      <dgm:t>
        <a:bodyPr/>
        <a:lstStyle/>
        <a:p>
          <a:r>
            <a:rPr lang="en-US" dirty="0"/>
            <a:t>Healthy Work Environment</a:t>
          </a:r>
        </a:p>
      </dgm:t>
    </dgm:pt>
    <dgm:pt modelId="{B6393ACB-8C49-45AE-9416-12717EBEB939}" type="parTrans" cxnId="{5B67CAAA-A213-4568-8A04-28ACE9B64EB3}">
      <dgm:prSet/>
      <dgm:spPr/>
      <dgm:t>
        <a:bodyPr/>
        <a:lstStyle/>
        <a:p>
          <a:endParaRPr lang="en-US"/>
        </a:p>
      </dgm:t>
    </dgm:pt>
    <dgm:pt modelId="{0B587147-7257-4936-98CD-513DBF72E596}" type="sibTrans" cxnId="{5B67CAAA-A213-4568-8A04-28ACE9B64EB3}">
      <dgm:prSet/>
      <dgm:spPr/>
      <dgm:t>
        <a:bodyPr/>
        <a:lstStyle/>
        <a:p>
          <a:endParaRPr lang="en-US"/>
        </a:p>
      </dgm:t>
    </dgm:pt>
    <dgm:pt modelId="{FD39B09C-7942-4F48-B3B0-599630936176}">
      <dgm:prSet phldrT="[Text]" custT="1"/>
      <dgm:spPr/>
      <dgm:t>
        <a:bodyPr/>
        <a:lstStyle/>
        <a:p>
          <a:pPr>
            <a:buClr>
              <a:srgbClr val="9D9FA1"/>
            </a:buClr>
            <a:buSzPts val="950"/>
            <a:buFont typeface="Arial" panose="020B0604020202020204" pitchFamily="34" charset="0"/>
            <a:buChar char=""/>
          </a:pPr>
          <a:r>
            <a:rPr lang="en-US" sz="1400" u="none" dirty="0">
              <a:uFillTx/>
            </a:rPr>
            <a:t>Elevate clinician psychological and physical safety to equal importance with patient safety</a:t>
          </a:r>
          <a:endParaRPr lang="en-US" sz="1400" dirty="0"/>
        </a:p>
      </dgm:t>
    </dgm:pt>
    <dgm:pt modelId="{A5E2C611-7CF9-4B74-9BAB-A2E95BADFB57}" type="parTrans" cxnId="{94409905-BE5C-4E57-BC92-D0EE41EAEEF6}">
      <dgm:prSet/>
      <dgm:spPr/>
      <dgm:t>
        <a:bodyPr/>
        <a:lstStyle/>
        <a:p>
          <a:endParaRPr lang="en-US"/>
        </a:p>
      </dgm:t>
    </dgm:pt>
    <dgm:pt modelId="{C3024635-B780-47A7-8D05-D3932FF37873}" type="sibTrans" cxnId="{94409905-BE5C-4E57-BC92-D0EE41EAEEF6}">
      <dgm:prSet/>
      <dgm:spPr/>
      <dgm:t>
        <a:bodyPr/>
        <a:lstStyle/>
        <a:p>
          <a:endParaRPr lang="en-US"/>
        </a:p>
      </dgm:t>
    </dgm:pt>
    <dgm:pt modelId="{550FCC80-799F-40B6-9F58-9E770D26BAA8}">
      <dgm:prSet phldrT="[Text]"/>
      <dgm:spPr/>
      <dgm:t>
        <a:bodyPr/>
        <a:lstStyle/>
        <a:p>
          <a:r>
            <a:rPr lang="en-US" dirty="0"/>
            <a:t>Diversity, Equity, and Inclusion (DEI)</a:t>
          </a:r>
        </a:p>
      </dgm:t>
    </dgm:pt>
    <dgm:pt modelId="{D16314CD-FF81-467B-9F6F-064D0C1C49E8}" type="parTrans" cxnId="{4E75F19F-91B5-46A3-9A8C-29F768AF99FE}">
      <dgm:prSet/>
      <dgm:spPr/>
      <dgm:t>
        <a:bodyPr/>
        <a:lstStyle/>
        <a:p>
          <a:endParaRPr lang="en-US"/>
        </a:p>
      </dgm:t>
    </dgm:pt>
    <dgm:pt modelId="{E68DF6BC-7022-4E16-956D-770BE9FBFE40}" type="sibTrans" cxnId="{4E75F19F-91B5-46A3-9A8C-29F768AF99FE}">
      <dgm:prSet/>
      <dgm:spPr/>
      <dgm:t>
        <a:bodyPr/>
        <a:lstStyle/>
        <a:p>
          <a:endParaRPr lang="en-US"/>
        </a:p>
      </dgm:t>
    </dgm:pt>
    <dgm:pt modelId="{93B57F86-E5F5-4BA9-9172-0DD8E7F62271}">
      <dgm:prSet phldrT="[Text]" custT="1"/>
      <dgm:spPr/>
      <dgm:t>
        <a:bodyPr/>
        <a:lstStyle/>
        <a:p>
          <a:r>
            <a:rPr lang="en-US" sz="1400" dirty="0"/>
            <a:t>Implement Inclusive Excellence, a change-focused iterative planning process whereby there is deliberate integration of DEI ideals into leadership practices, daily operations, strategic planning, decision-making, resource allocation and priorities</a:t>
          </a:r>
        </a:p>
      </dgm:t>
    </dgm:pt>
    <dgm:pt modelId="{A460A8E6-72B9-4B00-860C-44B4532FB33B}" type="parTrans" cxnId="{A390BB9F-D837-4823-A16E-31B53C03B3BA}">
      <dgm:prSet/>
      <dgm:spPr/>
      <dgm:t>
        <a:bodyPr/>
        <a:lstStyle/>
        <a:p>
          <a:endParaRPr lang="en-US"/>
        </a:p>
      </dgm:t>
    </dgm:pt>
    <dgm:pt modelId="{76C204A1-06DB-4791-94F3-FEDD9FF90ACB}" type="sibTrans" cxnId="{A390BB9F-D837-4823-A16E-31B53C03B3BA}">
      <dgm:prSet/>
      <dgm:spPr/>
      <dgm:t>
        <a:bodyPr/>
        <a:lstStyle/>
        <a:p>
          <a:endParaRPr lang="en-US"/>
        </a:p>
      </dgm:t>
    </dgm:pt>
    <dgm:pt modelId="{74369E8A-3A00-494A-A4FA-9E95F0033057}">
      <dgm:prSet phldrT="[Text]"/>
      <dgm:spPr/>
      <dgm:t>
        <a:bodyPr/>
        <a:lstStyle/>
        <a:p>
          <a:r>
            <a:rPr lang="en-US" dirty="0"/>
            <a:t>Work Schedule Flexibility</a:t>
          </a:r>
        </a:p>
      </dgm:t>
    </dgm:pt>
    <dgm:pt modelId="{B380E86C-4F05-4FE1-B56D-68643FEBBE5C}" type="parTrans" cxnId="{3D1AD2C9-BD59-476A-9509-B4E791DFFC52}">
      <dgm:prSet/>
      <dgm:spPr/>
      <dgm:t>
        <a:bodyPr/>
        <a:lstStyle/>
        <a:p>
          <a:endParaRPr lang="en-US"/>
        </a:p>
      </dgm:t>
    </dgm:pt>
    <dgm:pt modelId="{A51BC3BA-55E1-4828-9C0E-C71CA0A0E786}" type="sibTrans" cxnId="{3D1AD2C9-BD59-476A-9509-B4E791DFFC52}">
      <dgm:prSet/>
      <dgm:spPr/>
      <dgm:t>
        <a:bodyPr/>
        <a:lstStyle/>
        <a:p>
          <a:endParaRPr lang="en-US"/>
        </a:p>
      </dgm:t>
    </dgm:pt>
    <dgm:pt modelId="{37C52307-9E27-46A5-A7B1-31640BDF0328}">
      <dgm:prSet phldrT="[Text]"/>
      <dgm:spPr/>
      <dgm:t>
        <a:bodyPr/>
        <a:lstStyle/>
        <a:p>
          <a:r>
            <a:rPr lang="en-US" dirty="0"/>
            <a:t>Stress Injury Continuum</a:t>
          </a:r>
        </a:p>
      </dgm:t>
    </dgm:pt>
    <dgm:pt modelId="{B75C2503-3E52-46AE-A4CB-795CC445B129}" type="parTrans" cxnId="{7D156A67-D348-4999-BCF9-0DA31542E0E9}">
      <dgm:prSet/>
      <dgm:spPr/>
      <dgm:t>
        <a:bodyPr/>
        <a:lstStyle/>
        <a:p>
          <a:endParaRPr lang="en-US"/>
        </a:p>
      </dgm:t>
    </dgm:pt>
    <dgm:pt modelId="{E6D5DA1A-D3FA-47B7-B9DB-2A83CF2E79C9}" type="sibTrans" cxnId="{7D156A67-D348-4999-BCF9-0DA31542E0E9}">
      <dgm:prSet/>
      <dgm:spPr/>
      <dgm:t>
        <a:bodyPr/>
        <a:lstStyle/>
        <a:p>
          <a:endParaRPr lang="en-US"/>
        </a:p>
      </dgm:t>
    </dgm:pt>
    <dgm:pt modelId="{BEA8F21B-FCEB-4090-94DB-86A13BCCBE81}">
      <dgm:prSet phldrT="[Text]"/>
      <dgm:spPr/>
      <dgm:t>
        <a:bodyPr/>
        <a:lstStyle/>
        <a:p>
          <a:r>
            <a:rPr lang="en-US" dirty="0"/>
            <a:t>Innovative Care Delivery Models</a:t>
          </a:r>
        </a:p>
      </dgm:t>
    </dgm:pt>
    <dgm:pt modelId="{47560536-9925-423B-ABEA-074874082E02}" type="parTrans" cxnId="{711A1ECA-FC10-4FA4-8802-1F79B33DB3E8}">
      <dgm:prSet/>
      <dgm:spPr/>
      <dgm:t>
        <a:bodyPr/>
        <a:lstStyle/>
        <a:p>
          <a:endParaRPr lang="en-US"/>
        </a:p>
      </dgm:t>
    </dgm:pt>
    <dgm:pt modelId="{6A936A21-84ED-41B4-B9A6-64384915072A}" type="sibTrans" cxnId="{711A1ECA-FC10-4FA4-8802-1F79B33DB3E8}">
      <dgm:prSet/>
      <dgm:spPr/>
      <dgm:t>
        <a:bodyPr/>
        <a:lstStyle/>
        <a:p>
          <a:endParaRPr lang="en-US"/>
        </a:p>
      </dgm:t>
    </dgm:pt>
    <dgm:pt modelId="{E54AFB87-A1CD-4D27-9FCB-32451A3F6FEE}">
      <dgm:prSet phldrT="[Text]"/>
      <dgm:spPr/>
      <dgm:t>
        <a:bodyPr/>
        <a:lstStyle/>
        <a:p>
          <a:r>
            <a:rPr lang="en-US" dirty="0"/>
            <a:t>Total Compensation</a:t>
          </a:r>
        </a:p>
      </dgm:t>
    </dgm:pt>
    <dgm:pt modelId="{36F69D76-1055-44B9-96FF-01C306477C50}" type="parTrans" cxnId="{17047301-3947-4BE9-AB7F-A0E0C7C08C07}">
      <dgm:prSet/>
      <dgm:spPr/>
      <dgm:t>
        <a:bodyPr/>
        <a:lstStyle/>
        <a:p>
          <a:endParaRPr lang="en-US"/>
        </a:p>
      </dgm:t>
    </dgm:pt>
    <dgm:pt modelId="{DED9EAD7-6021-4DFA-8832-DA35DBF2D2E1}" type="sibTrans" cxnId="{17047301-3947-4BE9-AB7F-A0E0C7C08C07}">
      <dgm:prSet/>
      <dgm:spPr/>
      <dgm:t>
        <a:bodyPr/>
        <a:lstStyle/>
        <a:p>
          <a:endParaRPr lang="en-US"/>
        </a:p>
      </dgm:t>
    </dgm:pt>
    <dgm:pt modelId="{5EDCC23C-BF56-4BAB-BBD2-3231E03F68B5}">
      <dgm:prSet phldrT="[Text]" custT="1"/>
      <dgm:spPr/>
      <dgm:t>
        <a:bodyPr/>
        <a:lstStyle/>
        <a:p>
          <a:r>
            <a:rPr lang="en-US" sz="1400" dirty="0"/>
            <a:t>Build a flexible workforce with flexible scheduling, flexible shifts and flexible roles.</a:t>
          </a:r>
        </a:p>
      </dgm:t>
    </dgm:pt>
    <dgm:pt modelId="{40ACD70F-88F1-4D10-8602-4119EE54C4F1}" type="parTrans" cxnId="{C233001A-907D-4698-81B2-0AEB33C118EA}">
      <dgm:prSet/>
      <dgm:spPr/>
      <dgm:t>
        <a:bodyPr/>
        <a:lstStyle/>
        <a:p>
          <a:endParaRPr lang="en-US"/>
        </a:p>
      </dgm:t>
    </dgm:pt>
    <dgm:pt modelId="{0393D9C2-B92C-4D83-82DE-478A8DAD8011}" type="sibTrans" cxnId="{C233001A-907D-4698-81B2-0AEB33C118EA}">
      <dgm:prSet/>
      <dgm:spPr/>
      <dgm:t>
        <a:bodyPr/>
        <a:lstStyle/>
        <a:p>
          <a:endParaRPr lang="en-US"/>
        </a:p>
      </dgm:t>
    </dgm:pt>
    <dgm:pt modelId="{B9B6A826-C8FE-4365-9688-DA9EC2AB3394}">
      <dgm:prSet phldrT="[Text]" custT="1"/>
      <dgm:spPr/>
      <dgm:t>
        <a:bodyPr/>
        <a:lstStyle/>
        <a:p>
          <a:pPr>
            <a:buClr>
              <a:srgbClr val="9D9FA1"/>
            </a:buClr>
            <a:buSzPts val="950"/>
            <a:buFont typeface="Arial" panose="020B0604020202020204" pitchFamily="34" charset="0"/>
            <a:buChar char=""/>
          </a:pPr>
          <a:r>
            <a:rPr lang="en-US" sz="1400" u="none" dirty="0">
              <a:uFillTx/>
            </a:rPr>
            <a:t>Address burnout, moral distress, and compassion fatigue as barriers to nurse retention.</a:t>
          </a:r>
          <a:endParaRPr lang="en-US" sz="1400" dirty="0"/>
        </a:p>
      </dgm:t>
    </dgm:pt>
    <dgm:pt modelId="{1A04D915-C466-4C13-924A-B641BBE470CB}" type="parTrans" cxnId="{2FDCAF44-DC86-4E2B-9571-74A3D0D5C383}">
      <dgm:prSet/>
      <dgm:spPr/>
      <dgm:t>
        <a:bodyPr/>
        <a:lstStyle/>
        <a:p>
          <a:endParaRPr lang="en-US"/>
        </a:p>
      </dgm:t>
    </dgm:pt>
    <dgm:pt modelId="{701BF29A-5B05-4372-BD9C-8E7B50980598}" type="sibTrans" cxnId="{2FDCAF44-DC86-4E2B-9571-74A3D0D5C383}">
      <dgm:prSet/>
      <dgm:spPr/>
      <dgm:t>
        <a:bodyPr/>
        <a:lstStyle/>
        <a:p>
          <a:endParaRPr lang="en-US"/>
        </a:p>
      </dgm:t>
    </dgm:pt>
    <dgm:pt modelId="{31A37665-0C9A-4334-B908-C8D5C87E27D1}">
      <dgm:prSet custT="1"/>
      <dgm:spPr/>
      <dgm:t>
        <a:bodyPr/>
        <a:lstStyle/>
        <a:p>
          <a:r>
            <a:rPr lang="en-US" sz="1400" dirty="0"/>
            <a:t>Incorporate well-being of nurses as an organizational value.</a:t>
          </a:r>
        </a:p>
      </dgm:t>
    </dgm:pt>
    <dgm:pt modelId="{A51FABE0-2704-497C-A8F7-DE28DC3F5887}" type="parTrans" cxnId="{8F3A256A-1651-4D66-9262-32872D91969A}">
      <dgm:prSet/>
      <dgm:spPr/>
      <dgm:t>
        <a:bodyPr/>
        <a:lstStyle/>
        <a:p>
          <a:endParaRPr lang="en-US"/>
        </a:p>
      </dgm:t>
    </dgm:pt>
    <dgm:pt modelId="{9940C6AC-EAD9-4BA8-9978-7402E2E34426}" type="sibTrans" cxnId="{8F3A256A-1651-4D66-9262-32872D91969A}">
      <dgm:prSet/>
      <dgm:spPr/>
      <dgm:t>
        <a:bodyPr/>
        <a:lstStyle/>
        <a:p>
          <a:endParaRPr lang="en-US"/>
        </a:p>
      </dgm:t>
    </dgm:pt>
    <dgm:pt modelId="{481C5343-CF6F-4929-9BB3-E8F091AA5F3B}">
      <dgm:prSet phldrT="[Text]" custT="1"/>
      <dgm:spPr/>
      <dgm:t>
        <a:bodyPr/>
        <a:lstStyle/>
        <a:p>
          <a:r>
            <a:rPr lang="en-US" sz="1400" dirty="0"/>
            <a:t>Implement </a:t>
          </a:r>
          <a:r>
            <a:rPr lang="en-US" sz="1400" dirty="0" err="1"/>
            <a:t>tribrid</a:t>
          </a:r>
          <a:r>
            <a:rPr lang="en-US" sz="1400" dirty="0"/>
            <a:t> care delivery models that offer a holistic approach with three components, including onsite care delivery, IT integration of patient monitoring equipment, and ambulatory access and virtual/remote care delivery.</a:t>
          </a:r>
        </a:p>
      </dgm:t>
    </dgm:pt>
    <dgm:pt modelId="{FEB2D45D-A75C-4B16-B3B0-3C7C9D2731F0}" type="parTrans" cxnId="{1FFAFF32-DC3C-4B83-81D6-8F91CBFAE3AA}">
      <dgm:prSet/>
      <dgm:spPr/>
      <dgm:t>
        <a:bodyPr/>
        <a:lstStyle/>
        <a:p>
          <a:endParaRPr lang="en-US"/>
        </a:p>
      </dgm:t>
    </dgm:pt>
    <dgm:pt modelId="{6059B4AD-735C-4F79-A15A-971BEB3EAAA7}" type="sibTrans" cxnId="{1FFAFF32-DC3C-4B83-81D6-8F91CBFAE3AA}">
      <dgm:prSet/>
      <dgm:spPr/>
      <dgm:t>
        <a:bodyPr/>
        <a:lstStyle/>
        <a:p>
          <a:endParaRPr lang="en-US"/>
        </a:p>
      </dgm:t>
    </dgm:pt>
    <dgm:pt modelId="{8A17830C-C510-4849-84F4-A64D5B6BC1DA}">
      <dgm:prSet phldrT="[Text]" custT="1"/>
      <dgm:spPr/>
      <dgm:t>
        <a:bodyPr/>
        <a:lstStyle/>
        <a:p>
          <a:r>
            <a:rPr lang="en-US" sz="1400" dirty="0"/>
            <a:t>Develop an organization-wide formalized and customizable total compensation program for nurses that is stratified based on market intelligence, generational needs and an innovative and transparent pay philosophy</a:t>
          </a:r>
        </a:p>
      </dgm:t>
    </dgm:pt>
    <dgm:pt modelId="{0AD3FA9F-35AA-41C1-9243-12A23E4D4ABA}" type="parTrans" cxnId="{9D8EF545-1662-4408-B735-E788DFE73B6C}">
      <dgm:prSet/>
      <dgm:spPr/>
      <dgm:t>
        <a:bodyPr/>
        <a:lstStyle/>
        <a:p>
          <a:endParaRPr lang="en-US"/>
        </a:p>
      </dgm:t>
    </dgm:pt>
    <dgm:pt modelId="{D646A4DF-24DE-4DDB-824B-A95DC81F39F8}" type="sibTrans" cxnId="{9D8EF545-1662-4408-B735-E788DFE73B6C}">
      <dgm:prSet/>
      <dgm:spPr/>
      <dgm:t>
        <a:bodyPr/>
        <a:lstStyle/>
        <a:p>
          <a:endParaRPr lang="en-US"/>
        </a:p>
      </dgm:t>
    </dgm:pt>
    <dgm:pt modelId="{00DAE051-C933-42A6-BBDD-928B21FE2A45}">
      <dgm:prSet phldrT="[Text]" custT="1"/>
      <dgm:spPr/>
      <dgm:t>
        <a:bodyPr/>
        <a:lstStyle/>
        <a:p>
          <a:pPr>
            <a:buClr>
              <a:srgbClr val="9D9FA1"/>
            </a:buClr>
            <a:buSzPts val="950"/>
            <a:buFont typeface="Arial" panose="020B0604020202020204" pitchFamily="34" charset="0"/>
            <a:buChar char=""/>
          </a:pPr>
          <a:r>
            <a:rPr lang="en-US" sz="1400" dirty="0"/>
            <a:t>Investigate evidence related to scope of practice and minimum safe staffing levels for patients</a:t>
          </a:r>
        </a:p>
      </dgm:t>
    </dgm:pt>
    <dgm:pt modelId="{92E31298-FFEA-4EFB-B486-D14C6A391403}" type="parTrans" cxnId="{8DFEAA46-5A23-474A-A721-68618CBCCD99}">
      <dgm:prSet/>
      <dgm:spPr/>
      <dgm:t>
        <a:bodyPr/>
        <a:lstStyle/>
        <a:p>
          <a:endParaRPr lang="en-US"/>
        </a:p>
      </dgm:t>
    </dgm:pt>
    <dgm:pt modelId="{D51AD9F7-E9F7-4D2A-B268-554D15789F7C}" type="sibTrans" cxnId="{8DFEAA46-5A23-474A-A721-68618CBCCD99}">
      <dgm:prSet/>
      <dgm:spPr/>
      <dgm:t>
        <a:bodyPr/>
        <a:lstStyle/>
        <a:p>
          <a:endParaRPr lang="en-US"/>
        </a:p>
      </dgm:t>
    </dgm:pt>
    <dgm:pt modelId="{9FA99C40-5C4A-4AFE-AAF2-8570D4586FE3}" type="pres">
      <dgm:prSet presAssocID="{3ED15B65-CAA9-49EF-B66B-8753E7CAEAB7}" presName="Name0" presStyleCnt="0">
        <dgm:presLayoutVars>
          <dgm:dir/>
          <dgm:animLvl val="lvl"/>
          <dgm:resizeHandles val="exact"/>
        </dgm:presLayoutVars>
      </dgm:prSet>
      <dgm:spPr/>
    </dgm:pt>
    <dgm:pt modelId="{6D2D3118-9DBD-42AF-8CFF-9920F4610DB6}" type="pres">
      <dgm:prSet presAssocID="{83B6D38A-A9C8-4EE5-AFB2-A326E0FB0B43}" presName="linNode" presStyleCnt="0"/>
      <dgm:spPr/>
    </dgm:pt>
    <dgm:pt modelId="{B4204028-03B5-411F-98DB-E719FB0F017F}" type="pres">
      <dgm:prSet presAssocID="{83B6D38A-A9C8-4EE5-AFB2-A326E0FB0B4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C44D5F49-91D5-42B8-9CD4-5857C614EBFE}" type="pres">
      <dgm:prSet presAssocID="{83B6D38A-A9C8-4EE5-AFB2-A326E0FB0B43}" presName="descendantText" presStyleLbl="alignAccFollowNode1" presStyleIdx="0" presStyleCnt="6">
        <dgm:presLayoutVars>
          <dgm:bulletEnabled val="1"/>
        </dgm:presLayoutVars>
      </dgm:prSet>
      <dgm:spPr/>
    </dgm:pt>
    <dgm:pt modelId="{D7B0C2FE-E1E5-4C10-9C52-0BE189555B36}" type="pres">
      <dgm:prSet presAssocID="{0B587147-7257-4936-98CD-513DBF72E596}" presName="sp" presStyleCnt="0"/>
      <dgm:spPr/>
    </dgm:pt>
    <dgm:pt modelId="{4EDFA31D-731D-41F2-AFA6-172B7E24244E}" type="pres">
      <dgm:prSet presAssocID="{550FCC80-799F-40B6-9F58-9E770D26BAA8}" presName="linNode" presStyleCnt="0"/>
      <dgm:spPr/>
    </dgm:pt>
    <dgm:pt modelId="{BA99FE4B-5E46-48FE-8704-864529F1D633}" type="pres">
      <dgm:prSet presAssocID="{550FCC80-799F-40B6-9F58-9E770D26BAA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2E1F3FE8-DC20-4A82-AB79-3B507859ECEC}" type="pres">
      <dgm:prSet presAssocID="{550FCC80-799F-40B6-9F58-9E770D26BAA8}" presName="descendantText" presStyleLbl="alignAccFollowNode1" presStyleIdx="1" presStyleCnt="6">
        <dgm:presLayoutVars>
          <dgm:bulletEnabled val="1"/>
        </dgm:presLayoutVars>
      </dgm:prSet>
      <dgm:spPr/>
    </dgm:pt>
    <dgm:pt modelId="{3EBAFD9A-6425-4361-904A-FE3FF097C90B}" type="pres">
      <dgm:prSet presAssocID="{E68DF6BC-7022-4E16-956D-770BE9FBFE40}" presName="sp" presStyleCnt="0"/>
      <dgm:spPr/>
    </dgm:pt>
    <dgm:pt modelId="{3378992D-8F1F-4C0C-8162-7B8CAB897741}" type="pres">
      <dgm:prSet presAssocID="{74369E8A-3A00-494A-A4FA-9E95F0033057}" presName="linNode" presStyleCnt="0"/>
      <dgm:spPr/>
    </dgm:pt>
    <dgm:pt modelId="{09910740-0351-42A0-A105-1858E2B88AC1}" type="pres">
      <dgm:prSet presAssocID="{74369E8A-3A00-494A-A4FA-9E95F003305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E7A745AF-C25F-410F-9A4C-D859FF8801D6}" type="pres">
      <dgm:prSet presAssocID="{74369E8A-3A00-494A-A4FA-9E95F0033057}" presName="descendantText" presStyleLbl="alignAccFollowNode1" presStyleIdx="2" presStyleCnt="6">
        <dgm:presLayoutVars>
          <dgm:bulletEnabled val="1"/>
        </dgm:presLayoutVars>
      </dgm:prSet>
      <dgm:spPr/>
    </dgm:pt>
    <dgm:pt modelId="{F28DE4E3-BBB2-4D8B-8C36-EBBA6CEF10CC}" type="pres">
      <dgm:prSet presAssocID="{A51BC3BA-55E1-4828-9C0E-C71CA0A0E786}" presName="sp" presStyleCnt="0"/>
      <dgm:spPr/>
    </dgm:pt>
    <dgm:pt modelId="{2C58A202-D920-485E-9449-179A6B368656}" type="pres">
      <dgm:prSet presAssocID="{37C52307-9E27-46A5-A7B1-31640BDF0328}" presName="linNode" presStyleCnt="0"/>
      <dgm:spPr/>
    </dgm:pt>
    <dgm:pt modelId="{EBB31CDD-5D10-4A51-B029-72F3992D8EB3}" type="pres">
      <dgm:prSet presAssocID="{37C52307-9E27-46A5-A7B1-31640BDF0328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EE9FB4C-A12B-42E4-B2C5-D0A2077A1006}" type="pres">
      <dgm:prSet presAssocID="{37C52307-9E27-46A5-A7B1-31640BDF0328}" presName="descendantText" presStyleLbl="alignAccFollowNode1" presStyleIdx="3" presStyleCnt="6">
        <dgm:presLayoutVars>
          <dgm:bulletEnabled val="1"/>
        </dgm:presLayoutVars>
      </dgm:prSet>
      <dgm:spPr/>
    </dgm:pt>
    <dgm:pt modelId="{F65F927F-6DD9-45A1-9447-8CF7CD14DCCB}" type="pres">
      <dgm:prSet presAssocID="{E6D5DA1A-D3FA-47B7-B9DB-2A83CF2E79C9}" presName="sp" presStyleCnt="0"/>
      <dgm:spPr/>
    </dgm:pt>
    <dgm:pt modelId="{79AB6BA8-DF0A-41C7-A9DE-6077675D27BA}" type="pres">
      <dgm:prSet presAssocID="{BEA8F21B-FCEB-4090-94DB-86A13BCCBE81}" presName="linNode" presStyleCnt="0"/>
      <dgm:spPr/>
    </dgm:pt>
    <dgm:pt modelId="{309F7E9C-06BC-4FE7-8B13-91D9F88E2458}" type="pres">
      <dgm:prSet presAssocID="{BEA8F21B-FCEB-4090-94DB-86A13BCCBE81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D341B92-2F19-4493-A981-5A88BA8D402A}" type="pres">
      <dgm:prSet presAssocID="{BEA8F21B-FCEB-4090-94DB-86A13BCCBE81}" presName="descendantText" presStyleLbl="alignAccFollowNode1" presStyleIdx="4" presStyleCnt="6">
        <dgm:presLayoutVars>
          <dgm:bulletEnabled val="1"/>
        </dgm:presLayoutVars>
      </dgm:prSet>
      <dgm:spPr/>
    </dgm:pt>
    <dgm:pt modelId="{850F21AB-2435-4B25-B76F-258C28693F31}" type="pres">
      <dgm:prSet presAssocID="{6A936A21-84ED-41B4-B9A6-64384915072A}" presName="sp" presStyleCnt="0"/>
      <dgm:spPr/>
    </dgm:pt>
    <dgm:pt modelId="{6874DCC3-3385-47C6-A52C-CD6C1BE663F9}" type="pres">
      <dgm:prSet presAssocID="{E54AFB87-A1CD-4D27-9FCB-32451A3F6FEE}" presName="linNode" presStyleCnt="0"/>
      <dgm:spPr/>
    </dgm:pt>
    <dgm:pt modelId="{4A0E871E-B1AE-40A2-9C7E-89CC03941F83}" type="pres">
      <dgm:prSet presAssocID="{E54AFB87-A1CD-4D27-9FCB-32451A3F6FEE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9D9CF16F-EB4B-47E2-953C-69DAC65286AA}" type="pres">
      <dgm:prSet presAssocID="{E54AFB87-A1CD-4D27-9FCB-32451A3F6FEE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7047301-3947-4BE9-AB7F-A0E0C7C08C07}" srcId="{3ED15B65-CAA9-49EF-B66B-8753E7CAEAB7}" destId="{E54AFB87-A1CD-4D27-9FCB-32451A3F6FEE}" srcOrd="5" destOrd="0" parTransId="{36F69D76-1055-44B9-96FF-01C306477C50}" sibTransId="{DED9EAD7-6021-4DFA-8832-DA35DBF2D2E1}"/>
    <dgm:cxn modelId="{94409905-BE5C-4E57-BC92-D0EE41EAEEF6}" srcId="{83B6D38A-A9C8-4EE5-AFB2-A326E0FB0B43}" destId="{FD39B09C-7942-4F48-B3B0-599630936176}" srcOrd="0" destOrd="0" parTransId="{A5E2C611-7CF9-4B74-9BAB-A2E95BADFB57}" sibTransId="{C3024635-B780-47A7-8D05-D3932FF37873}"/>
    <dgm:cxn modelId="{C233001A-907D-4698-81B2-0AEB33C118EA}" srcId="{74369E8A-3A00-494A-A4FA-9E95F0033057}" destId="{5EDCC23C-BF56-4BAB-BBD2-3231E03F68B5}" srcOrd="0" destOrd="0" parTransId="{40ACD70F-88F1-4D10-8602-4119EE54C4F1}" sibTransId="{0393D9C2-B92C-4D83-82DE-478A8DAD8011}"/>
    <dgm:cxn modelId="{1FFAFF32-DC3C-4B83-81D6-8F91CBFAE3AA}" srcId="{BEA8F21B-FCEB-4090-94DB-86A13BCCBE81}" destId="{481C5343-CF6F-4929-9BB3-E8F091AA5F3B}" srcOrd="0" destOrd="0" parTransId="{FEB2D45D-A75C-4B16-B3B0-3C7C9D2731F0}" sibTransId="{6059B4AD-735C-4F79-A15A-971BEB3EAAA7}"/>
    <dgm:cxn modelId="{74BADB3C-37B9-45B4-A4D0-66E9B477231B}" type="presOf" srcId="{BEA8F21B-FCEB-4090-94DB-86A13BCCBE81}" destId="{309F7E9C-06BC-4FE7-8B13-91D9F88E2458}" srcOrd="0" destOrd="0" presId="urn:microsoft.com/office/officeart/2005/8/layout/vList5"/>
    <dgm:cxn modelId="{C0F7BA3E-8B95-460F-BF5C-C336BDB181D1}" type="presOf" srcId="{37C52307-9E27-46A5-A7B1-31640BDF0328}" destId="{EBB31CDD-5D10-4A51-B029-72F3992D8EB3}" srcOrd="0" destOrd="0" presId="urn:microsoft.com/office/officeart/2005/8/layout/vList5"/>
    <dgm:cxn modelId="{2FDCAF44-DC86-4E2B-9571-74A3D0D5C383}" srcId="{37C52307-9E27-46A5-A7B1-31640BDF0328}" destId="{B9B6A826-C8FE-4365-9688-DA9EC2AB3394}" srcOrd="0" destOrd="0" parTransId="{1A04D915-C466-4C13-924A-B641BBE470CB}" sibTransId="{701BF29A-5B05-4372-BD9C-8E7B50980598}"/>
    <dgm:cxn modelId="{9D8EF545-1662-4408-B735-E788DFE73B6C}" srcId="{E54AFB87-A1CD-4D27-9FCB-32451A3F6FEE}" destId="{8A17830C-C510-4849-84F4-A64D5B6BC1DA}" srcOrd="0" destOrd="0" parTransId="{0AD3FA9F-35AA-41C1-9243-12A23E4D4ABA}" sibTransId="{D646A4DF-24DE-4DDB-824B-A95DC81F39F8}"/>
    <dgm:cxn modelId="{8DFEAA46-5A23-474A-A721-68618CBCCD99}" srcId="{83B6D38A-A9C8-4EE5-AFB2-A326E0FB0B43}" destId="{00DAE051-C933-42A6-BBDD-928B21FE2A45}" srcOrd="1" destOrd="0" parTransId="{92E31298-FFEA-4EFB-B486-D14C6A391403}" sibTransId="{D51AD9F7-E9F7-4D2A-B268-554D15789F7C}"/>
    <dgm:cxn modelId="{45FE5C4C-264A-4385-8584-469A3F235503}" type="presOf" srcId="{74369E8A-3A00-494A-A4FA-9E95F0033057}" destId="{09910740-0351-42A0-A105-1858E2B88AC1}" srcOrd="0" destOrd="0" presId="urn:microsoft.com/office/officeart/2005/8/layout/vList5"/>
    <dgm:cxn modelId="{DBCA6456-90F4-4260-B62B-6D2AB621FA43}" type="presOf" srcId="{481C5343-CF6F-4929-9BB3-E8F091AA5F3B}" destId="{6D341B92-2F19-4493-A981-5A88BA8D402A}" srcOrd="0" destOrd="0" presId="urn:microsoft.com/office/officeart/2005/8/layout/vList5"/>
    <dgm:cxn modelId="{138ED356-4499-4BEE-839F-AF94A8DEB6AA}" type="presOf" srcId="{31A37665-0C9A-4334-B908-C8D5C87E27D1}" destId="{1EE9FB4C-A12B-42E4-B2C5-D0A2077A1006}" srcOrd="0" destOrd="1" presId="urn:microsoft.com/office/officeart/2005/8/layout/vList5"/>
    <dgm:cxn modelId="{2EBD685F-59DD-4588-B17C-E140FEC1AA81}" type="presOf" srcId="{5EDCC23C-BF56-4BAB-BBD2-3231E03F68B5}" destId="{E7A745AF-C25F-410F-9A4C-D859FF8801D6}" srcOrd="0" destOrd="0" presId="urn:microsoft.com/office/officeart/2005/8/layout/vList5"/>
    <dgm:cxn modelId="{7D156A67-D348-4999-BCF9-0DA31542E0E9}" srcId="{3ED15B65-CAA9-49EF-B66B-8753E7CAEAB7}" destId="{37C52307-9E27-46A5-A7B1-31640BDF0328}" srcOrd="3" destOrd="0" parTransId="{B75C2503-3E52-46AE-A4CB-795CC445B129}" sibTransId="{E6D5DA1A-D3FA-47B7-B9DB-2A83CF2E79C9}"/>
    <dgm:cxn modelId="{8F3A256A-1651-4D66-9262-32872D91969A}" srcId="{37C52307-9E27-46A5-A7B1-31640BDF0328}" destId="{31A37665-0C9A-4334-B908-C8D5C87E27D1}" srcOrd="1" destOrd="0" parTransId="{A51FABE0-2704-497C-A8F7-DE28DC3F5887}" sibTransId="{9940C6AC-EAD9-4BA8-9978-7402E2E34426}"/>
    <dgm:cxn modelId="{D4D8056D-8788-4D86-A6FA-F6015C61DA8D}" type="presOf" srcId="{8A17830C-C510-4849-84F4-A64D5B6BC1DA}" destId="{9D9CF16F-EB4B-47E2-953C-69DAC65286AA}" srcOrd="0" destOrd="0" presId="urn:microsoft.com/office/officeart/2005/8/layout/vList5"/>
    <dgm:cxn modelId="{D679BC85-C375-4821-BEB1-951F23E063C6}" type="presOf" srcId="{E54AFB87-A1CD-4D27-9FCB-32451A3F6FEE}" destId="{4A0E871E-B1AE-40A2-9C7E-89CC03941F83}" srcOrd="0" destOrd="0" presId="urn:microsoft.com/office/officeart/2005/8/layout/vList5"/>
    <dgm:cxn modelId="{4D910A91-7C57-4026-8BFF-8C39AD9BAC88}" type="presOf" srcId="{3ED15B65-CAA9-49EF-B66B-8753E7CAEAB7}" destId="{9FA99C40-5C4A-4AFE-AAF2-8570D4586FE3}" srcOrd="0" destOrd="0" presId="urn:microsoft.com/office/officeart/2005/8/layout/vList5"/>
    <dgm:cxn modelId="{A390BB9F-D837-4823-A16E-31B53C03B3BA}" srcId="{550FCC80-799F-40B6-9F58-9E770D26BAA8}" destId="{93B57F86-E5F5-4BA9-9172-0DD8E7F62271}" srcOrd="0" destOrd="0" parTransId="{A460A8E6-72B9-4B00-860C-44B4532FB33B}" sibTransId="{76C204A1-06DB-4791-94F3-FEDD9FF90ACB}"/>
    <dgm:cxn modelId="{4E75F19F-91B5-46A3-9A8C-29F768AF99FE}" srcId="{3ED15B65-CAA9-49EF-B66B-8753E7CAEAB7}" destId="{550FCC80-799F-40B6-9F58-9E770D26BAA8}" srcOrd="1" destOrd="0" parTransId="{D16314CD-FF81-467B-9F6F-064D0C1C49E8}" sibTransId="{E68DF6BC-7022-4E16-956D-770BE9FBFE40}"/>
    <dgm:cxn modelId="{5B67CAAA-A213-4568-8A04-28ACE9B64EB3}" srcId="{3ED15B65-CAA9-49EF-B66B-8753E7CAEAB7}" destId="{83B6D38A-A9C8-4EE5-AFB2-A326E0FB0B43}" srcOrd="0" destOrd="0" parTransId="{B6393ACB-8C49-45AE-9416-12717EBEB939}" sibTransId="{0B587147-7257-4936-98CD-513DBF72E596}"/>
    <dgm:cxn modelId="{AFC577B4-AB0B-4593-A2D3-AEDD2DEDB6F4}" type="presOf" srcId="{93B57F86-E5F5-4BA9-9172-0DD8E7F62271}" destId="{2E1F3FE8-DC20-4A82-AB79-3B507859ECEC}" srcOrd="0" destOrd="0" presId="urn:microsoft.com/office/officeart/2005/8/layout/vList5"/>
    <dgm:cxn modelId="{A3A641B8-CEF2-4F07-AF67-D8ED38464009}" type="presOf" srcId="{00DAE051-C933-42A6-BBDD-928B21FE2A45}" destId="{C44D5F49-91D5-42B8-9CD4-5857C614EBFE}" srcOrd="0" destOrd="1" presId="urn:microsoft.com/office/officeart/2005/8/layout/vList5"/>
    <dgm:cxn modelId="{3D1AD2C9-BD59-476A-9509-B4E791DFFC52}" srcId="{3ED15B65-CAA9-49EF-B66B-8753E7CAEAB7}" destId="{74369E8A-3A00-494A-A4FA-9E95F0033057}" srcOrd="2" destOrd="0" parTransId="{B380E86C-4F05-4FE1-B56D-68643FEBBE5C}" sibTransId="{A51BC3BA-55E1-4828-9C0E-C71CA0A0E786}"/>
    <dgm:cxn modelId="{711A1ECA-FC10-4FA4-8802-1F79B33DB3E8}" srcId="{3ED15B65-CAA9-49EF-B66B-8753E7CAEAB7}" destId="{BEA8F21B-FCEB-4090-94DB-86A13BCCBE81}" srcOrd="4" destOrd="0" parTransId="{47560536-9925-423B-ABEA-074874082E02}" sibTransId="{6A936A21-84ED-41B4-B9A6-64384915072A}"/>
    <dgm:cxn modelId="{56F180CF-BDE8-477B-B780-69B6983F233B}" type="presOf" srcId="{83B6D38A-A9C8-4EE5-AFB2-A326E0FB0B43}" destId="{B4204028-03B5-411F-98DB-E719FB0F017F}" srcOrd="0" destOrd="0" presId="urn:microsoft.com/office/officeart/2005/8/layout/vList5"/>
    <dgm:cxn modelId="{6EB8EAD8-4B34-4749-B494-F1E6CF2AC51D}" type="presOf" srcId="{FD39B09C-7942-4F48-B3B0-599630936176}" destId="{C44D5F49-91D5-42B8-9CD4-5857C614EBFE}" srcOrd="0" destOrd="0" presId="urn:microsoft.com/office/officeart/2005/8/layout/vList5"/>
    <dgm:cxn modelId="{866D43DD-D681-4D74-8117-3869CD895705}" type="presOf" srcId="{B9B6A826-C8FE-4365-9688-DA9EC2AB3394}" destId="{1EE9FB4C-A12B-42E4-B2C5-D0A2077A1006}" srcOrd="0" destOrd="0" presId="urn:microsoft.com/office/officeart/2005/8/layout/vList5"/>
    <dgm:cxn modelId="{55E675FC-C137-4284-A40A-FF87EA641E18}" type="presOf" srcId="{550FCC80-799F-40B6-9F58-9E770D26BAA8}" destId="{BA99FE4B-5E46-48FE-8704-864529F1D633}" srcOrd="0" destOrd="0" presId="urn:microsoft.com/office/officeart/2005/8/layout/vList5"/>
    <dgm:cxn modelId="{FAE6DAB3-5465-43A7-8A09-F0739DA86952}" type="presParOf" srcId="{9FA99C40-5C4A-4AFE-AAF2-8570D4586FE3}" destId="{6D2D3118-9DBD-42AF-8CFF-9920F4610DB6}" srcOrd="0" destOrd="0" presId="urn:microsoft.com/office/officeart/2005/8/layout/vList5"/>
    <dgm:cxn modelId="{F60AAF96-1F83-4C87-8F31-917E336D5CB7}" type="presParOf" srcId="{6D2D3118-9DBD-42AF-8CFF-9920F4610DB6}" destId="{B4204028-03B5-411F-98DB-E719FB0F017F}" srcOrd="0" destOrd="0" presId="urn:microsoft.com/office/officeart/2005/8/layout/vList5"/>
    <dgm:cxn modelId="{04144DD2-0E19-4515-9A00-7CD343729A2C}" type="presParOf" srcId="{6D2D3118-9DBD-42AF-8CFF-9920F4610DB6}" destId="{C44D5F49-91D5-42B8-9CD4-5857C614EBFE}" srcOrd="1" destOrd="0" presId="urn:microsoft.com/office/officeart/2005/8/layout/vList5"/>
    <dgm:cxn modelId="{2BCF9C85-84F9-4A07-B8FD-69594FBB188A}" type="presParOf" srcId="{9FA99C40-5C4A-4AFE-AAF2-8570D4586FE3}" destId="{D7B0C2FE-E1E5-4C10-9C52-0BE189555B36}" srcOrd="1" destOrd="0" presId="urn:microsoft.com/office/officeart/2005/8/layout/vList5"/>
    <dgm:cxn modelId="{45FCC216-EE39-4DDB-9BF3-63BE4AC5292C}" type="presParOf" srcId="{9FA99C40-5C4A-4AFE-AAF2-8570D4586FE3}" destId="{4EDFA31D-731D-41F2-AFA6-172B7E24244E}" srcOrd="2" destOrd="0" presId="urn:microsoft.com/office/officeart/2005/8/layout/vList5"/>
    <dgm:cxn modelId="{8FA0BE9A-AF97-4F47-9B4A-85AC83BCD496}" type="presParOf" srcId="{4EDFA31D-731D-41F2-AFA6-172B7E24244E}" destId="{BA99FE4B-5E46-48FE-8704-864529F1D633}" srcOrd="0" destOrd="0" presId="urn:microsoft.com/office/officeart/2005/8/layout/vList5"/>
    <dgm:cxn modelId="{3011EEBD-52C1-4C17-A0F2-C8F9D980D6B9}" type="presParOf" srcId="{4EDFA31D-731D-41F2-AFA6-172B7E24244E}" destId="{2E1F3FE8-DC20-4A82-AB79-3B507859ECEC}" srcOrd="1" destOrd="0" presId="urn:microsoft.com/office/officeart/2005/8/layout/vList5"/>
    <dgm:cxn modelId="{FF02D77B-6B1D-4A2A-814D-C7FD719552A8}" type="presParOf" srcId="{9FA99C40-5C4A-4AFE-AAF2-8570D4586FE3}" destId="{3EBAFD9A-6425-4361-904A-FE3FF097C90B}" srcOrd="3" destOrd="0" presId="urn:microsoft.com/office/officeart/2005/8/layout/vList5"/>
    <dgm:cxn modelId="{EA33B88C-5694-48F6-ADD0-5C3B00EECF3B}" type="presParOf" srcId="{9FA99C40-5C4A-4AFE-AAF2-8570D4586FE3}" destId="{3378992D-8F1F-4C0C-8162-7B8CAB897741}" srcOrd="4" destOrd="0" presId="urn:microsoft.com/office/officeart/2005/8/layout/vList5"/>
    <dgm:cxn modelId="{12439F79-9315-4431-8AB1-51150102FBDC}" type="presParOf" srcId="{3378992D-8F1F-4C0C-8162-7B8CAB897741}" destId="{09910740-0351-42A0-A105-1858E2B88AC1}" srcOrd="0" destOrd="0" presId="urn:microsoft.com/office/officeart/2005/8/layout/vList5"/>
    <dgm:cxn modelId="{C19EC437-7EA2-414D-9EF3-83A802581A58}" type="presParOf" srcId="{3378992D-8F1F-4C0C-8162-7B8CAB897741}" destId="{E7A745AF-C25F-410F-9A4C-D859FF8801D6}" srcOrd="1" destOrd="0" presId="urn:microsoft.com/office/officeart/2005/8/layout/vList5"/>
    <dgm:cxn modelId="{B5049CB3-3C1A-4A44-8466-79557CA514ED}" type="presParOf" srcId="{9FA99C40-5C4A-4AFE-AAF2-8570D4586FE3}" destId="{F28DE4E3-BBB2-4D8B-8C36-EBBA6CEF10CC}" srcOrd="5" destOrd="0" presId="urn:microsoft.com/office/officeart/2005/8/layout/vList5"/>
    <dgm:cxn modelId="{AEB37CFE-8BA5-4C18-A409-C561890CD272}" type="presParOf" srcId="{9FA99C40-5C4A-4AFE-AAF2-8570D4586FE3}" destId="{2C58A202-D920-485E-9449-179A6B368656}" srcOrd="6" destOrd="0" presId="urn:microsoft.com/office/officeart/2005/8/layout/vList5"/>
    <dgm:cxn modelId="{DF043BA6-3047-4089-BD61-50F409AF11FD}" type="presParOf" srcId="{2C58A202-D920-485E-9449-179A6B368656}" destId="{EBB31CDD-5D10-4A51-B029-72F3992D8EB3}" srcOrd="0" destOrd="0" presId="urn:microsoft.com/office/officeart/2005/8/layout/vList5"/>
    <dgm:cxn modelId="{80CEBAEB-580E-4D7F-AF30-8B6DD65AEB15}" type="presParOf" srcId="{2C58A202-D920-485E-9449-179A6B368656}" destId="{1EE9FB4C-A12B-42E4-B2C5-D0A2077A1006}" srcOrd="1" destOrd="0" presId="urn:microsoft.com/office/officeart/2005/8/layout/vList5"/>
    <dgm:cxn modelId="{460C0F3F-C71C-497E-ABD5-E7A053345171}" type="presParOf" srcId="{9FA99C40-5C4A-4AFE-AAF2-8570D4586FE3}" destId="{F65F927F-6DD9-45A1-9447-8CF7CD14DCCB}" srcOrd="7" destOrd="0" presId="urn:microsoft.com/office/officeart/2005/8/layout/vList5"/>
    <dgm:cxn modelId="{F8E4BF53-D0BC-449E-A8D3-9E1DDD34C2AC}" type="presParOf" srcId="{9FA99C40-5C4A-4AFE-AAF2-8570D4586FE3}" destId="{79AB6BA8-DF0A-41C7-A9DE-6077675D27BA}" srcOrd="8" destOrd="0" presId="urn:microsoft.com/office/officeart/2005/8/layout/vList5"/>
    <dgm:cxn modelId="{D75BB372-7797-4B40-88DD-F2FF95BE8AE2}" type="presParOf" srcId="{79AB6BA8-DF0A-41C7-A9DE-6077675D27BA}" destId="{309F7E9C-06BC-4FE7-8B13-91D9F88E2458}" srcOrd="0" destOrd="0" presId="urn:microsoft.com/office/officeart/2005/8/layout/vList5"/>
    <dgm:cxn modelId="{FBAB1A37-64E7-45BF-90C2-E61B721F501E}" type="presParOf" srcId="{79AB6BA8-DF0A-41C7-A9DE-6077675D27BA}" destId="{6D341B92-2F19-4493-A981-5A88BA8D402A}" srcOrd="1" destOrd="0" presId="urn:microsoft.com/office/officeart/2005/8/layout/vList5"/>
    <dgm:cxn modelId="{CD5B452B-0C41-4AAC-A861-836CF6BBB1B4}" type="presParOf" srcId="{9FA99C40-5C4A-4AFE-AAF2-8570D4586FE3}" destId="{850F21AB-2435-4B25-B76F-258C28693F31}" srcOrd="9" destOrd="0" presId="urn:microsoft.com/office/officeart/2005/8/layout/vList5"/>
    <dgm:cxn modelId="{AB7C4890-1407-40F8-9E69-D802D7EC9674}" type="presParOf" srcId="{9FA99C40-5C4A-4AFE-AAF2-8570D4586FE3}" destId="{6874DCC3-3385-47C6-A52C-CD6C1BE663F9}" srcOrd="10" destOrd="0" presId="urn:microsoft.com/office/officeart/2005/8/layout/vList5"/>
    <dgm:cxn modelId="{8108F3A4-7F32-4087-850B-3D960CD81C91}" type="presParOf" srcId="{6874DCC3-3385-47C6-A52C-CD6C1BE663F9}" destId="{4A0E871E-B1AE-40A2-9C7E-89CC03941F83}" srcOrd="0" destOrd="0" presId="urn:microsoft.com/office/officeart/2005/8/layout/vList5"/>
    <dgm:cxn modelId="{E56214AC-04D6-4B87-985D-92A20EEBEDDE}" type="presParOf" srcId="{6874DCC3-3385-47C6-A52C-CD6C1BE663F9}" destId="{9D9CF16F-EB4B-47E2-953C-69DAC65286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E3B1B-9399-4E15-8A20-5AB7AA884EEA}">
      <dsp:nvSpPr>
        <dsp:cNvPr id="0" name=""/>
        <dsp:cNvSpPr/>
      </dsp:nvSpPr>
      <dsp:spPr>
        <a:xfrm>
          <a:off x="120" y="0"/>
          <a:ext cx="792215" cy="7922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CAFCB-B049-40E9-92EA-844F288D182B}">
      <dsp:nvSpPr>
        <dsp:cNvPr id="0" name=""/>
        <dsp:cNvSpPr/>
      </dsp:nvSpPr>
      <dsp:spPr>
        <a:xfrm>
          <a:off x="79342" y="79221"/>
          <a:ext cx="633772" cy="63377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17141-DDCF-44EE-821B-FB30E90163DE}">
      <dsp:nvSpPr>
        <dsp:cNvPr id="0" name=""/>
        <dsp:cNvSpPr/>
      </dsp:nvSpPr>
      <dsp:spPr>
        <a:xfrm>
          <a:off x="957381" y="792215"/>
          <a:ext cx="2343637" cy="333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Replenish  in faculty workforce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Enhance clinical training capacity</a:t>
          </a:r>
        </a:p>
      </dsp:txBody>
      <dsp:txXfrm>
        <a:off x="957381" y="792215"/>
        <a:ext cx="2343637" cy="3333906"/>
      </dsp:txXfrm>
    </dsp:sp>
    <dsp:sp modelId="{CF4C43C3-A9BD-4654-987E-4E8E0B087BF9}">
      <dsp:nvSpPr>
        <dsp:cNvPr id="0" name=""/>
        <dsp:cNvSpPr/>
      </dsp:nvSpPr>
      <dsp:spPr>
        <a:xfrm>
          <a:off x="957381" y="0"/>
          <a:ext cx="2343637" cy="79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Amplify Capacity to Train</a:t>
          </a:r>
        </a:p>
      </dsp:txBody>
      <dsp:txXfrm>
        <a:off x="957381" y="0"/>
        <a:ext cx="2343637" cy="792215"/>
      </dsp:txXfrm>
    </dsp:sp>
    <dsp:sp modelId="{A6411D98-0128-48F0-92E6-999D6C9B7167}">
      <dsp:nvSpPr>
        <dsp:cNvPr id="0" name=""/>
        <dsp:cNvSpPr/>
      </dsp:nvSpPr>
      <dsp:spPr>
        <a:xfrm>
          <a:off x="3466063" y="0"/>
          <a:ext cx="792215" cy="7922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4C03-9CEA-491D-8C34-B1CB13B900E1}">
      <dsp:nvSpPr>
        <dsp:cNvPr id="0" name=""/>
        <dsp:cNvSpPr/>
      </dsp:nvSpPr>
      <dsp:spPr>
        <a:xfrm>
          <a:off x="3545285" y="79221"/>
          <a:ext cx="633772" cy="63377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6393-63A3-4C73-A275-6134FF17B71B}">
      <dsp:nvSpPr>
        <dsp:cNvPr id="0" name=""/>
        <dsp:cNvSpPr/>
      </dsp:nvSpPr>
      <dsp:spPr>
        <a:xfrm>
          <a:off x="4423323" y="792215"/>
          <a:ext cx="2343637" cy="333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 staffing through optimization of scope of practice at all license levels</a:t>
          </a:r>
        </a:p>
      </dsp:txBody>
      <dsp:txXfrm>
        <a:off x="4423323" y="792215"/>
        <a:ext cx="2343637" cy="3333906"/>
      </dsp:txXfrm>
    </dsp:sp>
    <dsp:sp modelId="{7D9B0C5C-5C4B-4223-9F65-579362AB9B04}">
      <dsp:nvSpPr>
        <dsp:cNvPr id="0" name=""/>
        <dsp:cNvSpPr/>
      </dsp:nvSpPr>
      <dsp:spPr>
        <a:xfrm>
          <a:off x="4423323" y="0"/>
          <a:ext cx="2343637" cy="79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 Access to Care</a:t>
          </a:r>
        </a:p>
      </dsp:txBody>
      <dsp:txXfrm>
        <a:off x="4423323" y="0"/>
        <a:ext cx="2343637" cy="792215"/>
      </dsp:txXfrm>
    </dsp:sp>
    <dsp:sp modelId="{D1A3AFFC-48EB-43B3-9F6C-F1732583C6B5}">
      <dsp:nvSpPr>
        <dsp:cNvPr id="0" name=""/>
        <dsp:cNvSpPr/>
      </dsp:nvSpPr>
      <dsp:spPr>
        <a:xfrm>
          <a:off x="6932006" y="0"/>
          <a:ext cx="792215" cy="7922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E5FE0-17AB-48AC-8281-B20A2AECDD01}">
      <dsp:nvSpPr>
        <dsp:cNvPr id="0" name=""/>
        <dsp:cNvSpPr/>
      </dsp:nvSpPr>
      <dsp:spPr>
        <a:xfrm>
          <a:off x="7011227" y="79221"/>
          <a:ext cx="633772" cy="63377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AB773-29F5-4E07-BE07-314B67426AB8}">
      <dsp:nvSpPr>
        <dsp:cNvPr id="0" name=""/>
        <dsp:cNvSpPr/>
      </dsp:nvSpPr>
      <dsp:spPr>
        <a:xfrm>
          <a:off x="7889266" y="792215"/>
          <a:ext cx="2343637" cy="333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 and identify mechanisms to support nurses in the workplace and overall</a:t>
          </a:r>
        </a:p>
      </dsp:txBody>
      <dsp:txXfrm>
        <a:off x="7889266" y="792215"/>
        <a:ext cx="2343637" cy="3333906"/>
      </dsp:txXfrm>
    </dsp:sp>
    <dsp:sp modelId="{78EA94A0-EB3E-4C4D-99AC-02BDA78DBDD4}">
      <dsp:nvSpPr>
        <dsp:cNvPr id="0" name=""/>
        <dsp:cNvSpPr/>
      </dsp:nvSpPr>
      <dsp:spPr>
        <a:xfrm>
          <a:off x="7889266" y="0"/>
          <a:ext cx="2343637" cy="79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Well-Being</a:t>
          </a:r>
        </a:p>
      </dsp:txBody>
      <dsp:txXfrm>
        <a:off x="7889266" y="0"/>
        <a:ext cx="2343637" cy="792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D5F49-91D5-42B8-9CD4-5857C614EBFE}">
      <dsp:nvSpPr>
        <dsp:cNvPr id="0" name=""/>
        <dsp:cNvSpPr/>
      </dsp:nvSpPr>
      <dsp:spPr>
        <a:xfrm rot="5400000">
          <a:off x="7524254" y="-3305744"/>
          <a:ext cx="599923" cy="73639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D9FA1"/>
            </a:buClr>
            <a:buSzPts val="950"/>
            <a:buFont typeface="Arial" panose="020B0604020202020204" pitchFamily="34" charset="0"/>
            <a:buChar char=""/>
          </a:pPr>
          <a:r>
            <a:rPr lang="en-US" sz="1400" u="none" kern="1200" dirty="0">
              <a:uFillTx/>
            </a:rPr>
            <a:t>Elevate clinician psychological and physical safety to equal importance with patient safety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D9FA1"/>
            </a:buClr>
            <a:buSzPts val="950"/>
            <a:buFont typeface="Arial" panose="020B0604020202020204" pitchFamily="34" charset="0"/>
            <a:buChar char=""/>
          </a:pPr>
          <a:r>
            <a:rPr lang="en-US" sz="1400" kern="1200" dirty="0"/>
            <a:t>Investigate evidence related to scope of practice and minimum safe staffing levels for patients</a:t>
          </a:r>
        </a:p>
      </dsp:txBody>
      <dsp:txXfrm rot="-5400000">
        <a:off x="4142232" y="105564"/>
        <a:ext cx="7334682" cy="541351"/>
      </dsp:txXfrm>
    </dsp:sp>
    <dsp:sp modelId="{B4204028-03B5-411F-98DB-E719FB0F017F}">
      <dsp:nvSpPr>
        <dsp:cNvPr id="0" name=""/>
        <dsp:cNvSpPr/>
      </dsp:nvSpPr>
      <dsp:spPr>
        <a:xfrm>
          <a:off x="0" y="1288"/>
          <a:ext cx="4142232" cy="749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Healthy Work Environment</a:t>
          </a:r>
        </a:p>
      </dsp:txBody>
      <dsp:txXfrm>
        <a:off x="36607" y="37895"/>
        <a:ext cx="4069018" cy="676689"/>
      </dsp:txXfrm>
    </dsp:sp>
    <dsp:sp modelId="{2E1F3FE8-DC20-4A82-AB79-3B507859ECEC}">
      <dsp:nvSpPr>
        <dsp:cNvPr id="0" name=""/>
        <dsp:cNvSpPr/>
      </dsp:nvSpPr>
      <dsp:spPr>
        <a:xfrm rot="5400000">
          <a:off x="7524254" y="-2518345"/>
          <a:ext cx="599923" cy="73639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Implement Inclusive Excellence, a change-focused iterative planning process whereby there is deliberate integration of DEI ideals into leadership practices, daily operations, strategic planning, decision-making, resource allocation and priorities</a:t>
          </a:r>
        </a:p>
      </dsp:txBody>
      <dsp:txXfrm rot="-5400000">
        <a:off x="4142232" y="892963"/>
        <a:ext cx="7334682" cy="541351"/>
      </dsp:txXfrm>
    </dsp:sp>
    <dsp:sp modelId="{BA99FE4B-5E46-48FE-8704-864529F1D633}">
      <dsp:nvSpPr>
        <dsp:cNvPr id="0" name=""/>
        <dsp:cNvSpPr/>
      </dsp:nvSpPr>
      <dsp:spPr>
        <a:xfrm>
          <a:off x="0" y="788687"/>
          <a:ext cx="4142232" cy="749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Diversity, Equity, and Inclusion (DEI)</a:t>
          </a:r>
        </a:p>
      </dsp:txBody>
      <dsp:txXfrm>
        <a:off x="36607" y="825294"/>
        <a:ext cx="4069018" cy="676689"/>
      </dsp:txXfrm>
    </dsp:sp>
    <dsp:sp modelId="{E7A745AF-C25F-410F-9A4C-D859FF8801D6}">
      <dsp:nvSpPr>
        <dsp:cNvPr id="0" name=""/>
        <dsp:cNvSpPr/>
      </dsp:nvSpPr>
      <dsp:spPr>
        <a:xfrm rot="5400000">
          <a:off x="7524254" y="-1730946"/>
          <a:ext cx="599923" cy="73639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Build a flexible workforce with flexible scheduling, flexible shifts and flexible roles.</a:t>
          </a:r>
        </a:p>
      </dsp:txBody>
      <dsp:txXfrm rot="-5400000">
        <a:off x="4142232" y="1680362"/>
        <a:ext cx="7334682" cy="541351"/>
      </dsp:txXfrm>
    </dsp:sp>
    <dsp:sp modelId="{09910740-0351-42A0-A105-1858E2B88AC1}">
      <dsp:nvSpPr>
        <dsp:cNvPr id="0" name=""/>
        <dsp:cNvSpPr/>
      </dsp:nvSpPr>
      <dsp:spPr>
        <a:xfrm>
          <a:off x="0" y="1576086"/>
          <a:ext cx="4142232" cy="749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Work Schedule Flexibility</a:t>
          </a:r>
        </a:p>
      </dsp:txBody>
      <dsp:txXfrm>
        <a:off x="36607" y="1612693"/>
        <a:ext cx="4069018" cy="676689"/>
      </dsp:txXfrm>
    </dsp:sp>
    <dsp:sp modelId="{1EE9FB4C-A12B-42E4-B2C5-D0A2077A1006}">
      <dsp:nvSpPr>
        <dsp:cNvPr id="0" name=""/>
        <dsp:cNvSpPr/>
      </dsp:nvSpPr>
      <dsp:spPr>
        <a:xfrm rot="5400000">
          <a:off x="7524254" y="-943546"/>
          <a:ext cx="599923" cy="73639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D9FA1"/>
            </a:buClr>
            <a:buSzPts val="950"/>
            <a:buFont typeface="Arial" panose="020B0604020202020204" pitchFamily="34" charset="0"/>
            <a:buChar char=""/>
          </a:pPr>
          <a:r>
            <a:rPr lang="en-US" sz="1400" u="none" kern="1200" dirty="0">
              <a:uFillTx/>
            </a:rPr>
            <a:t>Address burnout, moral distress, and compassion fatigue as barriers to nurse retention.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Incorporate well-being of nurses as an organizational value.</a:t>
          </a:r>
        </a:p>
      </dsp:txBody>
      <dsp:txXfrm rot="-5400000">
        <a:off x="4142232" y="2467762"/>
        <a:ext cx="7334682" cy="541351"/>
      </dsp:txXfrm>
    </dsp:sp>
    <dsp:sp modelId="{EBB31CDD-5D10-4A51-B029-72F3992D8EB3}">
      <dsp:nvSpPr>
        <dsp:cNvPr id="0" name=""/>
        <dsp:cNvSpPr/>
      </dsp:nvSpPr>
      <dsp:spPr>
        <a:xfrm>
          <a:off x="0" y="2363485"/>
          <a:ext cx="4142232" cy="749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Stress Injury Continuum</a:t>
          </a:r>
        </a:p>
      </dsp:txBody>
      <dsp:txXfrm>
        <a:off x="36607" y="2400092"/>
        <a:ext cx="4069018" cy="676689"/>
      </dsp:txXfrm>
    </dsp:sp>
    <dsp:sp modelId="{6D341B92-2F19-4493-A981-5A88BA8D402A}">
      <dsp:nvSpPr>
        <dsp:cNvPr id="0" name=""/>
        <dsp:cNvSpPr/>
      </dsp:nvSpPr>
      <dsp:spPr>
        <a:xfrm rot="5400000">
          <a:off x="7524254" y="-156147"/>
          <a:ext cx="599923" cy="73639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Implement </a:t>
          </a:r>
          <a:r>
            <a:rPr lang="en-US" sz="1400" kern="1200" dirty="0" err="1"/>
            <a:t>tribrid</a:t>
          </a:r>
          <a:r>
            <a:rPr lang="en-US" sz="1400" kern="1200" dirty="0"/>
            <a:t> care delivery models that offer a holistic approach with three components, including onsite care delivery, IT integration of patient monitoring equipment, and ambulatory access and virtual/remote care delivery.</a:t>
          </a:r>
        </a:p>
      </dsp:txBody>
      <dsp:txXfrm rot="-5400000">
        <a:off x="4142232" y="3255161"/>
        <a:ext cx="7334682" cy="541351"/>
      </dsp:txXfrm>
    </dsp:sp>
    <dsp:sp modelId="{309F7E9C-06BC-4FE7-8B13-91D9F88E2458}">
      <dsp:nvSpPr>
        <dsp:cNvPr id="0" name=""/>
        <dsp:cNvSpPr/>
      </dsp:nvSpPr>
      <dsp:spPr>
        <a:xfrm>
          <a:off x="0" y="3150884"/>
          <a:ext cx="4142232" cy="749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Innovative Care Delivery Models</a:t>
          </a:r>
        </a:p>
      </dsp:txBody>
      <dsp:txXfrm>
        <a:off x="36607" y="3187491"/>
        <a:ext cx="4069018" cy="676689"/>
      </dsp:txXfrm>
    </dsp:sp>
    <dsp:sp modelId="{9D9CF16F-EB4B-47E2-953C-69DAC65286AA}">
      <dsp:nvSpPr>
        <dsp:cNvPr id="0" name=""/>
        <dsp:cNvSpPr/>
      </dsp:nvSpPr>
      <dsp:spPr>
        <a:xfrm rot="5400000">
          <a:off x="7524254" y="631251"/>
          <a:ext cx="599923" cy="73639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Develop an organization-wide formalized and customizable total compensation program for nurses that is stratified based on market intelligence, generational needs and an innovative and transparent pay philosophy</a:t>
          </a:r>
        </a:p>
      </dsp:txBody>
      <dsp:txXfrm rot="-5400000">
        <a:off x="4142232" y="4042559"/>
        <a:ext cx="7334682" cy="541351"/>
      </dsp:txXfrm>
    </dsp:sp>
    <dsp:sp modelId="{4A0E871E-B1AE-40A2-9C7E-89CC03941F83}">
      <dsp:nvSpPr>
        <dsp:cNvPr id="0" name=""/>
        <dsp:cNvSpPr/>
      </dsp:nvSpPr>
      <dsp:spPr>
        <a:xfrm>
          <a:off x="0" y="3938283"/>
          <a:ext cx="4142232" cy="749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Total Compensation</a:t>
          </a:r>
        </a:p>
      </dsp:txBody>
      <dsp:txXfrm>
        <a:off x="36607" y="3974890"/>
        <a:ext cx="4069018" cy="676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1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86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4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8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5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7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4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3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0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2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3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n.org/newsroom/national-nurse-staffing-think-tank-launched-by-leading-health-care-organizatio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ursingworld.org/~49940b/globalassets/practiceandpolicy/nurse-staffing/nurse-staffing-think-tank-recommenda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E74C-06F6-4BCE-BF83-5CCF572C7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Policy Priorities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90E37-F5EB-4BE3-B3AA-3C72BB58D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Rural and Nursing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9A300C-93B7-4570-9EE0-1A817DA701D5}"/>
              </a:ext>
            </a:extLst>
          </p:cNvPr>
          <p:cNvSpPr txBox="1">
            <a:spLocks/>
          </p:cNvSpPr>
          <p:nvPr/>
        </p:nvSpPr>
        <p:spPr>
          <a:xfrm>
            <a:off x="2209799" y="5481421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Laura Reichhardt, APRN, MSN, AGPCNP-BC</a:t>
            </a:r>
          </a:p>
        </p:txBody>
      </p:sp>
    </p:spTree>
    <p:extLst>
      <p:ext uri="{BB962C8B-B14F-4D97-AF65-F5344CB8AC3E}">
        <p14:creationId xmlns:p14="http://schemas.microsoft.com/office/powerpoint/2010/main" val="228986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E9A274-B942-43FB-9A26-F9B35963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Nurse Staffing Think Tank Priority Topics and Recommendations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EFB59D-844A-4AB3-939F-0FD645B86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524674"/>
              </p:ext>
            </p:extLst>
          </p:nvPr>
        </p:nvGraphicFramePr>
        <p:xfrm>
          <a:off x="406401" y="1803400"/>
          <a:ext cx="1150620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4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B5E0-4596-4180-BEBE-EFC1435D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53F404-F90A-438A-B611-8527D0F411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49" t="1376" r="-63" b="21851"/>
          <a:stretch/>
        </p:blipFill>
        <p:spPr>
          <a:xfrm>
            <a:off x="6261100" y="987425"/>
            <a:ext cx="5094288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140CA-5CA5-4BD9-8B87-0CF8BD54D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4429900" cy="3811588"/>
          </a:xfrm>
        </p:spPr>
        <p:txBody>
          <a:bodyPr/>
          <a:lstStyle/>
          <a:p>
            <a:r>
              <a:rPr lang="en-US" dirty="0"/>
              <a:t>Laura Reichhardt, MS, APRN, AGPCNP-BC (she/her)</a:t>
            </a:r>
          </a:p>
          <a:p>
            <a:r>
              <a:rPr lang="en-US" dirty="0"/>
              <a:t>Director, Hawai`i State Center for Nursing</a:t>
            </a:r>
          </a:p>
          <a:p>
            <a:r>
              <a:rPr lang="en-US" dirty="0"/>
              <a:t>Board Member, Hawaii State Rural Health Association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LRNR@hawaii.edu</a:t>
            </a:r>
          </a:p>
          <a:p>
            <a:r>
              <a:rPr lang="en-US" dirty="0"/>
              <a:t>Office: 808-956-0524</a:t>
            </a:r>
          </a:p>
          <a:p>
            <a:r>
              <a:rPr lang="en-US" dirty="0"/>
              <a:t>Mobile: 808-341-0808</a:t>
            </a:r>
          </a:p>
        </p:txBody>
      </p:sp>
    </p:spTree>
    <p:extLst>
      <p:ext uri="{BB962C8B-B14F-4D97-AF65-F5344CB8AC3E}">
        <p14:creationId xmlns:p14="http://schemas.microsoft.com/office/powerpoint/2010/main" val="11466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711BF-1012-49C3-8B25-1F0CCEC4F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Rural Hawaii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B59151-49F1-421A-A5D1-064E90BF1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Priorities for</a:t>
            </a:r>
          </a:p>
        </p:txBody>
      </p:sp>
    </p:spTree>
    <p:extLst>
      <p:ext uri="{BB962C8B-B14F-4D97-AF65-F5344CB8AC3E}">
        <p14:creationId xmlns:p14="http://schemas.microsoft.com/office/powerpoint/2010/main" val="310919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FDF5C3-ADB1-4C1B-B854-7419D3CC75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1080A5-A605-455B-8764-83B14837A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3088" y="1257300"/>
            <a:ext cx="5699124" cy="48895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Our mission is to advocate for rural health issues and promote communication, education and research of issues related to rural health. </a:t>
            </a:r>
          </a:p>
          <a:p>
            <a:endParaRPr lang="en-US" sz="3200" dirty="0"/>
          </a:p>
          <a:p>
            <a:r>
              <a:rPr lang="en-US" sz="3200" dirty="0"/>
              <a:t>Our vision is that we are the collaborative health leader for rural communities in Hawai‘i.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9FF37-062B-4E3A-8DFC-C571411D5B71}"/>
              </a:ext>
            </a:extLst>
          </p:cNvPr>
          <p:cNvSpPr/>
          <p:nvPr/>
        </p:nvSpPr>
        <p:spPr>
          <a:xfrm>
            <a:off x="839788" y="2387600"/>
            <a:ext cx="4049712" cy="344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Our strategic goals:</a:t>
            </a:r>
            <a:endParaRPr lang="en-US" sz="16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Advocacy for recruitment and retention of physical, behavioral, and oral health providers</a:t>
            </a:r>
            <a:endParaRPr lang="en-US" sz="16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Recruitment and retention of </a:t>
            </a:r>
            <a:r>
              <a:rPr lang="en-US" sz="16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Hawaiʻi’s</a:t>
            </a: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rural health workforce through networking, education, training, and mentoring.</a:t>
            </a:r>
            <a:endParaRPr lang="en-US" sz="16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Establish and maintain relationships with key County, State, and Federal Legislators and administrative staff</a:t>
            </a:r>
            <a:endParaRPr lang="en-US" sz="16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Establish and maintain key relationships with other organizations addressing health</a:t>
            </a:r>
            <a:endParaRPr lang="en-US" sz="1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872C8B-E738-4BED-9A0A-3964272FA8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" y="787400"/>
            <a:ext cx="284607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9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FDF5C3-ADB1-4C1B-B854-7419D3CC75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1080A5-A605-455B-8764-83B14837A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Our mission is to advocate for rural health issues and promote communication, education and research of issues related to rural health. </a:t>
            </a:r>
          </a:p>
          <a:p>
            <a:endParaRPr lang="en-US" dirty="0"/>
          </a:p>
          <a:p>
            <a:r>
              <a:rPr lang="en-US" dirty="0"/>
              <a:t>Our vision is that we are the collaborative health leader for rural communities in Hawai‘i.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9FF37-062B-4E3A-8DFC-C571411D5B71}"/>
              </a:ext>
            </a:extLst>
          </p:cNvPr>
          <p:cNvSpPr/>
          <p:nvPr/>
        </p:nvSpPr>
        <p:spPr>
          <a:xfrm>
            <a:off x="5256212" y="974171"/>
            <a:ext cx="6096000" cy="47302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Our strategic goals:</a:t>
            </a:r>
            <a:endParaRPr lang="en-US" sz="20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Advocacy for recruitment and retention of physical, behavioral, and oral health providers</a:t>
            </a:r>
            <a:endParaRPr lang="en-US" sz="20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Recruitment and retention of </a:t>
            </a:r>
            <a:r>
              <a:rPr lang="en-US" sz="24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Hawaiʻi’s</a:t>
            </a: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rural health workforce through networking, education, training, and mentoring.</a:t>
            </a:r>
            <a:endParaRPr lang="en-US" sz="20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Establish and maintain relationships with key County, State, and Federal Legislators and administrative staff</a:t>
            </a:r>
            <a:endParaRPr lang="en-US" sz="20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Establish and maintain key relationships with other organizations addressing health</a:t>
            </a: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872C8B-E738-4BED-9A0A-3964272FA8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" y="787400"/>
            <a:ext cx="284607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33A2B2B-E5D5-40DB-8D69-26CEC708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for the Workforce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610A0A-1191-4AE9-8D63-3F900FCB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1985" y="4272103"/>
            <a:ext cx="2940050" cy="576262"/>
          </a:xfrm>
        </p:spPr>
        <p:txBody>
          <a:bodyPr/>
          <a:lstStyle/>
          <a:p>
            <a:r>
              <a:rPr lang="en-US" dirty="0"/>
              <a:t>Rural Provider Shortage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438CEC0C-DF8B-4AAE-8F89-CEC0902D238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1123" b="11123"/>
          <a:stretch>
            <a:fillRect/>
          </a:stretch>
        </p:blipFill>
        <p:spPr>
          <a:xfrm>
            <a:off x="3071985" y="2230954"/>
            <a:ext cx="2940050" cy="1524000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ED9C2-582E-4186-9067-492F6F4835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71985" y="4848365"/>
            <a:ext cx="2940050" cy="1387335"/>
          </a:xfrm>
        </p:spPr>
        <p:txBody>
          <a:bodyPr>
            <a:normAutofit/>
          </a:bodyPr>
          <a:lstStyle/>
          <a:p>
            <a:r>
              <a:rPr lang="en-US" sz="1700" dirty="0"/>
              <a:t>-Loan Repayment</a:t>
            </a:r>
          </a:p>
          <a:p>
            <a:r>
              <a:rPr lang="en-US" sz="1700" dirty="0"/>
              <a:t>-Preceptor Tax Credits</a:t>
            </a:r>
          </a:p>
          <a:p>
            <a:r>
              <a:rPr lang="en-US" sz="1700" dirty="0"/>
              <a:t>-GET Tax Exemptions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9B45EC-0494-4B58-A213-B9069F121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8897" y="4272103"/>
            <a:ext cx="2930525" cy="576262"/>
          </a:xfrm>
        </p:spPr>
        <p:txBody>
          <a:bodyPr/>
          <a:lstStyle/>
          <a:p>
            <a:r>
              <a:rPr lang="en-US" dirty="0"/>
              <a:t>Workforce Development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EE1C49A-96E3-4E7F-A053-1258DE4C197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307544" y="4848364"/>
            <a:ext cx="2934406" cy="659189"/>
          </a:xfrm>
        </p:spPr>
        <p:txBody>
          <a:bodyPr>
            <a:noAutofit/>
          </a:bodyPr>
          <a:lstStyle/>
          <a:p>
            <a:r>
              <a:rPr lang="en-US" sz="1700" dirty="0"/>
              <a:t>-Project ECHO</a:t>
            </a:r>
          </a:p>
          <a:p>
            <a:r>
              <a:rPr lang="en-US" sz="1700" dirty="0"/>
              <a:t>-CNA, MA and CHW training</a:t>
            </a:r>
          </a:p>
        </p:txBody>
      </p:sp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DDF4C894-F196-45A8-850E-DAD88C2EF2D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l="46" t="-843" r="-46" b="22837"/>
          <a:stretch/>
        </p:blipFill>
        <p:spPr>
          <a:xfrm>
            <a:off x="6308896" y="2230954"/>
            <a:ext cx="2930525" cy="1524000"/>
          </a:xfrm>
        </p:spPr>
      </p:pic>
    </p:spTree>
    <p:extLst>
      <p:ext uri="{BB962C8B-B14F-4D97-AF65-F5344CB8AC3E}">
        <p14:creationId xmlns:p14="http://schemas.microsoft.com/office/powerpoint/2010/main" val="286273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D2CE-5CF3-4DAC-A2B7-B52344FA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for the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D6C3E-DB73-4954-9A00-064AC351F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Opioid &amp; Substance Abuse Prevention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03885-6016-4EE6-875B-59C394BB8DA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en-US" sz="1700" dirty="0"/>
              <a:t>-Caring Teams</a:t>
            </a:r>
          </a:p>
          <a:p>
            <a:r>
              <a:rPr lang="en-US" sz="1700" dirty="0"/>
              <a:t>-Improve access to care through local telehealth services</a:t>
            </a:r>
          </a:p>
          <a:p>
            <a:endParaRPr lang="en-US" sz="1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C92E-B931-4E2F-B57E-7AB1DCA26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483EF8-DABE-44D7-AAF6-0E1A29A67B1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r>
              <a:rPr lang="en-US" sz="1700" dirty="0"/>
              <a:t>-Remove physical, behavioral and oral health access to care barriers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FFC1A4-7C97-4037-935C-43E53F054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Health Equity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5469B6-FD34-4BBE-B70E-0D3C5850A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r>
              <a:rPr lang="en-US" sz="1700" dirty="0"/>
              <a:t>-Advocate for funding and resources designated for Rural Health communities</a:t>
            </a:r>
          </a:p>
          <a:p>
            <a:r>
              <a:rPr lang="en-US" sz="1700" dirty="0"/>
              <a:t>-Communicate unique rural needs to stakeholders</a:t>
            </a:r>
          </a:p>
        </p:txBody>
      </p:sp>
    </p:spTree>
    <p:extLst>
      <p:ext uri="{BB962C8B-B14F-4D97-AF65-F5344CB8AC3E}">
        <p14:creationId xmlns:p14="http://schemas.microsoft.com/office/powerpoint/2010/main" val="17155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711BF-1012-49C3-8B25-1F0CCEC4F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Nurses in Hawaii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B59151-49F1-421A-A5D1-064E90BF1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Priorities for</a:t>
            </a:r>
          </a:p>
        </p:txBody>
      </p:sp>
    </p:spTree>
    <p:extLst>
      <p:ext uri="{BB962C8B-B14F-4D97-AF65-F5344CB8AC3E}">
        <p14:creationId xmlns:p14="http://schemas.microsoft.com/office/powerpoint/2010/main" val="409130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D52C-1A85-4947-84A3-392D7508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themes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8517F2-BF22-4AEF-A3FD-BDF8F928F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939996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83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C9ED31-2F70-4210-961A-E5EEF904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Staffing Think Tank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048B97-37CB-46C0-A8E7-DCDE28C5B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73166"/>
            <a:ext cx="6172200" cy="45021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7AAD-30F6-4A6C-BB71-A271D6FC7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“The nurse staffing crisis has no simple fix. Research shows that optimized nurse staffing is integral to high-level patient care, better patient/family experiences and nurse well-being.”</a:t>
            </a:r>
          </a:p>
          <a:p>
            <a:endParaRPr lang="en-US" sz="1800" dirty="0"/>
          </a:p>
          <a:p>
            <a:r>
              <a:rPr lang="en-US" sz="1800" dirty="0"/>
              <a:t>The Nurse Staffing Think Tank  </a:t>
            </a:r>
            <a:r>
              <a:rPr lang="en-US" sz="1800" dirty="0">
                <a:hlinkClick r:id="rId3"/>
              </a:rPr>
              <a:t>released</a:t>
            </a:r>
            <a:r>
              <a:rPr lang="en-US" sz="1800" dirty="0"/>
              <a:t> a set of </a:t>
            </a:r>
            <a:r>
              <a:rPr lang="en-US" sz="1800" dirty="0">
                <a:hlinkClick r:id="rId4"/>
              </a:rPr>
              <a:t>priorities and recommendations</a:t>
            </a:r>
            <a:r>
              <a:rPr lang="en-US" sz="1800" dirty="0"/>
              <a:t> providing strategies able to be implemented in the next 12 to 18 months in an effort to address the nurse staffing crisis.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5F23E-D8EC-4F1D-9248-78F1C3F43200}"/>
              </a:ext>
            </a:extLst>
          </p:cNvPr>
          <p:cNvSpPr txBox="1"/>
          <p:nvPr/>
        </p:nvSpPr>
        <p:spPr>
          <a:xfrm>
            <a:off x="1146473" y="6031468"/>
            <a:ext cx="807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https://www.aonl.org/news/Nurse-Staffing-Think-Tank-releases-recommendations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2187432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141</TotalTime>
  <Words>678</Words>
  <Application>Microsoft Macintosh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Corbel</vt:lpstr>
      <vt:lpstr>Symbol</vt:lpstr>
      <vt:lpstr>Depth</vt:lpstr>
      <vt:lpstr>State Policy Priorities</vt:lpstr>
      <vt:lpstr>Rural Hawaii</vt:lpstr>
      <vt:lpstr>PowerPoint Presentation</vt:lpstr>
      <vt:lpstr>PowerPoint Presentation</vt:lpstr>
      <vt:lpstr>Priorities for the Workforce</vt:lpstr>
      <vt:lpstr>Priorities for the Community</vt:lpstr>
      <vt:lpstr>Nurses in Hawaii</vt:lpstr>
      <vt:lpstr>Current themes</vt:lpstr>
      <vt:lpstr>Nurse Staffing Think Tank</vt:lpstr>
      <vt:lpstr>Overview of Nurse Staffing Think Tank Priority Topics and Recommendations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Policy Priorities</dc:title>
  <dc:creator>Laura Reichhardt</dc:creator>
  <cp:lastModifiedBy>Summer Mochida-Meek</cp:lastModifiedBy>
  <cp:revision>6</cp:revision>
  <dcterms:created xsi:type="dcterms:W3CDTF">2022-09-21T18:35:20Z</dcterms:created>
  <dcterms:modified xsi:type="dcterms:W3CDTF">2022-09-22T07:40:59Z</dcterms:modified>
</cp:coreProperties>
</file>