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6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79A54-8F8F-484C-94B8-356487BFCD87}" type="datetimeFigureOut">
              <a:rPr lang="en-US" smtClean="0"/>
              <a:t>8/31/2022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32DF9-4F48-41D0-8F48-24F392BF385F}" type="slidenum">
              <a:rPr lang="en-US" smtClean="0"/>
              <a:t>‹#›</a:t>
            </a:fld>
            <a:endParaRPr lang="en-US"/>
          </a:p>
        </p:txBody>
      </p:sp>
    </p:spTree>
    <p:extLst>
      <p:ext uri="{BB962C8B-B14F-4D97-AF65-F5344CB8AC3E}">
        <p14:creationId xmlns:p14="http://schemas.microsoft.com/office/powerpoint/2010/main" val="245027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Fewer self google doctors</a:t>
            </a:r>
          </a:p>
        </p:txBody>
      </p:sp>
      <p:sp>
        <p:nvSpPr>
          <p:cNvPr id="4" name="Slide Number Placeholder 3"/>
          <p:cNvSpPr>
            <a:spLocks noGrp="1"/>
          </p:cNvSpPr>
          <p:nvPr>
            <p:ph type="sldNum" sz="quarter" idx="5"/>
          </p:nvPr>
        </p:nvSpPr>
        <p:spPr/>
        <p:txBody>
          <a:bodyPr/>
          <a:lstStyle/>
          <a:p>
            <a:fld id="{57632DF9-4F48-41D0-8F48-24F392BF385F}" type="slidenum">
              <a:rPr lang="en-US" smtClean="0"/>
              <a:t>5</a:t>
            </a:fld>
            <a:endParaRPr lang="en-US"/>
          </a:p>
        </p:txBody>
      </p:sp>
    </p:spTree>
    <p:extLst>
      <p:ext uri="{BB962C8B-B14F-4D97-AF65-F5344CB8AC3E}">
        <p14:creationId xmlns:p14="http://schemas.microsoft.com/office/powerpoint/2010/main" val="36369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8/31/2022</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5498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9245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8/31/2022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49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47796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8/31/2022</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94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888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08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8229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8/31/2022</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54768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8/31/2022</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8951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8/31/2022</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50414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8/31/2022</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05553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3" r:id="rId6"/>
    <p:sldLayoutId id="2147483729" r:id="rId7"/>
    <p:sldLayoutId id="2147483730" r:id="rId8"/>
    <p:sldLayoutId id="2147483731" r:id="rId9"/>
    <p:sldLayoutId id="2147483732" r:id="rId10"/>
    <p:sldLayoutId id="2147483734"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F0E72-0172-DAF9-F832-045FF720047F}"/>
              </a:ext>
            </a:extLst>
          </p:cNvPr>
          <p:cNvSpPr>
            <a:spLocks noGrp="1"/>
          </p:cNvSpPr>
          <p:nvPr>
            <p:ph type="ctrTitle"/>
          </p:nvPr>
        </p:nvSpPr>
        <p:spPr>
          <a:xfrm>
            <a:off x="1635103" y="1057522"/>
            <a:ext cx="4741843" cy="2173433"/>
          </a:xfrm>
        </p:spPr>
        <p:txBody>
          <a:bodyPr>
            <a:normAutofit/>
          </a:bodyPr>
          <a:lstStyle/>
          <a:p>
            <a:r>
              <a:rPr lang="en-US" sz="4400" dirty="0">
                <a:solidFill>
                  <a:schemeClr val="bg1"/>
                </a:solidFill>
              </a:rPr>
              <a:t>Provider “Resiliency”</a:t>
            </a:r>
          </a:p>
        </p:txBody>
      </p:sp>
      <p:sp>
        <p:nvSpPr>
          <p:cNvPr id="3" name="Subtitle 2">
            <a:extLst>
              <a:ext uri="{FF2B5EF4-FFF2-40B4-BE49-F238E27FC236}">
                <a16:creationId xmlns:a16="http://schemas.microsoft.com/office/drawing/2014/main" id="{5EE86BAE-9EB2-0C95-5FE7-D34DD2275B5B}"/>
              </a:ext>
            </a:extLst>
          </p:cNvPr>
          <p:cNvSpPr>
            <a:spLocks noGrp="1"/>
          </p:cNvSpPr>
          <p:nvPr>
            <p:ph type="subTitle" idx="1"/>
          </p:nvPr>
        </p:nvSpPr>
        <p:spPr>
          <a:xfrm>
            <a:off x="1635104" y="3751119"/>
            <a:ext cx="4797502" cy="1606163"/>
          </a:xfrm>
        </p:spPr>
        <p:txBody>
          <a:bodyPr anchor="t">
            <a:normAutofit fontScale="92500"/>
          </a:bodyPr>
          <a:lstStyle/>
          <a:p>
            <a:r>
              <a:rPr lang="en-US" dirty="0">
                <a:solidFill>
                  <a:schemeClr val="tx1">
                    <a:lumMod val="75000"/>
                    <a:lumOff val="25000"/>
                  </a:schemeClr>
                </a:solidFill>
              </a:rPr>
              <a:t>Kapono Chong-Hanssen, MD</a:t>
            </a:r>
          </a:p>
          <a:p>
            <a:r>
              <a:rPr lang="en-US" sz="1800" dirty="0">
                <a:effectLst/>
                <a:latin typeface="Calibri" panose="020F0502020204030204" pitchFamily="34" charset="0"/>
              </a:rPr>
              <a:t>Medical Director of </a:t>
            </a:r>
            <a:r>
              <a:rPr lang="en-US" sz="1800" dirty="0" err="1">
                <a:effectLst/>
                <a:latin typeface="Calibri" panose="020F0502020204030204" pitchFamily="34" charset="0"/>
              </a:rPr>
              <a:t>Ho`ōla</a:t>
            </a:r>
            <a:r>
              <a:rPr lang="en-US" sz="1800" dirty="0">
                <a:effectLst/>
                <a:latin typeface="Calibri" panose="020F0502020204030204" pitchFamily="34" charset="0"/>
              </a:rPr>
              <a:t> </a:t>
            </a:r>
            <a:r>
              <a:rPr lang="en-US" sz="1800" dirty="0" err="1">
                <a:effectLst/>
                <a:latin typeface="Calibri" panose="020F0502020204030204" pitchFamily="34" charset="0"/>
              </a:rPr>
              <a:t>Lāhui</a:t>
            </a:r>
            <a:r>
              <a:rPr lang="en-US" sz="1800" dirty="0">
                <a:effectLst/>
                <a:latin typeface="Calibri" panose="020F0502020204030204" pitchFamily="34" charset="0"/>
              </a:rPr>
              <a:t> Hawai`i Kaua`i Community Health Center</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13" name="Rectangle 12">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urple flower on a green plant&#10;&#10;Description automatically generated with medium confidence">
            <a:extLst>
              <a:ext uri="{FF2B5EF4-FFF2-40B4-BE49-F238E27FC236}">
                <a16:creationId xmlns:a16="http://schemas.microsoft.com/office/drawing/2014/main" id="{F4EA4213-B1B4-E53A-E50A-42DD308A1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927" y="-9096"/>
            <a:ext cx="5396073" cy="6858000"/>
          </a:xfrm>
          <a:prstGeom prst="rect">
            <a:avLst/>
          </a:prstGeom>
        </p:spPr>
      </p:pic>
    </p:spTree>
    <p:extLst>
      <p:ext uri="{BB962C8B-B14F-4D97-AF65-F5344CB8AC3E}">
        <p14:creationId xmlns:p14="http://schemas.microsoft.com/office/powerpoint/2010/main" val="36502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CCB1-D1C0-AA38-65E1-33E2B016ED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D8F5E0-0E4A-9D5C-7462-49191EFE10E3}"/>
              </a:ext>
            </a:extLst>
          </p:cNvPr>
          <p:cNvSpPr>
            <a:spLocks noGrp="1"/>
          </p:cNvSpPr>
          <p:nvPr>
            <p:ph idx="1"/>
          </p:nvPr>
        </p:nvSpPr>
        <p:spPr>
          <a:xfrm>
            <a:off x="5376671" y="213064"/>
            <a:ext cx="6172412" cy="6249879"/>
          </a:xfrm>
        </p:spPr>
        <p:txBody>
          <a:bodyPr>
            <a:normAutofit fontScale="85000" lnSpcReduction="20000"/>
          </a:bodyPr>
          <a:lstStyle/>
          <a:p>
            <a:pPr algn="ctr"/>
            <a:r>
              <a:rPr lang="en-US" sz="2400" b="0" i="0" dirty="0">
                <a:solidFill>
                  <a:srgbClr val="009FC3"/>
                </a:solidFill>
                <a:effectLst/>
                <a:latin typeface="Arial" panose="020B0604020202020204" pitchFamily="34" charset="0"/>
                <a:cs typeface="Arial" panose="020B0604020202020204" pitchFamily="34" charset="0"/>
              </a:rPr>
              <a:t>Why Developing Individual “Resilience” Isn’t Enough to Heal Moral Injury</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Moral Injury: similarity between health care workers and military veterans</a:t>
            </a:r>
          </a:p>
          <a:p>
            <a:r>
              <a:rPr lang="en-US" sz="2400" b="0" dirty="0">
                <a:solidFill>
                  <a:srgbClr val="455560"/>
                </a:solidFill>
                <a:latin typeface="Arial" panose="020B0604020202020204" pitchFamily="34" charset="0"/>
              </a:rPr>
              <a:t>“</a:t>
            </a:r>
            <a:r>
              <a:rPr lang="en-US" sz="2400" b="0" i="0" dirty="0">
                <a:solidFill>
                  <a:srgbClr val="455560"/>
                </a:solidFill>
                <a:effectLst/>
                <a:latin typeface="Arial" panose="020B0604020202020204" pitchFamily="34" charset="0"/>
              </a:rPr>
              <a:t>simultaneously knowing what your patients need and being unable to get it for them because of constraints outside of your control”</a:t>
            </a:r>
          </a:p>
          <a:p>
            <a:r>
              <a:rPr lang="en-US" sz="2400" b="0" dirty="0">
                <a:solidFill>
                  <a:srgbClr val="455560"/>
                </a:solidFill>
                <a:latin typeface="Arial" panose="020B0604020202020204" pitchFamily="34" charset="0"/>
              </a:rPr>
              <a:t>“</a:t>
            </a:r>
            <a:r>
              <a:rPr lang="en-US" sz="2400" b="0" i="0" dirty="0">
                <a:solidFill>
                  <a:srgbClr val="455560"/>
                </a:solidFill>
                <a:effectLst/>
                <a:latin typeface="Arial" panose="020B0604020202020204" pitchFamily="34" charset="0"/>
              </a:rPr>
              <a:t>perpetrating, failing to prevent, or bearing witness to an act that transgresses deeply held moral beliefs. In health care, those deeply held moral beliefs are the oaths that we took to put our patients first.”</a:t>
            </a:r>
          </a:p>
          <a:p>
            <a:r>
              <a:rPr lang="en-US" sz="1500" b="0" i="0" dirty="0">
                <a:solidFill>
                  <a:srgbClr val="455560"/>
                </a:solidFill>
                <a:effectLst/>
                <a:latin typeface="Arial" panose="020B0604020202020204" pitchFamily="34" charset="0"/>
              </a:rPr>
              <a:t>https://www.ihi.org/communities/blogs/why-developing-individual-resilience-isnt-enough-to-heal-moral-injury</a:t>
            </a:r>
          </a:p>
          <a:p>
            <a:endParaRPr lang="en-US" sz="2400" dirty="0"/>
          </a:p>
        </p:txBody>
      </p:sp>
      <p:pic>
        <p:nvPicPr>
          <p:cNvPr id="4" name="Picture 3" descr="A purple flower on a green plant&#10;&#10;Description automatically generated with medium confidence">
            <a:extLst>
              <a:ext uri="{FF2B5EF4-FFF2-40B4-BE49-F238E27FC236}">
                <a16:creationId xmlns:a16="http://schemas.microsoft.com/office/drawing/2014/main" id="{CAEF91EB-C9B8-BCCC-80FF-72C533E9C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56" y="0"/>
            <a:ext cx="4543425" cy="6858000"/>
          </a:xfrm>
          <a:prstGeom prst="rect">
            <a:avLst/>
          </a:prstGeom>
        </p:spPr>
      </p:pic>
    </p:spTree>
    <p:extLst>
      <p:ext uri="{BB962C8B-B14F-4D97-AF65-F5344CB8AC3E}">
        <p14:creationId xmlns:p14="http://schemas.microsoft.com/office/powerpoint/2010/main" val="225788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7F41-D85D-C36F-EF10-4DE749075E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45FF25-461C-DA88-479E-73F7140B1295}"/>
              </a:ext>
            </a:extLst>
          </p:cNvPr>
          <p:cNvSpPr>
            <a:spLocks noGrp="1"/>
          </p:cNvSpPr>
          <p:nvPr>
            <p:ph idx="1"/>
          </p:nvPr>
        </p:nvSpPr>
        <p:spPr/>
        <p:txBody>
          <a:bodyPr>
            <a:normAutofit lnSpcReduction="10000"/>
          </a:bodyPr>
          <a:lstStyle/>
          <a:p>
            <a:pPr algn="ctr"/>
            <a:r>
              <a:rPr lang="en-US" sz="2400" i="0" dirty="0">
                <a:solidFill>
                  <a:srgbClr val="1A1A1A"/>
                </a:solidFill>
                <a:effectLst/>
                <a:latin typeface="inherit"/>
              </a:rPr>
              <a:t>The Solution Shop and the Production Line — The Case for a Frameshift for Physician Practices</a:t>
            </a:r>
          </a:p>
          <a:p>
            <a:r>
              <a:rPr lang="en-US" sz="2000" b="0" dirty="0">
                <a:solidFill>
                  <a:srgbClr val="1A1A1A"/>
                </a:solidFill>
                <a:latin typeface="inherit"/>
              </a:rPr>
              <a:t>“Many clinicians feel an institutional push toward production line activities and an opposing personal-mission pull toward the solution shop to address patient symptoms, build trust, and minimize suffering.  The tension between these two poles contributes to moral distress and burnout”</a:t>
            </a:r>
            <a:endParaRPr lang="en-US" sz="2000" b="0" i="0" dirty="0">
              <a:solidFill>
                <a:srgbClr val="1A1A1A"/>
              </a:solidFill>
              <a:effectLst/>
              <a:latin typeface="inherit"/>
            </a:endParaRPr>
          </a:p>
          <a:p>
            <a:r>
              <a:rPr lang="en-US" sz="1200" b="0" i="0" dirty="0">
                <a:solidFill>
                  <a:srgbClr val="1A1A1A"/>
                </a:solidFill>
                <a:effectLst/>
                <a:latin typeface="ff-quadraat-web-pro"/>
              </a:rPr>
              <a:t>https://www.nejm.org/doi/full/10.1056/NEJMp2202511</a:t>
            </a:r>
          </a:p>
          <a:p>
            <a:endParaRPr lang="en-US" dirty="0"/>
          </a:p>
        </p:txBody>
      </p:sp>
      <p:pic>
        <p:nvPicPr>
          <p:cNvPr id="4" name="Picture 3" descr="A purple flower on a green plant&#10;&#10;Description automatically generated with medium confidence">
            <a:extLst>
              <a:ext uri="{FF2B5EF4-FFF2-40B4-BE49-F238E27FC236}">
                <a16:creationId xmlns:a16="http://schemas.microsoft.com/office/drawing/2014/main" id="{111C82A4-6E33-4280-B330-E9C63772B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56" y="0"/>
            <a:ext cx="4543425" cy="6858000"/>
          </a:xfrm>
          <a:prstGeom prst="rect">
            <a:avLst/>
          </a:prstGeom>
        </p:spPr>
      </p:pic>
    </p:spTree>
    <p:extLst>
      <p:ext uri="{BB962C8B-B14F-4D97-AF65-F5344CB8AC3E}">
        <p14:creationId xmlns:p14="http://schemas.microsoft.com/office/powerpoint/2010/main" val="337923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8AEC-8DB7-A963-E6B0-438CC097320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C99C1F1-2A64-F79D-E30D-8BA45A266DFD}"/>
              </a:ext>
            </a:extLst>
          </p:cNvPr>
          <p:cNvSpPr>
            <a:spLocks noGrp="1"/>
          </p:cNvSpPr>
          <p:nvPr>
            <p:ph idx="1"/>
          </p:nvPr>
        </p:nvSpPr>
        <p:spPr/>
        <p:txBody>
          <a:bodyPr>
            <a:normAutofit/>
          </a:bodyPr>
          <a:lstStyle/>
          <a:p>
            <a:pPr algn="ctr"/>
            <a:r>
              <a:rPr lang="en-US" sz="2400" i="0" dirty="0">
                <a:solidFill>
                  <a:srgbClr val="212529"/>
                </a:solidFill>
                <a:effectLst/>
                <a:latin typeface="acumin-pro"/>
              </a:rPr>
              <a:t>Preventing Burnout: Talking to Colleagues Is Good Medicine</a:t>
            </a:r>
          </a:p>
          <a:p>
            <a:r>
              <a:rPr lang="en-US" b="0" i="0" dirty="0">
                <a:solidFill>
                  <a:srgbClr val="212529"/>
                </a:solidFill>
                <a:effectLst/>
                <a:latin typeface="acumin-pro"/>
              </a:rPr>
              <a:t>“What participants have told us is simply having that time to be with their colleagues, having that be protected and endorsed by the organization, is valuable in and of itself.” Colin P. West, MD, who initiated the COMPASS (Colleagues Meeting to Promote and Sustain Satisfaction) program at Mayo Clinic</a:t>
            </a:r>
            <a:endParaRPr lang="en-US" dirty="0"/>
          </a:p>
          <a:p>
            <a:endParaRPr lang="en-US" dirty="0"/>
          </a:p>
          <a:p>
            <a:r>
              <a:rPr lang="en-US" sz="1200" dirty="0"/>
              <a:t>https://www.consultant360.com/article/primary-care/preventing-burnout-talking-colleagues-good-medicine</a:t>
            </a:r>
          </a:p>
        </p:txBody>
      </p:sp>
      <p:pic>
        <p:nvPicPr>
          <p:cNvPr id="4" name="Picture 3" descr="A purple flower on a green plant&#10;&#10;Description automatically generated with medium confidence">
            <a:extLst>
              <a:ext uri="{FF2B5EF4-FFF2-40B4-BE49-F238E27FC236}">
                <a16:creationId xmlns:a16="http://schemas.microsoft.com/office/drawing/2014/main" id="{072152BC-9A8E-EBBC-1707-25EABA525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56" y="0"/>
            <a:ext cx="4543425" cy="6858000"/>
          </a:xfrm>
          <a:prstGeom prst="rect">
            <a:avLst/>
          </a:prstGeom>
        </p:spPr>
      </p:pic>
    </p:spTree>
    <p:extLst>
      <p:ext uri="{BB962C8B-B14F-4D97-AF65-F5344CB8AC3E}">
        <p14:creationId xmlns:p14="http://schemas.microsoft.com/office/powerpoint/2010/main" val="387417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419E-31C2-9639-A831-BC0BA17DAF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EAFDAC-B256-DAE5-1830-153A9B877CC8}"/>
              </a:ext>
            </a:extLst>
          </p:cNvPr>
          <p:cNvSpPr>
            <a:spLocks noGrp="1"/>
          </p:cNvSpPr>
          <p:nvPr>
            <p:ph idx="1"/>
          </p:nvPr>
        </p:nvSpPr>
        <p:spPr>
          <a:xfrm>
            <a:off x="5376671" y="89404"/>
            <a:ext cx="6172412" cy="6768595"/>
          </a:xfrm>
        </p:spPr>
        <p:txBody>
          <a:bodyPr>
            <a:normAutofit fontScale="92500" lnSpcReduction="20000"/>
          </a:bodyPr>
          <a:lstStyle/>
          <a:p>
            <a:pPr algn="ctr"/>
            <a:r>
              <a:rPr lang="en-US" sz="2800" dirty="0">
                <a:effectLst/>
                <a:latin typeface="Calibri" panose="020F0502020204030204" pitchFamily="34" charset="0"/>
              </a:rPr>
              <a:t>Factors at </a:t>
            </a:r>
            <a:r>
              <a:rPr lang="en-US" sz="2800" dirty="0" err="1">
                <a:effectLst/>
                <a:latin typeface="Calibri" panose="020F0502020204030204" pitchFamily="34" charset="0"/>
              </a:rPr>
              <a:t>Ho`ōla</a:t>
            </a:r>
            <a:r>
              <a:rPr lang="en-US" sz="2800" dirty="0">
                <a:effectLst/>
                <a:latin typeface="Calibri" panose="020F0502020204030204" pitchFamily="34" charset="0"/>
              </a:rPr>
              <a:t> </a:t>
            </a:r>
            <a:r>
              <a:rPr lang="en-US" sz="2800" dirty="0" err="1">
                <a:effectLst/>
                <a:latin typeface="Calibri" panose="020F0502020204030204" pitchFamily="34" charset="0"/>
              </a:rPr>
              <a:t>Lāhui</a:t>
            </a:r>
            <a:r>
              <a:rPr lang="en-US" sz="2800" dirty="0">
                <a:effectLst/>
                <a:latin typeface="Calibri" panose="020F0502020204030204" pitchFamily="34" charset="0"/>
              </a:rPr>
              <a:t> Hawai`i       Kaua`i Community Health Center </a:t>
            </a:r>
          </a:p>
          <a:p>
            <a:pPr marL="285750" indent="-285750">
              <a:buFont typeface="Arial" panose="020B0604020202020204" pitchFamily="34" charset="0"/>
              <a:buChar char="•"/>
            </a:pPr>
            <a:r>
              <a:rPr lang="en-US" dirty="0">
                <a:latin typeface="Calibri" panose="020F0502020204030204" pitchFamily="34" charset="0"/>
              </a:rPr>
              <a:t>More time with patients, 10-15 per day </a:t>
            </a:r>
          </a:p>
          <a:p>
            <a:pPr marL="285750" indent="-285750">
              <a:buFont typeface="Arial" panose="020B0604020202020204" pitchFamily="34" charset="0"/>
              <a:buChar char="•"/>
            </a:pPr>
            <a:r>
              <a:rPr lang="en-US" dirty="0">
                <a:latin typeface="Calibri" panose="020F0502020204030204" pitchFamily="34" charset="0"/>
              </a:rPr>
              <a:t>More grateful patients </a:t>
            </a:r>
          </a:p>
          <a:p>
            <a:pPr marL="285750" indent="-285750">
              <a:buFont typeface="Arial" panose="020B0604020202020204" pitchFamily="34" charset="0"/>
              <a:buChar char="•"/>
            </a:pPr>
            <a:r>
              <a:rPr lang="en-US" dirty="0">
                <a:latin typeface="Calibri" panose="020F0502020204030204" pitchFamily="34" charset="0"/>
              </a:rPr>
              <a:t>EHR Templates and staff support to ease the burden of the “production line”, Pharmacy, Prior authorizations</a:t>
            </a:r>
          </a:p>
          <a:p>
            <a:pPr marL="285750" indent="-285750">
              <a:buFont typeface="Arial" panose="020B0604020202020204" pitchFamily="34" charset="0"/>
              <a:buChar char="•"/>
            </a:pPr>
            <a:r>
              <a:rPr lang="en-US" dirty="0">
                <a:latin typeface="Calibri" panose="020F0502020204030204" pitchFamily="34" charset="0"/>
              </a:rPr>
              <a:t>Policy strengthening to reduce chronic pain and other morally draining care burden</a:t>
            </a:r>
          </a:p>
          <a:p>
            <a:pPr marL="285750" indent="-285750">
              <a:buFont typeface="Arial" panose="020B0604020202020204" pitchFamily="34" charset="0"/>
              <a:buChar char="•"/>
            </a:pPr>
            <a:r>
              <a:rPr lang="en-US" dirty="0">
                <a:latin typeface="Calibri" panose="020F0502020204030204" pitchFamily="34" charset="0"/>
              </a:rPr>
              <a:t>4 hours of administrative time per week</a:t>
            </a:r>
          </a:p>
          <a:p>
            <a:pPr marL="285750" indent="-285750">
              <a:buFont typeface="Arial" panose="020B0604020202020204" pitchFamily="34" charset="0"/>
              <a:buChar char="•"/>
            </a:pPr>
            <a:r>
              <a:rPr lang="en-US" dirty="0">
                <a:latin typeface="Calibri" panose="020F0502020204030204" pitchFamily="34" charset="0"/>
              </a:rPr>
              <a:t>Minimal patient portal communication to providers</a:t>
            </a:r>
          </a:p>
          <a:p>
            <a:pPr marL="285750" indent="-285750">
              <a:buFont typeface="Arial" panose="020B0604020202020204" pitchFamily="34" charset="0"/>
              <a:buChar char="•"/>
            </a:pPr>
            <a:r>
              <a:rPr lang="en-US" dirty="0">
                <a:latin typeface="Calibri" panose="020F0502020204030204" pitchFamily="34" charset="0"/>
              </a:rPr>
              <a:t>Increasing younger UH associated providers, education for UH-JABSOM students</a:t>
            </a:r>
          </a:p>
          <a:p>
            <a:pPr marL="285750" indent="-285750">
              <a:buFont typeface="Arial" panose="020B0604020202020204" pitchFamily="34" charset="0"/>
              <a:buChar char="•"/>
            </a:pPr>
            <a:r>
              <a:rPr lang="en-US" dirty="0">
                <a:latin typeface="Calibri" panose="020F0502020204030204" pitchFamily="34" charset="0"/>
              </a:rPr>
              <a:t>Quarterly Peer Review Dinners paid for by administration</a:t>
            </a:r>
          </a:p>
          <a:p>
            <a:pPr marL="285750" indent="-285750">
              <a:buFont typeface="Arial" panose="020B0604020202020204" pitchFamily="34" charset="0"/>
              <a:buChar char="•"/>
            </a:pPr>
            <a:r>
              <a:rPr lang="en-US" dirty="0">
                <a:latin typeface="Calibri" panose="020F0502020204030204" pitchFamily="34" charset="0"/>
              </a:rPr>
              <a:t>Work schedule flexibility as much as possible </a:t>
            </a:r>
          </a:p>
        </p:txBody>
      </p:sp>
      <p:pic>
        <p:nvPicPr>
          <p:cNvPr id="4" name="Picture 3" descr="A purple flower on a green plant&#10;&#10;Description automatically generated with medium confidence">
            <a:extLst>
              <a:ext uri="{FF2B5EF4-FFF2-40B4-BE49-F238E27FC236}">
                <a16:creationId xmlns:a16="http://schemas.microsoft.com/office/drawing/2014/main" id="{BD28671D-586B-046C-95B7-AD1064C53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56" y="0"/>
            <a:ext cx="4543425" cy="6858000"/>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2DE33FC4-84EE-C1A3-9278-40AAD93E4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96" y="89404"/>
            <a:ext cx="4279139" cy="3209354"/>
          </a:xfrm>
          <a:prstGeom prst="rect">
            <a:avLst/>
          </a:prstGeom>
        </p:spPr>
      </p:pic>
      <p:pic>
        <p:nvPicPr>
          <p:cNvPr id="8" name="Picture 7" descr="A large crowd of people&#10;&#10;Description automatically generated with medium confidence">
            <a:extLst>
              <a:ext uri="{FF2B5EF4-FFF2-40B4-BE49-F238E27FC236}">
                <a16:creationId xmlns:a16="http://schemas.microsoft.com/office/drawing/2014/main" id="{E9165114-0877-CE4C-BB5D-4B13ABDCFC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4498" y="3429000"/>
            <a:ext cx="4279139" cy="3209355"/>
          </a:xfrm>
          <a:prstGeom prst="rect">
            <a:avLst/>
          </a:prstGeom>
        </p:spPr>
      </p:pic>
      <p:sp>
        <p:nvSpPr>
          <p:cNvPr id="9" name="TextBox 8">
            <a:extLst>
              <a:ext uri="{FF2B5EF4-FFF2-40B4-BE49-F238E27FC236}">
                <a16:creationId xmlns:a16="http://schemas.microsoft.com/office/drawing/2014/main" id="{59E3C0BA-DE82-CCF2-96A7-2EC42CEFA4DF}"/>
              </a:ext>
            </a:extLst>
          </p:cNvPr>
          <p:cNvSpPr txBox="1"/>
          <p:nvPr/>
        </p:nvSpPr>
        <p:spPr>
          <a:xfrm>
            <a:off x="642917" y="3553417"/>
            <a:ext cx="3813672" cy="584775"/>
          </a:xfrm>
          <a:prstGeom prst="rect">
            <a:avLst/>
          </a:prstGeom>
          <a:noFill/>
        </p:spPr>
        <p:txBody>
          <a:bodyPr wrap="square" rtlCol="0">
            <a:spAutoFit/>
          </a:bodyPr>
          <a:lstStyle/>
          <a:p>
            <a:pPr algn="ctr"/>
            <a:r>
              <a:rPr lang="en-US" sz="3200" dirty="0">
                <a:solidFill>
                  <a:schemeClr val="bg1"/>
                </a:solidFill>
              </a:rPr>
              <a:t>WE ARE A TEAM!</a:t>
            </a:r>
            <a:endParaRPr lang="en-US" dirty="0">
              <a:solidFill>
                <a:schemeClr val="bg1"/>
              </a:solidFill>
            </a:endParaRPr>
          </a:p>
        </p:txBody>
      </p:sp>
    </p:spTree>
    <p:extLst>
      <p:ext uri="{BB962C8B-B14F-4D97-AF65-F5344CB8AC3E}">
        <p14:creationId xmlns:p14="http://schemas.microsoft.com/office/powerpoint/2010/main" val="1676026664"/>
      </p:ext>
    </p:extLst>
  </p:cSld>
  <p:clrMapOvr>
    <a:masterClrMapping/>
  </p:clrMapOvr>
</p:sld>
</file>

<file path=ppt/theme/theme1.xml><?xml version="1.0" encoding="utf-8"?>
<a:theme xmlns:a="http://schemas.openxmlformats.org/drawingml/2006/main" name="ShojiVTI">
  <a:themeElements>
    <a:clrScheme name="AnalogousFromLightSeedRightStep">
      <a:dk1>
        <a:srgbClr val="000000"/>
      </a:dk1>
      <a:lt1>
        <a:srgbClr val="FFFFFF"/>
      </a:lt1>
      <a:dk2>
        <a:srgbClr val="3E2441"/>
      </a:dk2>
      <a:lt2>
        <a:srgbClr val="E8E6E2"/>
      </a:lt2>
      <a:accent1>
        <a:srgbClr val="759CE7"/>
      </a:accent1>
      <a:accent2>
        <a:srgbClr val="6156E2"/>
      </a:accent2>
      <a:accent3>
        <a:srgbClr val="AD75E7"/>
      </a:accent3>
      <a:accent4>
        <a:srgbClr val="D556E2"/>
      </a:accent4>
      <a:accent5>
        <a:srgbClr val="E775C2"/>
      </a:accent5>
      <a:accent6>
        <a:srgbClr val="E2567B"/>
      </a:accent6>
      <a:hlink>
        <a:srgbClr val="94805A"/>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385</Words>
  <Application>Microsoft Office PowerPoint</Application>
  <PresentationFormat>Widescreen</PresentationFormat>
  <Paragraphs>28</Paragraphs>
  <Slides>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Meiryo</vt:lpstr>
      <vt:lpstr>acumin-pro</vt:lpstr>
      <vt:lpstr>Arial</vt:lpstr>
      <vt:lpstr>Calibri</vt:lpstr>
      <vt:lpstr>Corbel</vt:lpstr>
      <vt:lpstr>ff-quadraat-web-pro</vt:lpstr>
      <vt:lpstr>inherit</vt:lpstr>
      <vt:lpstr>ShojiVTI</vt:lpstr>
      <vt:lpstr>Provider “Resiliency”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“Resiliency”</dc:title>
  <dc:creator>Kapono Chong-Hanssen</dc:creator>
  <cp:lastModifiedBy>Kapono Chong-Hanssen</cp:lastModifiedBy>
  <cp:revision>8</cp:revision>
  <dcterms:created xsi:type="dcterms:W3CDTF">2022-08-31T23:26:39Z</dcterms:created>
  <dcterms:modified xsi:type="dcterms:W3CDTF">2022-09-01T01:03:34Z</dcterms:modified>
</cp:coreProperties>
</file>