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  <p:sldMasterId id="2147483686" r:id="rId3"/>
    <p:sldMasterId id="2147483701" r:id="rId4"/>
  </p:sldMasterIdLst>
  <p:notesMasterIdLst>
    <p:notesMasterId r:id="rId33"/>
  </p:notesMasterIdLst>
  <p:sldIdLst>
    <p:sldId id="256" r:id="rId5"/>
    <p:sldId id="257" r:id="rId6"/>
    <p:sldId id="266" r:id="rId7"/>
    <p:sldId id="267" r:id="rId8"/>
    <p:sldId id="258" r:id="rId9"/>
    <p:sldId id="259" r:id="rId10"/>
    <p:sldId id="260" r:id="rId11"/>
    <p:sldId id="262" r:id="rId12"/>
    <p:sldId id="270" r:id="rId13"/>
    <p:sldId id="263" r:id="rId14"/>
    <p:sldId id="269" r:id="rId15"/>
    <p:sldId id="268" r:id="rId16"/>
    <p:sldId id="271" r:id="rId17"/>
    <p:sldId id="272" r:id="rId18"/>
    <p:sldId id="273" r:id="rId19"/>
    <p:sldId id="274" r:id="rId20"/>
    <p:sldId id="264" r:id="rId21"/>
    <p:sldId id="281" r:id="rId22"/>
    <p:sldId id="674" r:id="rId23"/>
    <p:sldId id="282" r:id="rId24"/>
    <p:sldId id="275" r:id="rId25"/>
    <p:sldId id="279" r:id="rId26"/>
    <p:sldId id="277" r:id="rId27"/>
    <p:sldId id="276" r:id="rId28"/>
    <p:sldId id="280" r:id="rId29"/>
    <p:sldId id="283" r:id="rId30"/>
    <p:sldId id="67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54302-86A3-4C02-A988-1BC1986FDEAC}" v="51" dt="2022-09-21T17:00:30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0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capgi.urban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capgi.urban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72776-EA74-47D2-A5DC-92AED39BF4F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3205E00-17E2-40DE-987F-B7C96B90E9A3}">
      <dgm:prSet/>
      <dgm:spPr/>
      <dgm:t>
        <a:bodyPr/>
        <a:lstStyle/>
        <a:p>
          <a:r>
            <a:rPr lang="en-US"/>
            <a:t>Government taxation and provision</a:t>
          </a:r>
          <a:br>
            <a:rPr lang="en-US"/>
          </a:br>
          <a:endParaRPr lang="en-US"/>
        </a:p>
      </dgm:t>
    </dgm:pt>
    <dgm:pt modelId="{18C7467B-CCA9-4A1D-A70D-69315DD34112}" type="parTrans" cxnId="{BAE92978-141D-4169-8D30-D0B376BA557F}">
      <dgm:prSet/>
      <dgm:spPr/>
      <dgm:t>
        <a:bodyPr/>
        <a:lstStyle/>
        <a:p>
          <a:endParaRPr lang="en-US"/>
        </a:p>
      </dgm:t>
    </dgm:pt>
    <dgm:pt modelId="{E3A306CD-172F-4E15-88EA-335D9D251706}" type="sibTrans" cxnId="{BAE92978-141D-4169-8D30-D0B376BA557F}">
      <dgm:prSet/>
      <dgm:spPr/>
      <dgm:t>
        <a:bodyPr/>
        <a:lstStyle/>
        <a:p>
          <a:endParaRPr lang="en-US"/>
        </a:p>
      </dgm:t>
    </dgm:pt>
    <dgm:pt modelId="{381B6C8D-D7CE-41B1-8880-C1782D84CFAD}">
      <dgm:prSet/>
      <dgm:spPr/>
      <dgm:t>
        <a:bodyPr/>
        <a:lstStyle/>
        <a:p>
          <a:r>
            <a:rPr lang="en-US"/>
            <a:t>Vickery-Clarke-Groves </a:t>
          </a:r>
          <a:br>
            <a:rPr lang="en-US"/>
          </a:br>
          <a:endParaRPr lang="en-US"/>
        </a:p>
      </dgm:t>
    </dgm:pt>
    <dgm:pt modelId="{83689992-98C2-4284-A19B-8ED1D8A0E064}" type="parTrans" cxnId="{885E6D8A-DFA9-433F-8BE5-C75E634D5E3F}">
      <dgm:prSet/>
      <dgm:spPr/>
      <dgm:t>
        <a:bodyPr/>
        <a:lstStyle/>
        <a:p>
          <a:endParaRPr lang="en-US"/>
        </a:p>
      </dgm:t>
    </dgm:pt>
    <dgm:pt modelId="{9B6EF01F-ED79-4557-B5FB-F03436495547}" type="sibTrans" cxnId="{885E6D8A-DFA9-433F-8BE5-C75E634D5E3F}">
      <dgm:prSet/>
      <dgm:spPr/>
      <dgm:t>
        <a:bodyPr/>
        <a:lstStyle/>
        <a:p>
          <a:endParaRPr lang="en-US"/>
        </a:p>
      </dgm:t>
    </dgm:pt>
    <dgm:pt modelId="{AED8DD0E-0F50-485E-AFCA-EB43FCCCC994}">
      <dgm:prSet/>
      <dgm:spPr/>
      <dgm:t>
        <a:bodyPr/>
        <a:lstStyle/>
        <a:p>
          <a:r>
            <a:rPr lang="en-US"/>
            <a:t>Explicitly Collaborative Approaches</a:t>
          </a:r>
        </a:p>
      </dgm:t>
    </dgm:pt>
    <dgm:pt modelId="{7B91B606-F59C-4818-84FB-7E1727351DD0}" type="parTrans" cxnId="{B127087D-71F4-426F-98F8-4D4D1820AC07}">
      <dgm:prSet/>
      <dgm:spPr/>
      <dgm:t>
        <a:bodyPr/>
        <a:lstStyle/>
        <a:p>
          <a:endParaRPr lang="en-US"/>
        </a:p>
      </dgm:t>
    </dgm:pt>
    <dgm:pt modelId="{EB7FBFAC-2859-4780-9C2C-DA34B8BF50FA}" type="sibTrans" cxnId="{B127087D-71F4-426F-98F8-4D4D1820AC07}">
      <dgm:prSet/>
      <dgm:spPr/>
      <dgm:t>
        <a:bodyPr/>
        <a:lstStyle/>
        <a:p>
          <a:endParaRPr lang="en-US"/>
        </a:p>
      </dgm:t>
    </dgm:pt>
    <dgm:pt modelId="{95ED3BC4-339F-4879-8286-EE2A11602194}">
      <dgm:prSet/>
      <dgm:spPr/>
      <dgm:t>
        <a:bodyPr/>
        <a:lstStyle/>
        <a:p>
          <a:r>
            <a:rPr lang="en-US"/>
            <a:t>CAPGI (</a:t>
          </a:r>
          <a:r>
            <a:rPr lang="en-US">
              <a:hlinkClick xmlns:r="http://schemas.openxmlformats.org/officeDocument/2006/relationships" r:id="rId1"/>
            </a:rPr>
            <a:t>https://capgi.urban.org</a:t>
          </a:r>
          <a:r>
            <a:rPr lang="en-US"/>
            <a:t>) </a:t>
          </a:r>
        </a:p>
      </dgm:t>
    </dgm:pt>
    <dgm:pt modelId="{19E13B2A-4C22-48BB-88AE-3D26E9A54FF2}" type="parTrans" cxnId="{01B36AA4-8056-421D-9CD7-0B897FC5E266}">
      <dgm:prSet/>
      <dgm:spPr/>
      <dgm:t>
        <a:bodyPr/>
        <a:lstStyle/>
        <a:p>
          <a:endParaRPr lang="en-US"/>
        </a:p>
      </dgm:t>
    </dgm:pt>
    <dgm:pt modelId="{98F4BE0E-79BF-4115-B153-0720603F9BD3}" type="sibTrans" cxnId="{01B36AA4-8056-421D-9CD7-0B897FC5E266}">
      <dgm:prSet/>
      <dgm:spPr/>
      <dgm:t>
        <a:bodyPr/>
        <a:lstStyle/>
        <a:p>
          <a:endParaRPr lang="en-US"/>
        </a:p>
      </dgm:t>
    </dgm:pt>
    <dgm:pt modelId="{6D2064A7-6628-48BD-915D-8BF6BC86D5F6}">
      <dgm:prSet/>
      <dgm:spPr/>
      <dgm:t>
        <a:bodyPr/>
        <a:lstStyle/>
        <a:p>
          <a:r>
            <a:rPr lang="en-US"/>
            <a:t>Common Spirit</a:t>
          </a:r>
        </a:p>
      </dgm:t>
    </dgm:pt>
    <dgm:pt modelId="{523F21C2-EE37-4072-AD62-16BC48380155}" type="parTrans" cxnId="{2EA93906-64BC-426D-AEAD-CB2E6AD61BF1}">
      <dgm:prSet/>
      <dgm:spPr/>
      <dgm:t>
        <a:bodyPr/>
        <a:lstStyle/>
        <a:p>
          <a:endParaRPr lang="en-US"/>
        </a:p>
      </dgm:t>
    </dgm:pt>
    <dgm:pt modelId="{0877702A-2A96-4B54-9C4D-12F28AFC4505}" type="sibTrans" cxnId="{2EA93906-64BC-426D-AEAD-CB2E6AD61BF1}">
      <dgm:prSet/>
      <dgm:spPr/>
      <dgm:t>
        <a:bodyPr/>
        <a:lstStyle/>
        <a:p>
          <a:endParaRPr lang="en-US"/>
        </a:p>
      </dgm:t>
    </dgm:pt>
    <dgm:pt modelId="{AB86D8F8-32DE-4416-AA3B-93493E7D2777}">
      <dgm:prSet/>
      <dgm:spPr/>
      <dgm:t>
        <a:bodyPr/>
        <a:lstStyle/>
        <a:p>
          <a:r>
            <a:rPr lang="en-US"/>
            <a:t>Co-opetition</a:t>
          </a:r>
        </a:p>
      </dgm:t>
    </dgm:pt>
    <dgm:pt modelId="{3E74611B-37F4-462E-B12D-703E467A2E1C}" type="parTrans" cxnId="{01A06724-3F5A-4B27-8A19-EFFA3D4D26EA}">
      <dgm:prSet/>
      <dgm:spPr/>
      <dgm:t>
        <a:bodyPr/>
        <a:lstStyle/>
        <a:p>
          <a:endParaRPr lang="en-US"/>
        </a:p>
      </dgm:t>
    </dgm:pt>
    <dgm:pt modelId="{FA0E24D2-3C74-465D-93B1-E37C3D67AAC3}" type="sibTrans" cxnId="{01A06724-3F5A-4B27-8A19-EFFA3D4D26EA}">
      <dgm:prSet/>
      <dgm:spPr/>
      <dgm:t>
        <a:bodyPr/>
        <a:lstStyle/>
        <a:p>
          <a:endParaRPr lang="en-US"/>
        </a:p>
      </dgm:t>
    </dgm:pt>
    <dgm:pt modelId="{E1500C30-2D55-4AAB-A85E-240135ADC9AC}" type="pres">
      <dgm:prSet presAssocID="{D9D72776-EA74-47D2-A5DC-92AED39BF4FF}" presName="Name0" presStyleCnt="0">
        <dgm:presLayoutVars>
          <dgm:dir/>
          <dgm:animLvl val="lvl"/>
          <dgm:resizeHandles val="exact"/>
        </dgm:presLayoutVars>
      </dgm:prSet>
      <dgm:spPr/>
    </dgm:pt>
    <dgm:pt modelId="{7BA816CA-1C87-4B64-B47F-2688338B69CF}" type="pres">
      <dgm:prSet presAssocID="{AED8DD0E-0F50-485E-AFCA-EB43FCCCC994}" presName="boxAndChildren" presStyleCnt="0"/>
      <dgm:spPr/>
    </dgm:pt>
    <dgm:pt modelId="{8D1C135D-162B-4F52-B208-5706D8D6CA41}" type="pres">
      <dgm:prSet presAssocID="{AED8DD0E-0F50-485E-AFCA-EB43FCCCC994}" presName="parentTextBox" presStyleLbl="node1" presStyleIdx="0" presStyleCnt="3"/>
      <dgm:spPr/>
    </dgm:pt>
    <dgm:pt modelId="{9724E683-CD0E-428D-8756-8B43D6BC9E3C}" type="pres">
      <dgm:prSet presAssocID="{AED8DD0E-0F50-485E-AFCA-EB43FCCCC994}" presName="entireBox" presStyleLbl="node1" presStyleIdx="0" presStyleCnt="3"/>
      <dgm:spPr/>
    </dgm:pt>
    <dgm:pt modelId="{EFD298AC-ABAF-473F-A800-D2F3979CF6CB}" type="pres">
      <dgm:prSet presAssocID="{AED8DD0E-0F50-485E-AFCA-EB43FCCCC994}" presName="descendantBox" presStyleCnt="0"/>
      <dgm:spPr/>
    </dgm:pt>
    <dgm:pt modelId="{9853640A-AFEF-44A8-84E5-7E83CACD64DC}" type="pres">
      <dgm:prSet presAssocID="{95ED3BC4-339F-4879-8286-EE2A11602194}" presName="childTextBox" presStyleLbl="fgAccFollowNode1" presStyleIdx="0" presStyleCnt="3">
        <dgm:presLayoutVars>
          <dgm:bulletEnabled val="1"/>
        </dgm:presLayoutVars>
      </dgm:prSet>
      <dgm:spPr/>
    </dgm:pt>
    <dgm:pt modelId="{4A88AD73-06D1-45FA-AFCC-CF2605352189}" type="pres">
      <dgm:prSet presAssocID="{6D2064A7-6628-48BD-915D-8BF6BC86D5F6}" presName="childTextBox" presStyleLbl="fgAccFollowNode1" presStyleIdx="1" presStyleCnt="3">
        <dgm:presLayoutVars>
          <dgm:bulletEnabled val="1"/>
        </dgm:presLayoutVars>
      </dgm:prSet>
      <dgm:spPr/>
    </dgm:pt>
    <dgm:pt modelId="{11C9958D-F6E2-4067-AAA7-267498A8072C}" type="pres">
      <dgm:prSet presAssocID="{AB86D8F8-32DE-4416-AA3B-93493E7D2777}" presName="childTextBox" presStyleLbl="fgAccFollowNode1" presStyleIdx="2" presStyleCnt="3">
        <dgm:presLayoutVars>
          <dgm:bulletEnabled val="1"/>
        </dgm:presLayoutVars>
      </dgm:prSet>
      <dgm:spPr/>
    </dgm:pt>
    <dgm:pt modelId="{2F9C920A-8B05-438E-8DAB-C731A5945CB2}" type="pres">
      <dgm:prSet presAssocID="{9B6EF01F-ED79-4557-B5FB-F03436495547}" presName="sp" presStyleCnt="0"/>
      <dgm:spPr/>
    </dgm:pt>
    <dgm:pt modelId="{42366EE6-D8EE-4465-95A6-28D9C404EF5A}" type="pres">
      <dgm:prSet presAssocID="{381B6C8D-D7CE-41B1-8880-C1782D84CFAD}" presName="arrowAndChildren" presStyleCnt="0"/>
      <dgm:spPr/>
    </dgm:pt>
    <dgm:pt modelId="{B795C813-3530-4F32-9D02-5F89ADBD4B2C}" type="pres">
      <dgm:prSet presAssocID="{381B6C8D-D7CE-41B1-8880-C1782D84CFAD}" presName="parentTextArrow" presStyleLbl="node1" presStyleIdx="1" presStyleCnt="3"/>
      <dgm:spPr/>
    </dgm:pt>
    <dgm:pt modelId="{0847EB02-FF8F-408C-B94F-18CBB4DD8D9B}" type="pres">
      <dgm:prSet presAssocID="{E3A306CD-172F-4E15-88EA-335D9D251706}" presName="sp" presStyleCnt="0"/>
      <dgm:spPr/>
    </dgm:pt>
    <dgm:pt modelId="{21AAC6A5-C59D-4FD8-AECE-48317B7588F3}" type="pres">
      <dgm:prSet presAssocID="{23205E00-17E2-40DE-987F-B7C96B90E9A3}" presName="arrowAndChildren" presStyleCnt="0"/>
      <dgm:spPr/>
    </dgm:pt>
    <dgm:pt modelId="{4170D34F-C1CB-48A0-A1C0-8261401D5407}" type="pres">
      <dgm:prSet presAssocID="{23205E00-17E2-40DE-987F-B7C96B90E9A3}" presName="parentTextArrow" presStyleLbl="node1" presStyleIdx="2" presStyleCnt="3"/>
      <dgm:spPr/>
    </dgm:pt>
  </dgm:ptLst>
  <dgm:cxnLst>
    <dgm:cxn modelId="{2EA93906-64BC-426D-AEAD-CB2E6AD61BF1}" srcId="{AED8DD0E-0F50-485E-AFCA-EB43FCCCC994}" destId="{6D2064A7-6628-48BD-915D-8BF6BC86D5F6}" srcOrd="1" destOrd="0" parTransId="{523F21C2-EE37-4072-AD62-16BC48380155}" sibTransId="{0877702A-2A96-4B54-9C4D-12F28AFC4505}"/>
    <dgm:cxn modelId="{01A06724-3F5A-4B27-8A19-EFFA3D4D26EA}" srcId="{AED8DD0E-0F50-485E-AFCA-EB43FCCCC994}" destId="{AB86D8F8-32DE-4416-AA3B-93493E7D2777}" srcOrd="2" destOrd="0" parTransId="{3E74611B-37F4-462E-B12D-703E467A2E1C}" sibTransId="{FA0E24D2-3C74-465D-93B1-E37C3D67AAC3}"/>
    <dgm:cxn modelId="{FFBCD964-4C1C-4505-910A-431B31778F81}" type="presOf" srcId="{AED8DD0E-0F50-485E-AFCA-EB43FCCCC994}" destId="{9724E683-CD0E-428D-8756-8B43D6BC9E3C}" srcOrd="1" destOrd="0" presId="urn:microsoft.com/office/officeart/2005/8/layout/process4"/>
    <dgm:cxn modelId="{67638F55-7E43-44F4-9093-A153F32F14C9}" type="presOf" srcId="{AED8DD0E-0F50-485E-AFCA-EB43FCCCC994}" destId="{8D1C135D-162B-4F52-B208-5706D8D6CA41}" srcOrd="0" destOrd="0" presId="urn:microsoft.com/office/officeart/2005/8/layout/process4"/>
    <dgm:cxn modelId="{BAE92978-141D-4169-8D30-D0B376BA557F}" srcId="{D9D72776-EA74-47D2-A5DC-92AED39BF4FF}" destId="{23205E00-17E2-40DE-987F-B7C96B90E9A3}" srcOrd="0" destOrd="0" parTransId="{18C7467B-CCA9-4A1D-A70D-69315DD34112}" sibTransId="{E3A306CD-172F-4E15-88EA-335D9D251706}"/>
    <dgm:cxn modelId="{B127087D-71F4-426F-98F8-4D4D1820AC07}" srcId="{D9D72776-EA74-47D2-A5DC-92AED39BF4FF}" destId="{AED8DD0E-0F50-485E-AFCA-EB43FCCCC994}" srcOrd="2" destOrd="0" parTransId="{7B91B606-F59C-4818-84FB-7E1727351DD0}" sibTransId="{EB7FBFAC-2859-4780-9C2C-DA34B8BF50FA}"/>
    <dgm:cxn modelId="{1C5EC382-C1D5-4818-81D4-AE5B28DC503F}" type="presOf" srcId="{381B6C8D-D7CE-41B1-8880-C1782D84CFAD}" destId="{B795C813-3530-4F32-9D02-5F89ADBD4B2C}" srcOrd="0" destOrd="0" presId="urn:microsoft.com/office/officeart/2005/8/layout/process4"/>
    <dgm:cxn modelId="{885E6D8A-DFA9-433F-8BE5-C75E634D5E3F}" srcId="{D9D72776-EA74-47D2-A5DC-92AED39BF4FF}" destId="{381B6C8D-D7CE-41B1-8880-C1782D84CFAD}" srcOrd="1" destOrd="0" parTransId="{83689992-98C2-4284-A19B-8ED1D8A0E064}" sibTransId="{9B6EF01F-ED79-4557-B5FB-F03436495547}"/>
    <dgm:cxn modelId="{01B36AA4-8056-421D-9CD7-0B897FC5E266}" srcId="{AED8DD0E-0F50-485E-AFCA-EB43FCCCC994}" destId="{95ED3BC4-339F-4879-8286-EE2A11602194}" srcOrd="0" destOrd="0" parTransId="{19E13B2A-4C22-48BB-88AE-3D26E9A54FF2}" sibTransId="{98F4BE0E-79BF-4115-B153-0720603F9BD3}"/>
    <dgm:cxn modelId="{C885A9BE-8E50-46BE-A129-1F49BE29BB3B}" type="presOf" srcId="{6D2064A7-6628-48BD-915D-8BF6BC86D5F6}" destId="{4A88AD73-06D1-45FA-AFCC-CF2605352189}" srcOrd="0" destOrd="0" presId="urn:microsoft.com/office/officeart/2005/8/layout/process4"/>
    <dgm:cxn modelId="{0FDB41C0-E711-4255-9E21-640569433A7D}" type="presOf" srcId="{D9D72776-EA74-47D2-A5DC-92AED39BF4FF}" destId="{E1500C30-2D55-4AAB-A85E-240135ADC9AC}" srcOrd="0" destOrd="0" presId="urn:microsoft.com/office/officeart/2005/8/layout/process4"/>
    <dgm:cxn modelId="{A243FEC2-63E7-4C69-AB90-118E839D8D4B}" type="presOf" srcId="{23205E00-17E2-40DE-987F-B7C96B90E9A3}" destId="{4170D34F-C1CB-48A0-A1C0-8261401D5407}" srcOrd="0" destOrd="0" presId="urn:microsoft.com/office/officeart/2005/8/layout/process4"/>
    <dgm:cxn modelId="{03856ACB-84B7-464A-B621-1D0F78618180}" type="presOf" srcId="{AB86D8F8-32DE-4416-AA3B-93493E7D2777}" destId="{11C9958D-F6E2-4067-AAA7-267498A8072C}" srcOrd="0" destOrd="0" presId="urn:microsoft.com/office/officeart/2005/8/layout/process4"/>
    <dgm:cxn modelId="{B6177AD7-CF77-47F4-BD5D-09E4A7DD04A3}" type="presOf" srcId="{95ED3BC4-339F-4879-8286-EE2A11602194}" destId="{9853640A-AFEF-44A8-84E5-7E83CACD64DC}" srcOrd="0" destOrd="0" presId="urn:microsoft.com/office/officeart/2005/8/layout/process4"/>
    <dgm:cxn modelId="{0B7D44D4-B5C5-460F-B50B-E12F1032DEF8}" type="presParOf" srcId="{E1500C30-2D55-4AAB-A85E-240135ADC9AC}" destId="{7BA816CA-1C87-4B64-B47F-2688338B69CF}" srcOrd="0" destOrd="0" presId="urn:microsoft.com/office/officeart/2005/8/layout/process4"/>
    <dgm:cxn modelId="{D0E984AE-6D2B-4776-9E55-F43B21D65BC9}" type="presParOf" srcId="{7BA816CA-1C87-4B64-B47F-2688338B69CF}" destId="{8D1C135D-162B-4F52-B208-5706D8D6CA41}" srcOrd="0" destOrd="0" presId="urn:microsoft.com/office/officeart/2005/8/layout/process4"/>
    <dgm:cxn modelId="{7EA202BA-9A78-4F3A-A891-629A1EEDEAFC}" type="presParOf" srcId="{7BA816CA-1C87-4B64-B47F-2688338B69CF}" destId="{9724E683-CD0E-428D-8756-8B43D6BC9E3C}" srcOrd="1" destOrd="0" presId="urn:microsoft.com/office/officeart/2005/8/layout/process4"/>
    <dgm:cxn modelId="{2CE186BF-A787-4764-9147-D3045B4CEAAE}" type="presParOf" srcId="{7BA816CA-1C87-4B64-B47F-2688338B69CF}" destId="{EFD298AC-ABAF-473F-A800-D2F3979CF6CB}" srcOrd="2" destOrd="0" presId="urn:microsoft.com/office/officeart/2005/8/layout/process4"/>
    <dgm:cxn modelId="{F11F7C19-FDBE-44F0-9EB1-C00D888BB336}" type="presParOf" srcId="{EFD298AC-ABAF-473F-A800-D2F3979CF6CB}" destId="{9853640A-AFEF-44A8-84E5-7E83CACD64DC}" srcOrd="0" destOrd="0" presId="urn:microsoft.com/office/officeart/2005/8/layout/process4"/>
    <dgm:cxn modelId="{BB4A3BBA-8B6A-4761-994D-614A800C2B1E}" type="presParOf" srcId="{EFD298AC-ABAF-473F-A800-D2F3979CF6CB}" destId="{4A88AD73-06D1-45FA-AFCC-CF2605352189}" srcOrd="1" destOrd="0" presId="urn:microsoft.com/office/officeart/2005/8/layout/process4"/>
    <dgm:cxn modelId="{E9DD65DF-416A-4C36-8C49-C5E843CB7EAB}" type="presParOf" srcId="{EFD298AC-ABAF-473F-A800-D2F3979CF6CB}" destId="{11C9958D-F6E2-4067-AAA7-267498A8072C}" srcOrd="2" destOrd="0" presId="urn:microsoft.com/office/officeart/2005/8/layout/process4"/>
    <dgm:cxn modelId="{669F2F2C-2B81-4829-B8D1-4CF4056A7C20}" type="presParOf" srcId="{E1500C30-2D55-4AAB-A85E-240135ADC9AC}" destId="{2F9C920A-8B05-438E-8DAB-C731A5945CB2}" srcOrd="1" destOrd="0" presId="urn:microsoft.com/office/officeart/2005/8/layout/process4"/>
    <dgm:cxn modelId="{C3C849CE-BA9A-413E-B921-AC5AEF7BFA21}" type="presParOf" srcId="{E1500C30-2D55-4AAB-A85E-240135ADC9AC}" destId="{42366EE6-D8EE-4465-95A6-28D9C404EF5A}" srcOrd="2" destOrd="0" presId="urn:microsoft.com/office/officeart/2005/8/layout/process4"/>
    <dgm:cxn modelId="{2FA299AA-4C55-40AC-B7B9-7DEDA80BE9A6}" type="presParOf" srcId="{42366EE6-D8EE-4465-95A6-28D9C404EF5A}" destId="{B795C813-3530-4F32-9D02-5F89ADBD4B2C}" srcOrd="0" destOrd="0" presId="urn:microsoft.com/office/officeart/2005/8/layout/process4"/>
    <dgm:cxn modelId="{4522695D-CDD3-45BA-BAFD-9FD7AA9E53DF}" type="presParOf" srcId="{E1500C30-2D55-4AAB-A85E-240135ADC9AC}" destId="{0847EB02-FF8F-408C-B94F-18CBB4DD8D9B}" srcOrd="3" destOrd="0" presId="urn:microsoft.com/office/officeart/2005/8/layout/process4"/>
    <dgm:cxn modelId="{A7BC18B8-682F-43D9-8BA2-F5E8554EB1D8}" type="presParOf" srcId="{E1500C30-2D55-4AAB-A85E-240135ADC9AC}" destId="{21AAC6A5-C59D-4FD8-AECE-48317B7588F3}" srcOrd="4" destOrd="0" presId="urn:microsoft.com/office/officeart/2005/8/layout/process4"/>
    <dgm:cxn modelId="{FEDAC971-CE65-41E7-A5ED-E0DD19DDE0C8}" type="presParOf" srcId="{21AAC6A5-C59D-4FD8-AECE-48317B7588F3}" destId="{4170D34F-C1CB-48A0-A1C0-8261401D54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4E683-CD0E-428D-8756-8B43D6BC9E3C}">
      <dsp:nvSpPr>
        <dsp:cNvPr id="0" name=""/>
        <dsp:cNvSpPr/>
      </dsp:nvSpPr>
      <dsp:spPr>
        <a:xfrm>
          <a:off x="0" y="2867988"/>
          <a:ext cx="9144000" cy="941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Explicitly Collaborative Approaches</a:t>
          </a:r>
        </a:p>
      </dsp:txBody>
      <dsp:txXfrm>
        <a:off x="0" y="2867988"/>
        <a:ext cx="9144000" cy="508322"/>
      </dsp:txXfrm>
    </dsp:sp>
    <dsp:sp modelId="{9853640A-AFEF-44A8-84E5-7E83CACD64DC}">
      <dsp:nvSpPr>
        <dsp:cNvPr id="0" name=""/>
        <dsp:cNvSpPr/>
      </dsp:nvSpPr>
      <dsp:spPr>
        <a:xfrm>
          <a:off x="4464" y="3357484"/>
          <a:ext cx="3045023" cy="4330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CAPGI (</a:t>
          </a:r>
          <a:r>
            <a:rPr lang="en-US" sz="1500" kern="1200">
              <a:hlinkClick xmlns:r="http://schemas.openxmlformats.org/officeDocument/2006/relationships" r:id="rId1"/>
            </a:rPr>
            <a:t>https://capgi.urban.org</a:t>
          </a:r>
          <a:r>
            <a:rPr lang="en-US" sz="1500" kern="1200"/>
            <a:t>) </a:t>
          </a:r>
        </a:p>
      </dsp:txBody>
      <dsp:txXfrm>
        <a:off x="4464" y="3357484"/>
        <a:ext cx="3045023" cy="433015"/>
      </dsp:txXfrm>
    </dsp:sp>
    <dsp:sp modelId="{4A88AD73-06D1-45FA-AFCC-CF2605352189}">
      <dsp:nvSpPr>
        <dsp:cNvPr id="0" name=""/>
        <dsp:cNvSpPr/>
      </dsp:nvSpPr>
      <dsp:spPr>
        <a:xfrm>
          <a:off x="3049488" y="3357484"/>
          <a:ext cx="3045023" cy="4330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Common Spirit</a:t>
          </a:r>
        </a:p>
      </dsp:txBody>
      <dsp:txXfrm>
        <a:off x="3049488" y="3357484"/>
        <a:ext cx="3045023" cy="433015"/>
      </dsp:txXfrm>
    </dsp:sp>
    <dsp:sp modelId="{11C9958D-F6E2-4067-AAA7-267498A8072C}">
      <dsp:nvSpPr>
        <dsp:cNvPr id="0" name=""/>
        <dsp:cNvSpPr/>
      </dsp:nvSpPr>
      <dsp:spPr>
        <a:xfrm>
          <a:off x="6094511" y="3357484"/>
          <a:ext cx="3045023" cy="4330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Co-opetition</a:t>
          </a:r>
        </a:p>
      </dsp:txBody>
      <dsp:txXfrm>
        <a:off x="6094511" y="3357484"/>
        <a:ext cx="3045023" cy="433015"/>
      </dsp:txXfrm>
    </dsp:sp>
    <dsp:sp modelId="{B795C813-3530-4F32-9D02-5F89ADBD4B2C}">
      <dsp:nvSpPr>
        <dsp:cNvPr id="0" name=""/>
        <dsp:cNvSpPr/>
      </dsp:nvSpPr>
      <dsp:spPr>
        <a:xfrm rot="10800000">
          <a:off x="0" y="1434331"/>
          <a:ext cx="9144000" cy="144777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Vickery-Clarke-Groves </a:t>
          </a:r>
          <a:br>
            <a:rPr lang="en-US" sz="1800" kern="1200"/>
          </a:br>
          <a:endParaRPr lang="en-US" sz="1800" kern="1200"/>
        </a:p>
      </dsp:txBody>
      <dsp:txXfrm rot="10800000">
        <a:off x="0" y="1434331"/>
        <a:ext cx="9144000" cy="940722"/>
      </dsp:txXfrm>
    </dsp:sp>
    <dsp:sp modelId="{4170D34F-C1CB-48A0-A1C0-8261401D5407}">
      <dsp:nvSpPr>
        <dsp:cNvPr id="0" name=""/>
        <dsp:cNvSpPr/>
      </dsp:nvSpPr>
      <dsp:spPr>
        <a:xfrm rot="10800000">
          <a:off x="0" y="673"/>
          <a:ext cx="9144000" cy="144777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Government taxation and provision</a:t>
          </a:r>
          <a:br>
            <a:rPr lang="en-US" sz="1800" kern="1200"/>
          </a:br>
          <a:endParaRPr lang="en-US" sz="1800" kern="1200"/>
        </a:p>
      </dsp:txBody>
      <dsp:txXfrm rot="10800000">
        <a:off x="0" y="673"/>
        <a:ext cx="9144000" cy="940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0T15:23:26.4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713 1,'4'52,"1"1,3-1,16 56,-1-2,-7-24,-3 1,4 152,-20 698,5-480,-3-388,3 73,7-75,-5-43,2 41,-6 1192,-1-591,1-655,1 0,0 0,1 0,0-1,0 1,0 0,0-1,1 0,0 0,1 0,0 0,5 7,-3-4,0 0,-1 1,0-1,3 12,-3-6,-2 1,3 22,-4-23,1 0,0 0,6 18,-1-10,0 1,-2 0,-1 0,2 27,-2-27,-4-21,-1 1,1 0,0-1,-1 1,0 0,0-1,0 1,0 0,0-1,-1 1,0 0,-1 3,1-1,-1 0,-1 0,1-1,-1 1,0-1,0 0,0 0,-1 0,0 0,0-1,0 0,-1 1,1-1,-1-1,0 1,0-1,0 0,-1 0,1 0,-1-1,-8 3,-39 10,-1-3,-75 8,117-18,0 0,1 2,-1-1,0 1,1 1,0 0,0 1,0 0,1 0,-13 11,7-4,1 1,1 0,0 1,1 0,-16 25,24-30,0 0,1 0,0 0,0 1,1 0,-3 20,-5 18,0-12,2 1,-8 74,16-86,0 0,1 0,2-1,1 1,8 35,-3-29,-3-16,-1 0,0 0,-2 0,2 19,-4-19,1-9,-1 0,0 0,0-1,0 1,-3 8,3-13,-1-1,1 1,-1-1,1 1,-1-1,0 0,1 0,-1 1,0-1,0 0,0 0,0 0,0 0,0 0,0 0,-1 0,1 0,0 0,0-1,-1 1,1 0,0-1,-1 1,1-1,-1 1,1-1,-1 0,1 0,-2 0,-5 0,0 0,0-1,0 0,1 0,-1-1,0 0,1 0,0-1,-1 0,-6-4,-14-9,-28-20,39 25,11 7,1 0,0 0,0-1,0 1,0-1,1 0,-1 0,1-1,0 0,1 1,0-1,0 0,0 0,-2-8,2 1,0-1,1-1,0 1,1 0,1-23,8-241,-7 265,0 1,0-1,2 0,-1 0,2 0,-1 1,10-20,5-4,25-39,-23 43,25-55,-38 68,-1 0,-1-1,0 0,-2 0,2-27,-4-101,-3 88,-1 8,-13-71,0 15,7 51,-29-98,24 107,2-2,-11-96,22 50,3 70,-2 0,-1 0,-1 0,-1 0,-8-30,-1 20,6 19,1 0,0-1,2 1,0-1,-2-30,7-559,-3 579,-7-38,4 36,-1-35,5 22,-11-274,2-123,11 274,-13-123,-15-193,27-66,-1 536,2 1,-1 0,2 0,-1-1,1 2,1-1,0 0,1 1,0 0,0 0,1 0,0 0,1 1,8-9,14-13,2 1,45-36,-67 59,34-23,-33 24,0 0,0-1,-1 0,14-14,-20 18,1 0,-1 0,0 0,1 1,0-1,0 1,0 0,0 0,0 0,0 1,0-1,0 1,1 0,-1 0,0 1,8-1,5 1,1 1,33 5,-21-1,33 1,-35-4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E7082-E389-4604-A75F-6263A7AC330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6E3D-F482-42D4-B19E-E125621D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6E3D-F482-42D4-B19E-E125621D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8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46E47-C3B3-418D-A456-79FECB3C89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1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Ike: what we believe is real.  Our ideas create reality.  The world is exactly what you think it is.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071C8-C303-435D-9CD3-8DDAC78A8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5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6E3D-F482-42D4-B19E-E125621D6F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217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6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D34A-984F-E0B0-33A8-53CF4723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0A823-8CF9-FBD7-BD0A-13B8A2B3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60FF4-CBC7-F49A-77C5-5B67D67D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D554B-8F65-308B-D7C4-AD3E6A74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AC5D-2493-EE9A-E68F-1BE50556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0746-958C-616C-C506-71135C7A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FFE9C-91B1-4F9B-CA7C-DF6B970FD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70C7D-3653-8F81-5758-4DF1F612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E67F8-6EEE-AD51-4200-85B77EEC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FA18E-179F-D1F5-955B-96144856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DA42-2B86-D89A-55C6-1B86C4C1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F9E27-5BEF-49B8-ACCC-EC31AA29A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935FB-F15D-019F-BB44-860F5592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B9FC-07D0-770B-824D-289EEE0B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979C5-ADF6-C040-91F1-3C8AE759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DC39-7122-4145-C43C-AE745451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24CA-17E6-6EE1-79B1-E7FFF8D1B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34381-4D8E-9A90-A286-21E164858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F19AA-FFEF-2F9C-7B9E-2D00C520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85D28-B980-5525-650E-A59A9332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37D1C-A368-826F-0EFC-103B70C4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DF95-7AA8-F932-064B-30F84202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D420E-5BA5-552A-07FD-84CF0E493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A979E-CAFD-B87D-7ED8-3752D310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FE648-AAD3-2947-9FBA-68D8BD555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AB31B-7856-1D92-8ACB-A9816FF72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C7509-AFBD-050A-0019-B409597C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A246E5-5D54-C933-67E1-18720F10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0E923-BFA8-1FA2-41DF-2E812FD8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11FC-2EF0-E2EE-D83A-0594D48D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41983-EF01-966B-A8F7-D537856F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12910-48EC-CA6E-9417-3CB635EA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02ABE-2054-9497-5B48-E2F67D08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4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1683D-6408-C9BA-6ECB-42ADFF45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29629-5FB2-E76E-CDDF-FA24F57C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19770-7D71-CE0F-D984-581AF5CC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2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4972-657C-2A38-28B2-B6CBD825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C202-6779-0ED5-FD14-EAEEEA747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6531A-1628-7C8D-2B43-5E30A3DC8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D594-2469-E0F1-484A-C08FB049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16DCB-8D9A-06DB-4C64-1D516B23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F46D0-4CED-C33B-B042-8D74689B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3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4258-84D9-37A0-151F-5B90183C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3B71A-EEDF-5908-5FD4-ACC7351AE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E4714-ABB2-F5F8-6705-9D6AA6D1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2BB0E-5173-0516-1191-B4D9EF22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A7138-20DE-5F69-73A0-7611F857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D2A2A-02DD-4736-E709-3F37CBA3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0A4B-9081-6F45-0E29-EB07B080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24797-2D62-E63E-FE05-039036BE2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64F9-F296-E4ED-DC89-A655547A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486F4-E7D3-6B9D-D600-BFECDCDF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3AE9D-50D3-AA66-421C-4637F471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B4E30-62E8-DCB5-CA83-28A319666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4C28B-D70E-7925-198E-F8C0784EF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69D4C-8528-46EC-B5F6-090D65AF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83F9-92F0-4602-7FD7-4F9D8D9B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F8AB8-41E4-D345-8A31-736A04A5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2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rgbClr val="0000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33B487-B4A3-4432-8410-BDF47FD4604A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Nichols and Taylor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30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 marL="457200" indent="-182880">
              <a:buFont typeface="Wingdings" panose="05000000000000000000" pitchFamily="2" charset="2"/>
              <a:buChar char="Ø"/>
              <a:defRPr>
                <a:solidFill>
                  <a:srgbClr val="0000FF"/>
                </a:solidFill>
              </a:defRPr>
            </a:lvl2pPr>
            <a:lvl3pPr marL="731520" indent="-182880">
              <a:buFont typeface="Courier New" panose="02070309020205020404" pitchFamily="49" charset="0"/>
              <a:buChar char="o"/>
              <a:defRPr>
                <a:solidFill>
                  <a:srgbClr val="0000FF"/>
                </a:solidFill>
              </a:defRPr>
            </a:lvl3pPr>
            <a:lvl4pPr marL="1005840" indent="-182880">
              <a:buFont typeface="Wingdings" panose="05000000000000000000" pitchFamily="2" charset="2"/>
              <a:buChar char="v"/>
              <a:defRPr>
                <a:solidFill>
                  <a:srgbClr val="0000FF"/>
                </a:solidFill>
              </a:defRPr>
            </a:lvl4pPr>
            <a:lvl5pPr marL="1280160" indent="-182880">
              <a:buFont typeface="Wingdings" panose="05000000000000000000" pitchFamily="2" charset="2"/>
              <a:buChar char="ü"/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4C16-EBC3-48BC-B98E-18544614971E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572-513E-4B5F-98A6-0D267BF5BBE0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525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E8DD-8EAA-48AA-AC09-010F48341410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9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8F7-3CFF-4AFB-88AC-897E06656B18}" type="datetime1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0D7C-FA5F-4008-AF4D-5539A9F1C0AB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5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2B11-66F7-4988-9D80-82352FEB20BC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6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4D4-58C9-496C-89C1-2F038F4456F5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9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1D0-ED28-4F86-999D-3B50FAA5D732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61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D6-4C0F-46E5-8376-81DC4D274D16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9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ACF9-0949-41D1-AA53-465667D7BD1E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94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PRE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828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57" y="1693593"/>
            <a:ext cx="1168735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7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054F2DD-95D6-4124-A78B-6465B40C8B04}" type="datetime1">
              <a:rPr lang="en-US" smtClean="0">
                <a:solidFill>
                  <a:prstClr val="black"/>
                </a:solidFill>
              </a:rPr>
              <a:t>9/21/2022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74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3BA348-84E3-406A-8BB0-19BB2FD78234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45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5469-0748-4E0D-809B-BFFDD20FAA15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10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B8CB-1986-4D07-9244-ACAFA8C5D6A2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7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08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7E2A-81B4-4132-A29E-D8850E9710F6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71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EE98-F5DD-4C97-8594-FC3CB760B85F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64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442B-4017-4235-A5CC-B03363B47A89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32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E7EB-9596-48F0-94AB-D68FD741318D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33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B7E5-5509-40A3-8549-231A1C45DF99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69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F842-919D-4DB9-AFCF-BCB973B2048D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3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6A6-BDCB-41A7-A049-37EA1D914B94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75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4242-78E2-4949-8246-4DC03A7E30A2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5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7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7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3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8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B4146-DC5D-B8B2-83FF-5D87E0E3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77064-2648-B050-7729-FC7454F20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F8E2D-D92B-C962-08FB-B12520444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E2CD-3169-4373-A2E5-8B1E1DA67F1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1F2B-7723-0545-F021-7EA276085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FEEA-0EA6-7C3B-65B7-3E952DA38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1E2FA-70CB-4048-A6A2-36115A0A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291FAE-3C11-4572-9062-3C8FBA8D514A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Nichols and Taylor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6D0D9C-DD1E-4491-B28F-8AF5A1F8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8ACBFFC-A546-40E2-9BDE-5F744FC27564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Nichols and Taylor SDOH as Public Goods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6D0D9C-DD1E-4491-B28F-8AF5A1F81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axfoundation.org/tax-burden-by-state-2022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.xml"/><Relationship Id="rId5" Type="http://schemas.openxmlformats.org/officeDocument/2006/relationships/hyperlink" Target="https://capgi.urban.org/" TargetMode="External"/><Relationship Id="rId4" Type="http://schemas.openxmlformats.org/officeDocument/2006/relationships/hyperlink" Target="https://www.healthaffairs.org/doi/full/10.1377/hlthaff.2018.003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jph.aphapublications.org/doi/full/10.2105/AJPH.2022.30694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livinginhawaii.com/hawaii/hawaiian-philosophy-of-life-part-1-the-7-principles-of-hun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hrsa.gov/tools/shortage-area/hpsa-fin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populationreview.com/state-rankings/cost-of-living-index-by-sta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2B584-2D76-BD9B-977E-ACC1C8737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0472" y="758953"/>
            <a:ext cx="5036959" cy="2796945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Thinking about the Hawai’i Health Workforce as a Public Good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BD868-3A12-7496-845F-732705C9C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307" y="4072043"/>
            <a:ext cx="4579288" cy="942889"/>
          </a:xfrm>
        </p:spPr>
        <p:txBody>
          <a:bodyPr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sz="1600" dirty="0"/>
              <a:t>Len M. Nichols, Ph.D.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Non-Resident Fellow, Urban Institute, and Professor Emeritus, George Mason University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Hawai’i Health Workforce Summit</a:t>
            </a:r>
          </a:p>
          <a:p>
            <a:pPr algn="l">
              <a:lnSpc>
                <a:spcPct val="95000"/>
              </a:lnSpc>
            </a:pPr>
            <a:r>
              <a:rPr lang="en-US" sz="1600" dirty="0"/>
              <a:t>September 24, 2022</a:t>
            </a:r>
          </a:p>
        </p:txBody>
      </p:sp>
      <p:pic>
        <p:nvPicPr>
          <p:cNvPr id="4" name="Picture 3" descr="Colourful carved figures of humans">
            <a:extLst>
              <a:ext uri="{FF2B5EF4-FFF2-40B4-BE49-F238E27FC236}">
                <a16:creationId xmlns:a16="http://schemas.microsoft.com/office/drawing/2014/main" id="{675B83B9-E0C3-699A-B477-AFE946690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45" r="14311" b="-2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6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ECA3-D787-E221-D8FA-3A97094E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83795"/>
            <a:ext cx="9344060" cy="1344168"/>
          </a:xfrm>
        </p:spPr>
        <p:txBody>
          <a:bodyPr/>
          <a:lstStyle/>
          <a:p>
            <a:r>
              <a:rPr lang="en-US" dirty="0"/>
              <a:t>Costs of Health Workforce Shortages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CF4A-FEC7-DB09-6D60-5564B2AA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096" y="2299485"/>
            <a:ext cx="9144000" cy="31272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Waits longer, health outcomes worse, and likely negative equity impacts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Health costs and prices higher as some wages bid up precipitously, operating margins squeezed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Burnout and mental health stress broader and deeper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Pandemic intensified all of these effects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Closures, shutdowns, cutbacks, etc. deter investment in rest of local economy</a:t>
            </a:r>
          </a:p>
        </p:txBody>
      </p:sp>
    </p:spTree>
    <p:extLst>
      <p:ext uri="{BB962C8B-B14F-4D97-AF65-F5344CB8AC3E}">
        <p14:creationId xmlns:p14="http://schemas.microsoft.com/office/powerpoint/2010/main" val="11065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5D17-5F5F-BA28-7D38-30E4A813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86583"/>
            <a:ext cx="9144000" cy="1344168"/>
          </a:xfrm>
        </p:spPr>
        <p:txBody>
          <a:bodyPr/>
          <a:lstStyle/>
          <a:p>
            <a:r>
              <a:rPr lang="en-US" dirty="0"/>
              <a:t>What IS a Public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F187-93CC-B399-7D3E-84939907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57" y="2031521"/>
            <a:ext cx="10644996" cy="3886200"/>
          </a:xfrm>
        </p:spPr>
        <p:txBody>
          <a:bodyPr>
            <a:normAutofit/>
          </a:bodyPr>
          <a:lstStyle/>
          <a:p>
            <a:r>
              <a:rPr lang="en-US" dirty="0"/>
              <a:t>Multiple people/organizations can benefit simultaneously (non-rivalrous)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Expensive or impossible to prevent others from benefitting even if they don’t pay (non-excludable)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Enhances the value of many things, of living in a society with them</a:t>
            </a:r>
          </a:p>
        </p:txBody>
      </p:sp>
    </p:spTree>
    <p:extLst>
      <p:ext uri="{BB962C8B-B14F-4D97-AF65-F5344CB8AC3E}">
        <p14:creationId xmlns:p14="http://schemas.microsoft.com/office/powerpoint/2010/main" val="10396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0EF1-F1EC-AC89-914E-26DE9918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79549"/>
            <a:ext cx="9144000" cy="1344168"/>
          </a:xfrm>
        </p:spPr>
        <p:txBody>
          <a:bodyPr/>
          <a:lstStyle/>
          <a:p>
            <a:r>
              <a:rPr lang="en-US" dirty="0"/>
              <a:t>What IS a Public Good?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3486-F31C-CC38-72F8-1F8F3C4D5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669210"/>
            <a:ext cx="9282368" cy="45245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Examples: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National Defense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Lighthouses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Streetlights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Police and fire protection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Flood protection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Roads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Dams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Weather forecasts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Parks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Vaccinations  </a:t>
            </a:r>
          </a:p>
        </p:txBody>
      </p:sp>
    </p:spTree>
    <p:extLst>
      <p:ext uri="{BB962C8B-B14F-4D97-AF65-F5344CB8AC3E}">
        <p14:creationId xmlns:p14="http://schemas.microsoft.com/office/powerpoint/2010/main" val="294509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4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CFBB7-49BA-497A-0BDF-87A82F85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17650"/>
            <a:ext cx="4465093" cy="2797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There are Degrees of Public Good-ness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7FC972C-5FA8-097A-82C2-1E806B1E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281" y="1458461"/>
            <a:ext cx="4658710" cy="4647063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EEA7A28F-F976-7803-3B54-34B07DEF1655}"/>
              </a:ext>
            </a:extLst>
          </p:cNvPr>
          <p:cNvSpPr/>
          <p:nvPr/>
        </p:nvSpPr>
        <p:spPr>
          <a:xfrm>
            <a:off x="8356304" y="3509771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502D85-C2B4-4611-D46F-5B6668B1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189" y="3411481"/>
            <a:ext cx="518205" cy="993734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636BAAA4-A084-9D0E-769D-03434A08A2E8}"/>
              </a:ext>
            </a:extLst>
          </p:cNvPr>
          <p:cNvSpPr/>
          <p:nvPr/>
        </p:nvSpPr>
        <p:spPr>
          <a:xfrm>
            <a:off x="7668705" y="370532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836E1E-F8E8-026C-1C8B-5D6EF11CD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246" y="3606200"/>
            <a:ext cx="524301" cy="9998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A152166-4449-9B85-2AF4-B1A8A4F4D8CF}"/>
              </a:ext>
            </a:extLst>
          </p:cNvPr>
          <p:cNvSpPr txBox="1"/>
          <p:nvPr/>
        </p:nvSpPr>
        <p:spPr>
          <a:xfrm>
            <a:off x="4205781" y="4606031"/>
            <a:ext cx="128381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Policy/Law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1218C5E7-E4DB-92CF-4815-B33216F68F67}"/>
              </a:ext>
            </a:extLst>
          </p:cNvPr>
          <p:cNvCxnSpPr>
            <a:cxnSpLocks/>
          </p:cNvCxnSpPr>
          <p:nvPr/>
        </p:nvCxnSpPr>
        <p:spPr>
          <a:xfrm flipV="1">
            <a:off x="5589917" y="4106115"/>
            <a:ext cx="1814747" cy="68458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FB7CFE9F-803C-B925-2A35-14BC484E8207}"/>
              </a:ext>
            </a:extLst>
          </p:cNvPr>
          <p:cNvCxnSpPr>
            <a:cxnSpLocks/>
          </p:cNvCxnSpPr>
          <p:nvPr/>
        </p:nvCxnSpPr>
        <p:spPr>
          <a:xfrm flipV="1">
            <a:off x="5891387" y="4194528"/>
            <a:ext cx="3510955" cy="596169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3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8059-E734-E6D6-E331-C2E73CBB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04" y="879729"/>
            <a:ext cx="9893046" cy="1344168"/>
          </a:xfrm>
        </p:spPr>
        <p:txBody>
          <a:bodyPr/>
          <a:lstStyle/>
          <a:p>
            <a:r>
              <a:rPr lang="en-US" dirty="0"/>
              <a:t>There are degrees of benefits as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7930-DE88-A5F5-817A-91B76CEF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79" y="1790700"/>
            <a:ext cx="9144000" cy="31272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Flood protection</a:t>
            </a:r>
          </a:p>
          <a:p>
            <a:r>
              <a:rPr lang="en-US" dirty="0"/>
              <a:t>Vaccinations</a:t>
            </a:r>
          </a:p>
          <a:p>
            <a:r>
              <a:rPr lang="en-US" dirty="0"/>
              <a:t>Health care in general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Private value high for treatment of non-contagious conditions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Public value high for contagious prevention and treatment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Public value high for screening of contagious conditions</a:t>
            </a:r>
          </a:p>
          <a:p>
            <a:r>
              <a:rPr lang="en-US" dirty="0"/>
              <a:t>Education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Knowledge is a pure public good (sort of)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Public v. Private value of education varies from k-5 through post-graduate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D4F99-87BB-FED7-BC87-F0C7A61A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89254"/>
            <a:ext cx="9144000" cy="1344168"/>
          </a:xfrm>
        </p:spPr>
        <p:txBody>
          <a:bodyPr/>
          <a:lstStyle/>
          <a:p>
            <a:r>
              <a:rPr lang="en-US" dirty="0"/>
              <a:t>Differential Benefits…</a:t>
            </a:r>
          </a:p>
        </p:txBody>
      </p:sp>
      <p:pic>
        <p:nvPicPr>
          <p:cNvPr id="7" name="Graphic 6" descr="Broken Fire Hydrant outline">
            <a:extLst>
              <a:ext uri="{FF2B5EF4-FFF2-40B4-BE49-F238E27FC236}">
                <a16:creationId xmlns:a16="http://schemas.microsoft.com/office/drawing/2014/main" id="{3FBAA327-EED6-22B5-2F22-7442655BE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3514725"/>
            <a:ext cx="914400" cy="914400"/>
          </a:xfrm>
          <a:prstGeom prst="rect">
            <a:avLst/>
          </a:prstGeom>
        </p:spPr>
      </p:pic>
      <p:pic>
        <p:nvPicPr>
          <p:cNvPr id="9" name="Graphic 8" descr="Family with girl with solid fill">
            <a:extLst>
              <a:ext uri="{FF2B5EF4-FFF2-40B4-BE49-F238E27FC236}">
                <a16:creationId xmlns:a16="http://schemas.microsoft.com/office/drawing/2014/main" id="{231DC10A-227A-E719-739E-D6C008AA3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1050" y="2066925"/>
            <a:ext cx="914400" cy="914400"/>
          </a:xfrm>
          <a:prstGeom prst="rect">
            <a:avLst/>
          </a:prstGeom>
        </p:spPr>
      </p:pic>
      <p:pic>
        <p:nvPicPr>
          <p:cNvPr id="11" name="Graphic 10" descr="House outline">
            <a:extLst>
              <a:ext uri="{FF2B5EF4-FFF2-40B4-BE49-F238E27FC236}">
                <a16:creationId xmlns:a16="http://schemas.microsoft.com/office/drawing/2014/main" id="{2E4C8648-890A-A511-B0E5-8C0D7217A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1050" y="3170967"/>
            <a:ext cx="914400" cy="914400"/>
          </a:xfrm>
          <a:prstGeom prst="rect">
            <a:avLst/>
          </a:prstGeom>
        </p:spPr>
      </p:pic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CC1B7767-A3C0-C10E-24E0-866F9EAD48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1050" y="5305425"/>
            <a:ext cx="914400" cy="914400"/>
          </a:xfrm>
          <a:prstGeom prst="rect">
            <a:avLst/>
          </a:prstGeom>
        </p:spPr>
      </p:pic>
      <p:pic>
        <p:nvPicPr>
          <p:cNvPr id="15" name="Graphic 14" descr="Store outline">
            <a:extLst>
              <a:ext uri="{FF2B5EF4-FFF2-40B4-BE49-F238E27FC236}">
                <a16:creationId xmlns:a16="http://schemas.microsoft.com/office/drawing/2014/main" id="{5C80A3DE-4A70-3767-5A59-414431FF6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91050" y="4275010"/>
            <a:ext cx="914400" cy="914400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E1086248-0E08-F7E7-852A-626E3CB504D2}"/>
              </a:ext>
            </a:extLst>
          </p:cNvPr>
          <p:cNvSpPr/>
          <p:nvPr/>
        </p:nvSpPr>
        <p:spPr>
          <a:xfrm rot="19757793">
            <a:off x="2749864" y="2952533"/>
            <a:ext cx="198613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8E20B86-071A-E9DA-D6BF-A27F74C46282}"/>
              </a:ext>
            </a:extLst>
          </p:cNvPr>
          <p:cNvSpPr/>
          <p:nvPr/>
        </p:nvSpPr>
        <p:spPr>
          <a:xfrm rot="21253254">
            <a:off x="2939488" y="3781567"/>
            <a:ext cx="1652642" cy="294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9F56B58-0405-5B9B-1DAD-A3A13C2BF362}"/>
              </a:ext>
            </a:extLst>
          </p:cNvPr>
          <p:cNvSpPr/>
          <p:nvPr/>
        </p:nvSpPr>
        <p:spPr>
          <a:xfrm rot="1083743">
            <a:off x="2910333" y="4201776"/>
            <a:ext cx="172930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CE72E56-82CB-35E1-5C4D-BD98D952A105}"/>
              </a:ext>
            </a:extLst>
          </p:cNvPr>
          <p:cNvSpPr/>
          <p:nvPr/>
        </p:nvSpPr>
        <p:spPr>
          <a:xfrm rot="1791746">
            <a:off x="2506590" y="4729156"/>
            <a:ext cx="2245886" cy="71839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815A7-29C5-CF42-8CF8-432207F30F3F}"/>
              </a:ext>
            </a:extLst>
          </p:cNvPr>
          <p:cNvSpPr txBox="1"/>
          <p:nvPr/>
        </p:nvSpPr>
        <p:spPr>
          <a:xfrm>
            <a:off x="1198554" y="3011146"/>
            <a:ext cx="173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 protection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28F8E0-2CB1-9846-6928-D8187E8C1CA9}"/>
              </a:ext>
            </a:extLst>
          </p:cNvPr>
          <p:cNvSpPr txBox="1"/>
          <p:nvPr/>
        </p:nvSpPr>
        <p:spPr>
          <a:xfrm>
            <a:off x="6542202" y="2328421"/>
            <a:ext cx="15103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People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Houses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Businesses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3460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C14A-9F16-3D8B-8EB1-CFA7491B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1" y="809030"/>
            <a:ext cx="9144000" cy="1344168"/>
          </a:xfrm>
        </p:spPr>
        <p:txBody>
          <a:bodyPr>
            <a:normAutofit/>
          </a:bodyPr>
          <a:lstStyle/>
          <a:p>
            <a:r>
              <a:rPr lang="en-US" dirty="0"/>
              <a:t>Why don’t we have “enough” public goods?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6AB56-50D1-B4FD-E065-8BEEE02F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1905000"/>
            <a:ext cx="4476750" cy="4476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080C3-42FF-7070-07B4-DF9DED871AEA}"/>
              </a:ext>
            </a:extLst>
          </p:cNvPr>
          <p:cNvSpPr txBox="1"/>
          <p:nvPr/>
        </p:nvSpPr>
        <p:spPr>
          <a:xfrm>
            <a:off x="9144000" y="3133725"/>
            <a:ext cx="2153346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Exclusion is hard,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and free-riding is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self-interested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B2B1585-C2FD-CD61-8753-98BC2D3EFA07}"/>
              </a:ext>
            </a:extLst>
          </p:cNvPr>
          <p:cNvSpPr/>
          <p:nvPr/>
        </p:nvSpPr>
        <p:spPr>
          <a:xfrm>
            <a:off x="8317748" y="3353074"/>
            <a:ext cx="680953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F9F3-F694-05C9-E7CF-50F2258F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96802"/>
            <a:ext cx="9144000" cy="1344168"/>
          </a:xfrm>
        </p:spPr>
        <p:txBody>
          <a:bodyPr/>
          <a:lstStyle/>
          <a:p>
            <a:r>
              <a:rPr lang="en-US" dirty="0"/>
              <a:t>Who Benefits </a:t>
            </a:r>
            <a:r>
              <a:rPr lang="en-US"/>
              <a:t>from a Healthy </a:t>
            </a:r>
            <a:r>
              <a:rPr lang="en-US" dirty="0"/>
              <a:t>Health Workforce?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755E3-5705-F9B1-2A15-6425F2ED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46412"/>
            <a:ext cx="9144000" cy="31272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Population at large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Health organizations, including insurers, and health workers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Employers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Governments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Civil society/philanthropy</a:t>
            </a:r>
          </a:p>
        </p:txBody>
      </p:sp>
    </p:spTree>
    <p:extLst>
      <p:ext uri="{BB962C8B-B14F-4D97-AF65-F5344CB8AC3E}">
        <p14:creationId xmlns:p14="http://schemas.microsoft.com/office/powerpoint/2010/main" val="7921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262E-06C5-AF20-8D88-9E846C14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917829"/>
            <a:ext cx="10810875" cy="1344168"/>
          </a:xfrm>
        </p:spPr>
        <p:txBody>
          <a:bodyPr/>
          <a:lstStyle/>
          <a:p>
            <a:r>
              <a:rPr lang="en-US" dirty="0"/>
              <a:t>Some Good Hawaiian Facts, and One Implication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CF8B-AC84-3E15-1E53-1E842AAF2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926" y="2559084"/>
            <a:ext cx="9144000" cy="31272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#1 among US states in Life Expectancy, 80.7 (down 1.6 since 2019)*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But, you’ve got 10-12 year disparities in LE on every island</a:t>
            </a:r>
            <a:br>
              <a:rPr lang="en-US" dirty="0"/>
            </a:br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lowest employer premiums, 11% below US avg (AR 14% lower than US avg)**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IMPLICATION: Hawai’i has been getting an unfunded “bargain” or “consumer surplus” from its health system for a long time</a:t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1AF29-04FE-A7A1-8378-1FFB483EB6C9}"/>
              </a:ext>
            </a:extLst>
          </p:cNvPr>
          <p:cNvSpPr txBox="1"/>
          <p:nvPr/>
        </p:nvSpPr>
        <p:spPr>
          <a:xfrm>
            <a:off x="1069870" y="5686332"/>
            <a:ext cx="643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*https://www.cdc.gov/nchs/data/nvsr/nvsr71/nvsr71-02.pdf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5F2F0-2842-3FEE-D463-1AB2A2C08DB8}"/>
              </a:ext>
            </a:extLst>
          </p:cNvPr>
          <p:cNvSpPr txBox="1"/>
          <p:nvPr/>
        </p:nvSpPr>
        <p:spPr>
          <a:xfrm>
            <a:off x="1069870" y="5983419"/>
            <a:ext cx="699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**https://datatools.ahrq.gov/meps-ic#block-ahrqparagraphblock</a:t>
            </a:r>
          </a:p>
        </p:txBody>
      </p:sp>
    </p:spTree>
    <p:extLst>
      <p:ext uri="{BB962C8B-B14F-4D97-AF65-F5344CB8AC3E}">
        <p14:creationId xmlns:p14="http://schemas.microsoft.com/office/powerpoint/2010/main" val="38798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FC00F-54F4-A9AA-E3CA-48817B3E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1" y="762125"/>
            <a:ext cx="9800253" cy="1344168"/>
          </a:xfrm>
        </p:spPr>
        <p:txBody>
          <a:bodyPr>
            <a:normAutofit fontScale="90000"/>
          </a:bodyPr>
          <a:lstStyle/>
          <a:p>
            <a:r>
              <a:rPr lang="en-US" dirty="0"/>
              <a:t>“Free Riding” on Unfinanced Surplus Value Delivered by Straining Health Workforce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2AE8763-50C2-2BB7-E339-7DF105B26E54}"/>
              </a:ext>
            </a:extLst>
          </p:cNvPr>
          <p:cNvSpPr/>
          <p:nvPr/>
        </p:nvSpPr>
        <p:spPr>
          <a:xfrm>
            <a:off x="4024838" y="1958196"/>
            <a:ext cx="4558444" cy="2941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 Delivered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66DF7-EE56-35EC-15CA-D0DF2E74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749" y="2106293"/>
            <a:ext cx="914479" cy="4151736"/>
          </a:xfrm>
          <a:prstGeom prst="rect">
            <a:avLst/>
          </a:prstGeom>
        </p:spPr>
      </p:pic>
      <p:pic>
        <p:nvPicPr>
          <p:cNvPr id="8" name="Graphic 7" descr="Contract with solid fill">
            <a:extLst>
              <a:ext uri="{FF2B5EF4-FFF2-40B4-BE49-F238E27FC236}">
                <a16:creationId xmlns:a16="http://schemas.microsoft.com/office/drawing/2014/main" id="{849C2B5A-F440-684F-8969-6B97A524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8749" y="316158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E62159-D94C-5162-87AB-5A009FCB846A}"/>
              </a:ext>
            </a:extLst>
          </p:cNvPr>
          <p:cNvSpPr txBox="1"/>
          <p:nvPr/>
        </p:nvSpPr>
        <p:spPr>
          <a:xfrm>
            <a:off x="9978139" y="2287711"/>
            <a:ext cx="15103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People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Insurers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Employers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Government</a:t>
            </a:r>
          </a:p>
          <a:p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91A4E55-F54F-8450-0A84-E431DBCCDBF8}"/>
              </a:ext>
            </a:extLst>
          </p:cNvPr>
          <p:cNvSpPr/>
          <p:nvPr/>
        </p:nvSpPr>
        <p:spPr>
          <a:xfrm>
            <a:off x="7944927" y="2441275"/>
            <a:ext cx="863266" cy="3752491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FBA7B92-AD8C-CB15-0D8A-98226699BE82}"/>
              </a:ext>
            </a:extLst>
          </p:cNvPr>
          <p:cNvSpPr/>
          <p:nvPr/>
        </p:nvSpPr>
        <p:spPr>
          <a:xfrm>
            <a:off x="3953164" y="4899804"/>
            <a:ext cx="3766852" cy="1011469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Payments Made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503786-E91D-281D-D6E1-95BCA6317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978" y="1958196"/>
            <a:ext cx="2310020" cy="1540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156FE6-947A-FD96-E90E-E2FC23569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233" y="3595270"/>
            <a:ext cx="2310020" cy="1540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10DFB1-0515-D17A-E38D-C15E4E1A2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978" y="5232344"/>
            <a:ext cx="2243282" cy="14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D965-58AA-D7C7-D458-7379033B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3" y="1121089"/>
            <a:ext cx="9144000" cy="1344168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E6C0-58B9-BBEF-9DE6-A67A03801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3" y="2212848"/>
            <a:ext cx="9567039" cy="31272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Some of what we know about shortages and consequences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a “Public Good?”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Think about the health workforce as part of Hawai’i’s social ecosystem, which has public good properties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Who benefits and who should pay for enhancement of that workforce?</a:t>
            </a:r>
          </a:p>
        </p:txBody>
      </p:sp>
    </p:spTree>
    <p:extLst>
      <p:ext uri="{BB962C8B-B14F-4D97-AF65-F5344CB8AC3E}">
        <p14:creationId xmlns:p14="http://schemas.microsoft.com/office/powerpoint/2010/main" val="23133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61D1-D5EF-9AE2-9DD6-62A07603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Good Hawaiian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5A7C-168A-D1D2-F00C-53636E6F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3rd highest tax burden, 14.1%, behind NY (15.9%) and CT (15.4)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Hawaii has higher than average state sales and lower than average state income tax collections, lower than average local property as well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44CBE-F1AB-85F7-A731-DC1EEC97954C}"/>
              </a:ext>
            </a:extLst>
          </p:cNvPr>
          <p:cNvSpPr txBox="1"/>
          <p:nvPr/>
        </p:nvSpPr>
        <p:spPr>
          <a:xfrm>
            <a:off x="1257300" y="5543550"/>
            <a:ext cx="568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https://taxfoundation.org/tax-burden-by-state-2022/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0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A6607-E42C-4CEA-629A-1AAB9527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33183"/>
            <a:ext cx="9144000" cy="92421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Solutions to Free-Rider Problems</a:t>
            </a:r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25AF2750-B9E5-15C3-A3AB-5BF7BCC3F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262786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3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2720E-799B-45C7-8723-8D61028D2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6" y="269047"/>
            <a:ext cx="10341483" cy="4197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7897" y="4719759"/>
            <a:ext cx="884474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09DB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https://www.healthaffairs.org/doi/full/10.1377/hlthaff.2018.0039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09D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09D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09DB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https://capgi.urban.org/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09D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E0AE1-BFC4-47A3-ACF2-BA17233C9B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2EB739D-9490-871E-3B03-841DE1B55A85}"/>
              </a:ext>
            </a:extLst>
          </p:cNvPr>
          <p:cNvSpPr/>
          <p:nvPr/>
        </p:nvSpPr>
        <p:spPr>
          <a:xfrm>
            <a:off x="7880944" y="3429000"/>
            <a:ext cx="16954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600C4-1F3A-FB67-9ECE-1CA54B3E5AEC}"/>
              </a:ext>
            </a:extLst>
          </p:cNvPr>
          <p:cNvSpPr txBox="1"/>
          <p:nvPr/>
        </p:nvSpPr>
        <p:spPr>
          <a:xfrm>
            <a:off x="9576399" y="2547931"/>
            <a:ext cx="22862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Approach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C87124-2A4A-9B58-8F0C-54D642AD5EE5}"/>
                  </a:ext>
                </a:extLst>
              </p14:cNvPr>
              <p14:cNvContentPartPr/>
              <p14:nvPr/>
            </p14:nvContentPartPr>
            <p14:xfrm>
              <a:off x="9604336" y="2479913"/>
              <a:ext cx="352800" cy="2158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C87124-2A4A-9B58-8F0C-54D642AD5E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50336" y="2372273"/>
                <a:ext cx="460440" cy="23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9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87199-03C4-30B9-60D9-4515E2C28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88" y="799965"/>
            <a:ext cx="6312224" cy="5258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684EA-7DD2-F9E8-92BF-4AAFD8A6AEAC}"/>
              </a:ext>
            </a:extLst>
          </p:cNvPr>
          <p:cNvSpPr txBox="1"/>
          <p:nvPr/>
        </p:nvSpPr>
        <p:spPr>
          <a:xfrm>
            <a:off x="1400175" y="6239010"/>
            <a:ext cx="803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https://ajph.aphapublications.org/doi/full/10.2105/AJPH.2022.306941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0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AA22-C4A0-E22A-0A15-B9E37EA9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06" y="955929"/>
            <a:ext cx="9712998" cy="1344168"/>
          </a:xfrm>
        </p:spPr>
        <p:txBody>
          <a:bodyPr>
            <a:normAutofit fontScale="90000"/>
          </a:bodyPr>
          <a:lstStyle/>
          <a:p>
            <a:r>
              <a:rPr lang="en-US" dirty="0"/>
              <a:t>Consequences of leaving health workforce shortages to health care system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8A95-ADD4-84AF-CEA5-F3C4C8C6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096" y="2158093"/>
            <a:ext cx="9454896" cy="299240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Payment rates, prices, wages, premiums, </a:t>
            </a:r>
            <a:r>
              <a:rPr lang="en-US" dirty="0" err="1"/>
              <a:t>etc</a:t>
            </a:r>
            <a:r>
              <a:rPr lang="en-US" dirty="0"/>
              <a:t>, will have to rise, a lot</a:t>
            </a:r>
            <a:br>
              <a:rPr lang="en-US" dirty="0"/>
            </a:br>
            <a:endParaRPr lang="en-US" dirty="0"/>
          </a:p>
          <a:p>
            <a:r>
              <a:rPr lang="en-US" dirty="0"/>
              <a:t>Free-riders may not pay directly, but will suffer growing opportunity costs of inadequate health workforce</a:t>
            </a:r>
          </a:p>
          <a:p>
            <a:r>
              <a:rPr lang="en-US" dirty="0"/>
              <a:t>In essence, the choices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Continue Individualistic strategies and let workforce shortages fester and worsen, 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Collaborate to raise payments, wages, subsidies, and taxes to fill workforce gaps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C5902-0C60-995D-927B-87F4CAAA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5084126"/>
            <a:ext cx="1773874" cy="1773874"/>
          </a:xfrm>
          <a:prstGeom prst="rect">
            <a:avLst/>
          </a:prstGeom>
        </p:spPr>
      </p:pic>
      <p:pic>
        <p:nvPicPr>
          <p:cNvPr id="5" name="Picture 4" descr="A group of toys on a table&#10;&#10;Description automatically generated with medium confidence">
            <a:extLst>
              <a:ext uri="{FF2B5EF4-FFF2-40B4-BE49-F238E27FC236}">
                <a16:creationId xmlns:a16="http://schemas.microsoft.com/office/drawing/2014/main" id="{CACC5F8C-839C-1FE8-7C79-EECA2A09F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61" y="4987887"/>
            <a:ext cx="2496699" cy="18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05FF-FB34-0D1A-3B24-1E648C2F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96" y="813054"/>
            <a:ext cx="9144000" cy="1344168"/>
          </a:xfrm>
        </p:spPr>
        <p:txBody>
          <a:bodyPr/>
          <a:lstStyle/>
          <a:p>
            <a:r>
              <a:rPr lang="en-US" dirty="0"/>
              <a:t>Elements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5C30-8495-8B18-4A94-05B8ACCF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885" y="1485138"/>
            <a:ext cx="10429875" cy="47727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Define and measure the costs which stakeholders bear now from health workforce shortages = lower bound estimate of value of adequate/high performing health workforce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Value will vary by stakeholder</a:t>
            </a:r>
          </a:p>
          <a:p>
            <a:r>
              <a:rPr lang="en-US" dirty="0"/>
              <a:t>Estimate costs of remedying workforce shortages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Payment rate, wage and/or subsidy increases and/or working condition changes that are necessary</a:t>
            </a:r>
          </a:p>
          <a:p>
            <a:pPr marL="982980" lvl="2" indent="-342900">
              <a:buFont typeface="Wingdings" panose="05000000000000000000" pitchFamily="2" charset="2"/>
              <a:buChar char="v"/>
            </a:pPr>
            <a:r>
              <a:rPr lang="en-US" dirty="0"/>
              <a:t>1% increase in one insurers’ MLR could provide $29k more for each PCP in Hawai’i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Increase in teaching/training capacities, pipelines and highways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Investment in new housing stock and financing arrangements required</a:t>
            </a:r>
          </a:p>
          <a:p>
            <a:r>
              <a:rPr lang="en-US" dirty="0"/>
              <a:t>Create Balanced Stakeholder Group to Govern Collaborative Process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Determine priority workforce targets and actions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Revisit opportunity cost/value of remedying shortages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Assign “fair” prices to each stakeholder (deal with would-be free riders one way or another)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Execute strategy, track outcomes, tweak programs, repeat…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472E-306B-DC71-284C-701AB3D5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31308"/>
            <a:ext cx="9144000" cy="1344168"/>
          </a:xfrm>
        </p:spPr>
        <p:txBody>
          <a:bodyPr/>
          <a:lstStyle/>
          <a:p>
            <a:r>
              <a:rPr lang="en-US" dirty="0"/>
              <a:t>What is the End Game of Health Workforce Collaboration?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686E-A07C-2509-0867-5286F4C3A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6" y="2497347"/>
            <a:ext cx="9712998" cy="3127248"/>
          </a:xfrm>
        </p:spPr>
        <p:txBody>
          <a:bodyPr>
            <a:normAutofit fontScale="92500"/>
          </a:bodyPr>
          <a:lstStyle/>
          <a:p>
            <a:r>
              <a:rPr lang="en-US" dirty="0"/>
              <a:t>Hawai’i could re-create a sustainable “Beloved Community”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Values and prices will be more closely aligned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System will be more sustainable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Sustainability requires recognition life is NOT a zero-sum game</a:t>
            </a:r>
          </a:p>
        </p:txBody>
      </p:sp>
    </p:spTree>
    <p:extLst>
      <p:ext uri="{BB962C8B-B14F-4D97-AF65-F5344CB8AC3E}">
        <p14:creationId xmlns:p14="http://schemas.microsoft.com/office/powerpoint/2010/main" val="20152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5BE8CF-8AE4-7A23-F2B7-40F9B782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18080"/>
            <a:ext cx="11134725" cy="1356360"/>
          </a:xfrm>
        </p:spPr>
        <p:txBody>
          <a:bodyPr>
            <a:normAutofit/>
          </a:bodyPr>
          <a:lstStyle/>
          <a:p>
            <a:r>
              <a:rPr lang="en-US" sz="4800" dirty="0"/>
              <a:t>The world does not have be zero sum. Ike.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FB9F1-E032-5D38-A78B-1E70E3D7C82A}"/>
              </a:ext>
            </a:extLst>
          </p:cNvPr>
          <p:cNvSpPr txBox="1"/>
          <p:nvPr/>
        </p:nvSpPr>
        <p:spPr>
          <a:xfrm>
            <a:off x="7911712" y="1924628"/>
            <a:ext cx="34980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“Ultimatum Game”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D8F8DA9-DC17-D9B7-4F63-53AD39E82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2" y="1601275"/>
            <a:ext cx="7429500" cy="4638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BBA615-3FFC-F575-1F48-9D46B3DE4F60}"/>
              </a:ext>
            </a:extLst>
          </p:cNvPr>
          <p:cNvSpPr txBox="1"/>
          <p:nvPr/>
        </p:nvSpPr>
        <p:spPr>
          <a:xfrm>
            <a:off x="8009445" y="3810000"/>
            <a:ext cx="2708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Fair Society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Peter Corning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Robert Wright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EF15E-05A7-A162-E8BC-A0DC4F1F433D}"/>
              </a:ext>
            </a:extLst>
          </p:cNvPr>
          <p:cNvSpPr txBox="1"/>
          <p:nvPr/>
        </p:nvSpPr>
        <p:spPr>
          <a:xfrm>
            <a:off x="482212" y="6295535"/>
            <a:ext cx="10059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https://www.livinginhawaii.com/hawaii/hawaiian-philosophy-of-life-part-1-the-7-principles-of-huna/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E5DEE62-8173-D071-FA25-5EFF07D6D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73" y="1015450"/>
            <a:ext cx="8574453" cy="482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D43EE-8504-3884-64C2-E8D4CC0C2389}"/>
              </a:ext>
            </a:extLst>
          </p:cNvPr>
          <p:cNvSpPr txBox="1"/>
          <p:nvPr/>
        </p:nvSpPr>
        <p:spPr>
          <a:xfrm>
            <a:off x="8416213" y="3013788"/>
            <a:ext cx="290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Sustainability = Balance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0A17D-2A0B-11D6-4A84-48AF0A29AE80}"/>
              </a:ext>
            </a:extLst>
          </p:cNvPr>
          <p:cNvSpPr txBox="1"/>
          <p:nvPr/>
        </p:nvSpPr>
        <p:spPr>
          <a:xfrm>
            <a:off x="2118577" y="6034618"/>
            <a:ext cx="7346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Balance requires self-restraint, collaboration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101B3-4B22-1DB7-D968-B0848AA7F308}"/>
              </a:ext>
            </a:extLst>
          </p:cNvPr>
          <p:cNvSpPr/>
          <p:nvPr/>
        </p:nvSpPr>
        <p:spPr>
          <a:xfrm>
            <a:off x="4597879" y="2286000"/>
            <a:ext cx="2096219" cy="4054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Workforce</a:t>
            </a:r>
          </a:p>
        </p:txBody>
      </p:sp>
    </p:spTree>
    <p:extLst>
      <p:ext uri="{BB962C8B-B14F-4D97-AF65-F5344CB8AC3E}">
        <p14:creationId xmlns:p14="http://schemas.microsoft.com/office/powerpoint/2010/main" val="36474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0F8C4-5F6C-AB00-4F36-1FDDD627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8" y="0"/>
            <a:ext cx="1192928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1F8A6-E67F-93AF-1D91-D38488EFF543}"/>
              </a:ext>
            </a:extLst>
          </p:cNvPr>
          <p:cNvSpPr txBox="1"/>
          <p:nvPr/>
        </p:nvSpPr>
        <p:spPr>
          <a:xfrm>
            <a:off x="461818" y="6483927"/>
            <a:ext cx="631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Kelley Withy,  Legislative Briefing, August 21, 2019</a:t>
            </a:r>
          </a:p>
        </p:txBody>
      </p:sp>
    </p:spTree>
    <p:extLst>
      <p:ext uri="{BB962C8B-B14F-4D97-AF65-F5344CB8AC3E}">
        <p14:creationId xmlns:p14="http://schemas.microsoft.com/office/powerpoint/2010/main" val="291972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FA1B8-8D22-1890-5A4C-94295DDF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15"/>
            <a:ext cx="12192000" cy="6597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2112C-2285-CF0A-7A17-C48AC9E2BC73}"/>
              </a:ext>
            </a:extLst>
          </p:cNvPr>
          <p:cNvSpPr txBox="1"/>
          <p:nvPr/>
        </p:nvSpPr>
        <p:spPr>
          <a:xfrm>
            <a:off x="1385454" y="6488668"/>
            <a:ext cx="1204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Kelley Withy, Legislative Briefing, August 21, 2019; ( ) </a:t>
            </a:r>
            <a:r>
              <a:rPr lang="en-US" dirty="0">
                <a:hlinkClick r:id="rId3"/>
              </a:rPr>
              <a:t>https://data.hrsa.gov/tools/shortage-area/hpsa-find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D205A-1E0E-6246-B082-207091E85AB6}"/>
              </a:ext>
            </a:extLst>
          </p:cNvPr>
          <p:cNvSpPr txBox="1"/>
          <p:nvPr/>
        </p:nvSpPr>
        <p:spPr>
          <a:xfrm>
            <a:off x="3829049" y="3648075"/>
            <a:ext cx="73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(15.5)                      (15)                      (14)	          (16)                   (15) </a:t>
            </a:r>
          </a:p>
        </p:txBody>
      </p:sp>
    </p:spTree>
    <p:extLst>
      <p:ext uri="{BB962C8B-B14F-4D97-AF65-F5344CB8AC3E}">
        <p14:creationId xmlns:p14="http://schemas.microsoft.com/office/powerpoint/2010/main" val="38201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D06A68-2A4D-BD79-E89A-703D1A05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8" y="847975"/>
            <a:ext cx="8809964" cy="251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6CA48-F8AA-C59C-6BEC-2BF01452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094" y="2977461"/>
            <a:ext cx="5436664" cy="1798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9F6B2-6D8F-F3E4-F189-578AC4049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71" y="3495964"/>
            <a:ext cx="3811523" cy="940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6711-FA5A-1467-D302-187F2CC68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769" y="4752969"/>
            <a:ext cx="4582003" cy="21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2AAAA-7FEF-EC93-1C32-7422F9B37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02" y="781505"/>
            <a:ext cx="6883754" cy="55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A10BB-F4E9-B07F-B012-D5E015A0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6" y="314036"/>
            <a:ext cx="6474604" cy="6465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CE7B8-0ED6-6BBE-7D14-700B702EA08C}"/>
              </a:ext>
            </a:extLst>
          </p:cNvPr>
          <p:cNvSpPr txBox="1"/>
          <p:nvPr/>
        </p:nvSpPr>
        <p:spPr>
          <a:xfrm>
            <a:off x="8118765" y="960581"/>
            <a:ext cx="163057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Median Wage (BLS data)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53.40</a:t>
            </a:r>
          </a:p>
          <a:p>
            <a:r>
              <a:rPr lang="en-US" sz="1000" dirty="0">
                <a:highlight>
                  <a:srgbClr val="00FFFF"/>
                </a:highlight>
              </a:rPr>
              <a:t>24,90</a:t>
            </a:r>
          </a:p>
          <a:p>
            <a:r>
              <a:rPr lang="en-US" sz="1050" dirty="0"/>
              <a:t>62.98</a:t>
            </a:r>
          </a:p>
          <a:p>
            <a:r>
              <a:rPr lang="en-US" sz="1050" dirty="0">
                <a:highlight>
                  <a:srgbClr val="00FFFF"/>
                </a:highlight>
              </a:rPr>
              <a:t>62.34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>
                <a:highlight>
                  <a:srgbClr val="00FFFF"/>
                </a:highlight>
              </a:rPr>
              <a:t>17.79</a:t>
            </a:r>
          </a:p>
          <a:p>
            <a:r>
              <a:rPr lang="en-US" sz="1050" dirty="0"/>
              <a:t>18.69</a:t>
            </a:r>
          </a:p>
          <a:p>
            <a:r>
              <a:rPr lang="en-US" sz="1050" dirty="0">
                <a:highlight>
                  <a:srgbClr val="00FFFF"/>
                </a:highlight>
              </a:rPr>
              <a:t>14.17</a:t>
            </a:r>
          </a:p>
          <a:p>
            <a:endParaRPr lang="en-US" sz="1050" dirty="0">
              <a:highlight>
                <a:srgbClr val="00FFFF"/>
              </a:highlight>
            </a:endParaRPr>
          </a:p>
          <a:p>
            <a:endParaRPr lang="en-US" sz="1050" dirty="0">
              <a:highlight>
                <a:srgbClr val="00FFFF"/>
              </a:highlight>
            </a:endParaRPr>
          </a:p>
          <a:p>
            <a:r>
              <a:rPr lang="en-US" sz="1050" dirty="0"/>
              <a:t>37.71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45.73</a:t>
            </a:r>
          </a:p>
          <a:p>
            <a:r>
              <a:rPr lang="en-US" sz="1050" dirty="0">
                <a:highlight>
                  <a:srgbClr val="00FFFF"/>
                </a:highlight>
              </a:rPr>
              <a:t>45.18</a:t>
            </a:r>
          </a:p>
          <a:p>
            <a:endParaRPr lang="en-US" sz="1050" dirty="0">
              <a:highlight>
                <a:srgbClr val="00FFFF"/>
              </a:highlight>
            </a:endParaRPr>
          </a:p>
          <a:p>
            <a:r>
              <a:rPr lang="en-US" sz="1050" dirty="0"/>
              <a:t>17.75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17.91*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29.26</a:t>
            </a:r>
          </a:p>
          <a:p>
            <a:endParaRPr lang="en-US" sz="1050" dirty="0"/>
          </a:p>
          <a:p>
            <a:r>
              <a:rPr lang="en-US" sz="1050" dirty="0"/>
              <a:t>37.15</a:t>
            </a: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3128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E4A5A-DAFA-9ACD-82F0-86478A705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807" y="3798137"/>
            <a:ext cx="3923603" cy="3043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DC6DF-2150-2EE7-657C-FC1741FD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16" y="3798137"/>
            <a:ext cx="4578585" cy="2521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0E03B9-61FE-2227-77E6-BA7831F30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3" y="0"/>
            <a:ext cx="10973751" cy="3798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D99249-4A20-E3DA-B22E-D6161513457F}"/>
              </a:ext>
            </a:extLst>
          </p:cNvPr>
          <p:cNvSpPr txBox="1"/>
          <p:nvPr/>
        </p:nvSpPr>
        <p:spPr>
          <a:xfrm>
            <a:off x="204877" y="14738"/>
            <a:ext cx="6103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LIVING WAGE CALCULATIONS for HAWAI’I, 2021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5603A-3E69-6669-5DA7-966DF02E5806}"/>
              </a:ext>
            </a:extLst>
          </p:cNvPr>
          <p:cNvSpPr txBox="1"/>
          <p:nvPr/>
        </p:nvSpPr>
        <p:spPr>
          <a:xfrm>
            <a:off x="112161" y="638915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https://statisticalatlas.com/state/Hawaii/Employment-Status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14392-37CF-4390-C1C3-DE9313DE932C}"/>
              </a:ext>
            </a:extLst>
          </p:cNvPr>
          <p:cNvSpPr txBox="1"/>
          <p:nvPr/>
        </p:nvSpPr>
        <p:spPr>
          <a:xfrm>
            <a:off x="5259957" y="-2514"/>
            <a:ext cx="6103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https://livingwage.mit.edu/states/15</a:t>
            </a:r>
          </a:p>
        </p:txBody>
      </p:sp>
    </p:spTree>
    <p:extLst>
      <p:ext uri="{BB962C8B-B14F-4D97-AF65-F5344CB8AC3E}">
        <p14:creationId xmlns:p14="http://schemas.microsoft.com/office/powerpoint/2010/main" val="106908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CF74-CC7F-5BF7-FD7B-DCEAFCFE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22604"/>
            <a:ext cx="9144000" cy="1344168"/>
          </a:xfrm>
        </p:spPr>
        <p:txBody>
          <a:bodyPr/>
          <a:lstStyle/>
          <a:p>
            <a:r>
              <a:rPr lang="en-US" dirty="0"/>
              <a:t>Uniquely Hawaiian Contributors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0E2B-33E0-C786-C1AB-DB2DE15C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992163"/>
            <a:ext cx="9601545" cy="31272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Rural realities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Provider shortages worse than in urban areas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Incomes, health status lower, social service needs greater, services less prevalent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Telehealth capacities limited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Cost of living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Hawai’i ranks # 1 in COL in US: index = 193.3, NY =148, CA=142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Hawai’i housing cost index = 315; NY housing = 230, CA = 202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dirty="0"/>
              <a:t>Hawai’i ranks 47</a:t>
            </a:r>
            <a:r>
              <a:rPr lang="en-US" baseline="30000" dirty="0"/>
              <a:t>th</a:t>
            </a:r>
            <a:r>
              <a:rPr lang="en-US" dirty="0"/>
              <a:t> in home ownership, at 58% (WV #1, at 76%)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marL="70866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70866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708660" lvl="1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88630-D433-C993-5528-67ADCC9E877C}"/>
              </a:ext>
            </a:extLst>
          </p:cNvPr>
          <p:cNvSpPr txBox="1"/>
          <p:nvPr/>
        </p:nvSpPr>
        <p:spPr>
          <a:xfrm>
            <a:off x="1171575" y="5572125"/>
            <a:ext cx="846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https://worldpopulationreview.com/state-rankings/cost-of-living-index-by-state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rismaticVTI">
  <a:themeElements>
    <a:clrScheme name="AnalogousFromRegularSeed_2SEEDS">
      <a:dk1>
        <a:srgbClr val="000000"/>
      </a:dk1>
      <a:lt1>
        <a:srgbClr val="FFFFFF"/>
      </a:lt1>
      <a:dk2>
        <a:srgbClr val="3B2E22"/>
      </a:dk2>
      <a:lt2>
        <a:srgbClr val="E8E5E2"/>
      </a:lt2>
      <a:accent1>
        <a:srgbClr val="3378B9"/>
      </a:accent1>
      <a:accent2>
        <a:srgbClr val="3FB0B9"/>
      </a:accent2>
      <a:accent3>
        <a:srgbClr val="4552CB"/>
      </a:accent3>
      <a:accent4>
        <a:srgbClr val="B93C33"/>
      </a:accent4>
      <a:accent5>
        <a:srgbClr val="CB8645"/>
      </a:accent5>
      <a:accent6>
        <a:srgbClr val="B0A330"/>
      </a:accent6>
      <a:hlink>
        <a:srgbClr val="B0743A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4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1166</Words>
  <Application>Microsoft Office PowerPoint</Application>
  <PresentationFormat>Widescreen</PresentationFormat>
  <Paragraphs>209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Aharoni</vt:lpstr>
      <vt:lpstr>Arial</vt:lpstr>
      <vt:lpstr>Avenir Next LT Pro</vt:lpstr>
      <vt:lpstr>Calibri</vt:lpstr>
      <vt:lpstr>Calibri Light</vt:lpstr>
      <vt:lpstr>Corbel</vt:lpstr>
      <vt:lpstr>Courier New</vt:lpstr>
      <vt:lpstr>Times New Roman</vt:lpstr>
      <vt:lpstr>Wingdings</vt:lpstr>
      <vt:lpstr>PrismaticVTI</vt:lpstr>
      <vt:lpstr>Office Theme</vt:lpstr>
      <vt:lpstr>2_Basis</vt:lpstr>
      <vt:lpstr>Basis</vt:lpstr>
      <vt:lpstr>Thinking about the Hawai’i Health Workforce as a Public Good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Uniquely Hawaiian Contributors</vt:lpstr>
      <vt:lpstr>Costs of Health Workforce Shortages</vt:lpstr>
      <vt:lpstr>What IS a Public Good?</vt:lpstr>
      <vt:lpstr>What IS a Public Good? </vt:lpstr>
      <vt:lpstr>There are Degrees of Public Good-ness</vt:lpstr>
      <vt:lpstr>There are degrees of benefits as well</vt:lpstr>
      <vt:lpstr>Differential Benefits…</vt:lpstr>
      <vt:lpstr>Why don’t we have “enough” public goods?</vt:lpstr>
      <vt:lpstr>Who Benefits from a Healthy Health Workforce?  </vt:lpstr>
      <vt:lpstr>Some Good Hawaiian Facts, and One Implication</vt:lpstr>
      <vt:lpstr>“Free Riding” on Unfinanced Surplus Value Delivered by Straining Health Workforce</vt:lpstr>
      <vt:lpstr>Not So Good Hawaiian Facts</vt:lpstr>
      <vt:lpstr>Solutions to Free-Rider Problems</vt:lpstr>
      <vt:lpstr>PowerPoint Presentation</vt:lpstr>
      <vt:lpstr>PowerPoint Presentation</vt:lpstr>
      <vt:lpstr>Consequences of leaving health workforce shortages to health care system alone</vt:lpstr>
      <vt:lpstr>Elements of Collaboration</vt:lpstr>
      <vt:lpstr>What is the End Game of Health Workforce Collaboration?</vt:lpstr>
      <vt:lpstr>The world does not have be zero sum. Ike.                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about the Health Workforce as a Public Good</dc:title>
  <dc:creator>Len Nichols</dc:creator>
  <cp:lastModifiedBy>Len Nichols</cp:lastModifiedBy>
  <cp:revision>6</cp:revision>
  <dcterms:created xsi:type="dcterms:W3CDTF">2022-09-13T15:51:34Z</dcterms:created>
  <dcterms:modified xsi:type="dcterms:W3CDTF">2022-09-21T17:02:38Z</dcterms:modified>
</cp:coreProperties>
</file>