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embeddedFontLst>
    <p:embeddedFont>
      <p:font typeface="Century Gothic"/>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vzbNVFPwwwMb15zVP2HlhRqz+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CenturyGothic-boldItalic.fntdata"/><Relationship Id="rId10" Type="http://schemas.openxmlformats.org/officeDocument/2006/relationships/font" Target="fonts/CenturyGothic-italic.fntdata"/><Relationship Id="rId12" Type="http://customschemas.google.com/relationships/presentationmetadata" Target="metadata"/><Relationship Id="rId9" Type="http://schemas.openxmlformats.org/officeDocument/2006/relationships/font" Target="fonts/CenturyGothic-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CenturyGothic-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57573dd498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g157573dd498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8"/>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8"/>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8"/>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8"/>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18" name="Google Shape;18;p8"/>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4" name="Shape 84"/>
        <p:cNvGrpSpPr/>
        <p:nvPr/>
      </p:nvGrpSpPr>
      <p:grpSpPr>
        <a:xfrm>
          <a:off x="0" y="0"/>
          <a:ext cx="0" cy="0"/>
          <a:chOff x="0" y="0"/>
          <a:chExt cx="0" cy="0"/>
        </a:xfrm>
      </p:grpSpPr>
      <p:sp>
        <p:nvSpPr>
          <p:cNvPr id="85" name="Google Shape;8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7"/>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7"/>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7"/>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90" name="Google Shape;90;p17"/>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91" name="Google Shape;91;p17"/>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9"/>
          <p:cNvSpPr txBox="1"/>
          <p:nvPr>
            <p:ph type="ctrTitle"/>
          </p:nvPr>
        </p:nvSpPr>
        <p:spPr>
          <a:xfrm>
            <a:off x="1524000" y="1122363"/>
            <a:ext cx="9144000" cy="23876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800"/>
              <a:buFont typeface="Century Gothic"/>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9"/>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9"/>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9"/>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descr="Logo. Hawaii State Center for Nursing. Connecting Nurses. Transforming Healthcare. " id="25" name="Google Shape;25;p9"/>
          <p:cNvPicPr preferRelativeResize="0"/>
          <p:nvPr/>
        </p:nvPicPr>
        <p:blipFill rotWithShape="1">
          <a:blip r:embed="rId2">
            <a:alphaModFix/>
          </a:blip>
          <a:srcRect b="0" l="0" r="0" t="0"/>
          <a:stretch/>
        </p:blipFill>
        <p:spPr>
          <a:xfrm>
            <a:off x="770467" y="5181600"/>
            <a:ext cx="1708353" cy="1449213"/>
          </a:xfrm>
          <a:prstGeom prst="rect">
            <a:avLst/>
          </a:prstGeom>
          <a:noFill/>
          <a:ln>
            <a:noFill/>
          </a:ln>
        </p:spPr>
      </p:pic>
      <p:pic>
        <p:nvPicPr>
          <p:cNvPr id="26" name="Google Shape;26;p9"/>
          <p:cNvPicPr preferRelativeResize="0"/>
          <p:nvPr/>
        </p:nvPicPr>
        <p:blipFill rotWithShape="1">
          <a:blip r:embed="rId3">
            <a:alphaModFix/>
          </a:blip>
          <a:srcRect b="0" l="0" r="35428" t="30720"/>
          <a:stretch/>
        </p:blipFill>
        <p:spPr>
          <a:xfrm rot="5400000">
            <a:off x="-3276450" y="3048931"/>
            <a:ext cx="7088437" cy="53125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0"/>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34" name="Google Shape;34;p10"/>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35" name="Google Shape;35;p10"/>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45" name="Google Shape;45;p11"/>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46" name="Google Shape;46;p11"/>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2"/>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52" name="Google Shape;52;p12"/>
          <p:cNvPicPr preferRelativeResize="0"/>
          <p:nvPr/>
        </p:nvPicPr>
        <p:blipFill rotWithShape="1">
          <a:blip r:embed="rId2">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3"/>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3"/>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57" name="Google Shape;57;p13"/>
          <p:cNvPicPr preferRelativeResize="0"/>
          <p:nvPr/>
        </p:nvPicPr>
        <p:blipFill rotWithShape="1">
          <a:blip r:embed="rId2">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3200"/>
              <a:buFont typeface="Century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1000"/>
              </a:spcBef>
              <a:spcAft>
                <a:spcPts val="0"/>
              </a:spcAft>
              <a:buClr>
                <a:schemeClr val="dk1"/>
              </a:buClr>
              <a:buSzPts val="3200"/>
              <a:buChar char="•"/>
              <a:defRPr sz="3200"/>
            </a:lvl1pPr>
            <a:lvl2pPr indent="-406400" lvl="1" marL="914400" algn="l">
              <a:lnSpc>
                <a:spcPct val="100000"/>
              </a:lnSpc>
              <a:spcBef>
                <a:spcPts val="500"/>
              </a:spcBef>
              <a:spcAft>
                <a:spcPts val="0"/>
              </a:spcAft>
              <a:buClr>
                <a:schemeClr val="dk1"/>
              </a:buClr>
              <a:buSzPts val="2800"/>
              <a:buChar char="•"/>
              <a:defRPr sz="2800"/>
            </a:lvl2pPr>
            <a:lvl3pPr indent="-381000" lvl="2" marL="1371600" algn="l">
              <a:lnSpc>
                <a:spcPct val="100000"/>
              </a:lnSpc>
              <a:spcBef>
                <a:spcPts val="500"/>
              </a:spcBef>
              <a:spcAft>
                <a:spcPts val="0"/>
              </a:spcAft>
              <a:buClr>
                <a:schemeClr val="dk1"/>
              </a:buClr>
              <a:buSzPts val="2400"/>
              <a:buChar char="•"/>
              <a:defRPr sz="2400"/>
            </a:lvl3pPr>
            <a:lvl4pPr indent="-355600" lvl="3" marL="1828800" algn="l">
              <a:lnSpc>
                <a:spcPct val="100000"/>
              </a:lnSpc>
              <a:spcBef>
                <a:spcPts val="500"/>
              </a:spcBef>
              <a:spcAft>
                <a:spcPts val="0"/>
              </a:spcAft>
              <a:buClr>
                <a:schemeClr val="dk1"/>
              </a:buClr>
              <a:buSzPts val="2000"/>
              <a:buChar char="•"/>
              <a:defRPr sz="2000"/>
            </a:lvl4pPr>
            <a:lvl5pPr indent="-355600" lvl="4" marL="2286000" algn="l">
              <a:lnSpc>
                <a:spcPct val="10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4"/>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4"/>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65" name="Google Shape;65;p14"/>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66" name="Google Shape;66;p14"/>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7" name="Shape 67"/>
        <p:cNvGrpSpPr/>
        <p:nvPr/>
      </p:nvGrpSpPr>
      <p:grpSpPr>
        <a:xfrm>
          <a:off x="0" y="0"/>
          <a:ext cx="0" cy="0"/>
          <a:chOff x="0" y="0"/>
          <a:chExt cx="0" cy="0"/>
        </a:xfrm>
      </p:grpSpPr>
      <p:sp>
        <p:nvSpPr>
          <p:cNvPr id="68" name="Google Shape;68;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3200"/>
              <a:buFont typeface="Century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5"/>
          <p:cNvSpPr/>
          <p:nvPr>
            <p:ph idx="2" type="pic"/>
          </p:nvPr>
        </p:nvSpPr>
        <p:spPr>
          <a:xfrm>
            <a:off x="5183188" y="987425"/>
            <a:ext cx="6172200" cy="4873625"/>
          </a:xfrm>
          <a:prstGeom prst="rect">
            <a:avLst/>
          </a:prstGeom>
          <a:noFill/>
          <a:ln>
            <a:noFill/>
          </a:ln>
        </p:spPr>
      </p:sp>
      <p:sp>
        <p:nvSpPr>
          <p:cNvPr id="70" name="Google Shape;70;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5"/>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5"/>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5"/>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74" name="Google Shape;74;p15"/>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75" name="Google Shape;75;p15"/>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6" name="Shape 76"/>
        <p:cNvGrpSpPr/>
        <p:nvPr/>
      </p:nvGrpSpPr>
      <p:grpSpPr>
        <a:xfrm>
          <a:off x="0" y="0"/>
          <a:ext cx="0" cy="0"/>
          <a:chOff x="0" y="0"/>
          <a:chExt cx="0" cy="0"/>
        </a:xfrm>
      </p:grpSpPr>
      <p:sp>
        <p:nvSpPr>
          <p:cNvPr id="77" name="Google Shape;77;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44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000"/>
              </a:spcBef>
              <a:spcAft>
                <a:spcPts val="0"/>
              </a:spcAft>
              <a:buClr>
                <a:schemeClr val="dk1"/>
              </a:buClr>
              <a:buSzPts val="2800"/>
              <a:buChar char="•"/>
              <a:defRPr/>
            </a:lvl1pPr>
            <a:lvl2pPr indent="-381000" lvl="1" marL="914400" algn="l">
              <a:lnSpc>
                <a:spcPct val="100000"/>
              </a:lnSpc>
              <a:spcBef>
                <a:spcPts val="500"/>
              </a:spcBef>
              <a:spcAft>
                <a:spcPts val="0"/>
              </a:spcAft>
              <a:buClr>
                <a:schemeClr val="dk1"/>
              </a:buClr>
              <a:buSzPts val="2400"/>
              <a:buChar char="•"/>
              <a:defRPr/>
            </a:lvl2pPr>
            <a:lvl3pPr indent="-355600" lvl="2" marL="1371600" algn="l">
              <a:lnSpc>
                <a:spcPct val="100000"/>
              </a:lnSpc>
              <a:spcBef>
                <a:spcPts val="500"/>
              </a:spcBef>
              <a:spcAft>
                <a:spcPts val="0"/>
              </a:spcAft>
              <a:buClr>
                <a:schemeClr val="dk1"/>
              </a:buClr>
              <a:buSzPts val="2000"/>
              <a:buChar char="•"/>
              <a:defRPr/>
            </a:lvl3pPr>
            <a:lvl4pPr indent="-342900" lvl="3" marL="1828800" algn="l">
              <a:lnSpc>
                <a:spcPct val="100000"/>
              </a:lnSpc>
              <a:spcBef>
                <a:spcPts val="500"/>
              </a:spcBef>
              <a:spcAft>
                <a:spcPts val="0"/>
              </a:spcAft>
              <a:buClr>
                <a:schemeClr val="dk1"/>
              </a:buClr>
              <a:buSzPts val="1800"/>
              <a:buChar char="•"/>
              <a:defRPr/>
            </a:lvl4pPr>
            <a:lvl5pPr indent="-342900" lvl="4" marL="2286000" algn="l">
              <a:lnSpc>
                <a:spcPct val="10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16"/>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6"/>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6"/>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pic>
        <p:nvPicPr>
          <p:cNvPr id="82" name="Google Shape;82;p16"/>
          <p:cNvPicPr preferRelativeResize="0"/>
          <p:nvPr/>
        </p:nvPicPr>
        <p:blipFill rotWithShape="1">
          <a:blip r:embed="rId2">
            <a:alphaModFix/>
          </a:blip>
          <a:srcRect b="0" l="0" r="90783" t="0"/>
          <a:stretch/>
        </p:blipFill>
        <p:spPr>
          <a:xfrm>
            <a:off x="177799" y="5518149"/>
            <a:ext cx="406401" cy="982877"/>
          </a:xfrm>
          <a:prstGeom prst="rect">
            <a:avLst/>
          </a:prstGeom>
          <a:noFill/>
          <a:ln>
            <a:noFill/>
          </a:ln>
        </p:spPr>
      </p:pic>
      <p:pic>
        <p:nvPicPr>
          <p:cNvPr id="83" name="Google Shape;83;p16"/>
          <p:cNvPicPr preferRelativeResize="0"/>
          <p:nvPr/>
        </p:nvPicPr>
        <p:blipFill rotWithShape="1">
          <a:blip r:embed="rId3">
            <a:alphaModFix/>
          </a:blip>
          <a:srcRect b="38144" l="2701" r="2047" t="15779"/>
          <a:stretch/>
        </p:blipFill>
        <p:spPr>
          <a:xfrm>
            <a:off x="0" y="6460072"/>
            <a:ext cx="12208933" cy="406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entury Gothic"/>
              <a:buNone/>
              <a:defRPr b="0" i="0" sz="44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entury Gothic"/>
                <a:ea typeface="Century Gothic"/>
                <a:cs typeface="Century Gothic"/>
                <a:sym typeface="Century Gothic"/>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entury Gothic"/>
                <a:ea typeface="Century Gothic"/>
                <a:cs typeface="Century Gothic"/>
                <a:sym typeface="Century Gothic"/>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
        <p:nvSpPr>
          <p:cNvPr id="8" name="Google Shape;8;p6"/>
          <p:cNvSpPr txBox="1"/>
          <p:nvPr>
            <p:ph idx="10" type="dt"/>
          </p:nvPr>
        </p:nvSpPr>
        <p:spPr>
          <a:xfrm>
            <a:off x="838200" y="6237812"/>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9" name="Google Shape;9;p6"/>
          <p:cNvSpPr txBox="1"/>
          <p:nvPr>
            <p:ph idx="11" type="ftr"/>
          </p:nvPr>
        </p:nvSpPr>
        <p:spPr>
          <a:xfrm>
            <a:off x="4038600" y="6237812"/>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entury Gothic"/>
                <a:ea typeface="Century Gothic"/>
                <a:cs typeface="Century Gothic"/>
                <a:sym typeface="Century Gothic"/>
              </a:defRPr>
            </a:lvl9pPr>
          </a:lstStyle>
          <a:p/>
        </p:txBody>
      </p:sp>
      <p:sp>
        <p:nvSpPr>
          <p:cNvPr id="10" name="Google Shape;10;p6"/>
          <p:cNvSpPr txBox="1"/>
          <p:nvPr>
            <p:ph idx="12" type="sldNum"/>
          </p:nvPr>
        </p:nvSpPr>
        <p:spPr>
          <a:xfrm>
            <a:off x="8610600" y="6237812"/>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surveymonkey.com/r/CE_57_092422" TargetMode="External"/><Relationship Id="rId4" Type="http://schemas.openxmlformats.org/officeDocument/2006/relationships/image" Target="../media/image8.png"/><Relationship Id="rId5"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4400"/>
              <a:buFont typeface="Century Gothic"/>
              <a:buNone/>
            </a:pPr>
            <a:r>
              <a:rPr lang="en-US"/>
              <a:t>CNE Joint Activity</a:t>
            </a:r>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00000"/>
              </a:lnSpc>
              <a:spcBef>
                <a:spcPts val="0"/>
              </a:spcBef>
              <a:spcAft>
                <a:spcPts val="0"/>
              </a:spcAft>
              <a:buClr>
                <a:schemeClr val="dk1"/>
              </a:buClr>
              <a:buSzPct val="100000"/>
              <a:buFont typeface="Arial"/>
              <a:buNone/>
            </a:pPr>
            <a:r>
              <a:rPr lang="en-US"/>
              <a:t>This activity has been planned and implemented in accordance with the accreditation requirements and policies of the  American Nurses' Credentialing Center (ANCC) through the joint providership of Hawai'i State Center for Nursing and the Hawaii/Pacific Basin Area Health Education Center. Hawai'i State Center for Nursing is accredited as a provider of nursing continuing professional development by the ANCC's Commission on Accreditation. </a:t>
            </a:r>
            <a:endParaRPr/>
          </a:p>
          <a:p>
            <a:pPr indent="0" lvl="0" marL="0" rtl="0" algn="l">
              <a:lnSpc>
                <a:spcPct val="100000"/>
              </a:lnSpc>
              <a:spcBef>
                <a:spcPts val="1000"/>
              </a:spcBef>
              <a:spcAft>
                <a:spcPts val="0"/>
              </a:spcAft>
              <a:buClr>
                <a:schemeClr val="dk1"/>
              </a:buClr>
              <a:buSzPct val="100000"/>
              <a:buNone/>
            </a:pPr>
            <a:r>
              <a:t/>
            </a:r>
            <a:endParaRPr/>
          </a:p>
          <a:p>
            <a:pPr indent="0" lvl="0" marL="1147763" rtl="0" algn="l">
              <a:lnSpc>
                <a:spcPct val="100000"/>
              </a:lnSpc>
              <a:spcBef>
                <a:spcPts val="1000"/>
              </a:spcBef>
              <a:spcAft>
                <a:spcPts val="0"/>
              </a:spcAft>
              <a:buClr>
                <a:schemeClr val="dk1"/>
              </a:buClr>
              <a:buSzPct val="100000"/>
              <a:buNone/>
            </a:pPr>
            <a:r>
              <a:rPr lang="en-US"/>
              <a:t>The Hawai‘i State Center for Nursing designates this activity for a maximum of </a:t>
            </a:r>
            <a:r>
              <a:rPr lang="en-US">
                <a:highlight>
                  <a:schemeClr val="lt1"/>
                </a:highlight>
              </a:rPr>
              <a:t>7.5  </a:t>
            </a:r>
            <a:r>
              <a:rPr lang="en-US"/>
              <a:t>contact hour.</a:t>
            </a:r>
            <a:endParaRPr/>
          </a:p>
          <a:p>
            <a:pPr indent="0" lvl="0" marL="0" rtl="0" algn="l">
              <a:lnSpc>
                <a:spcPct val="100000"/>
              </a:lnSpc>
              <a:spcBef>
                <a:spcPts val="1000"/>
              </a:spcBef>
              <a:spcAft>
                <a:spcPts val="0"/>
              </a:spcAft>
              <a:buClr>
                <a:schemeClr val="dk1"/>
              </a:buClr>
              <a:buSzPct val="100000"/>
              <a:buNone/>
            </a:pPr>
            <a:r>
              <a:t/>
            </a:r>
            <a:endParaRPr/>
          </a:p>
        </p:txBody>
      </p:sp>
      <p:pic>
        <p:nvPicPr>
          <p:cNvPr id="98" name="Google Shape;98;p3"/>
          <p:cNvPicPr preferRelativeResize="0"/>
          <p:nvPr/>
        </p:nvPicPr>
        <p:blipFill rotWithShape="1">
          <a:blip r:embed="rId3">
            <a:alphaModFix/>
          </a:blip>
          <a:srcRect b="0" l="0" r="0" t="0"/>
          <a:stretch/>
        </p:blipFill>
        <p:spPr>
          <a:xfrm>
            <a:off x="838200" y="4822666"/>
            <a:ext cx="1098477" cy="112279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4400"/>
              <a:buFont typeface="Century Gothic"/>
              <a:buNone/>
            </a:pPr>
            <a:r>
              <a:rPr lang="en-US"/>
              <a:t>CNE Disclosures</a:t>
            </a:r>
            <a:endParaRPr/>
          </a:p>
        </p:txBody>
      </p:sp>
      <p:sp>
        <p:nvSpPr>
          <p:cNvPr id="104" name="Google Shape;104;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1000"/>
              </a:spcBef>
              <a:spcAft>
                <a:spcPts val="0"/>
              </a:spcAft>
              <a:buSzPts val="2800"/>
              <a:buChar char="•"/>
            </a:pPr>
            <a:r>
              <a:rPr lang="en-US"/>
              <a:t>To receive continuing education credit, the participant must register and attend the activity, claim credit commensurate to their participation in the activity, and complete an evaluation form.</a:t>
            </a:r>
            <a:endParaRPr/>
          </a:p>
          <a:p>
            <a:pPr indent="-228600" lvl="0" marL="228600" rtl="0" algn="l">
              <a:lnSpc>
                <a:spcPct val="100000"/>
              </a:lnSpc>
              <a:spcBef>
                <a:spcPts val="1000"/>
              </a:spcBef>
              <a:spcAft>
                <a:spcPts val="0"/>
              </a:spcAft>
              <a:buClr>
                <a:schemeClr val="dk1"/>
              </a:buClr>
              <a:buSzPts val="2800"/>
              <a:buChar char="•"/>
            </a:pPr>
            <a:r>
              <a:rPr lang="en-US"/>
              <a:t>Full information regarding continuing nursing education is accessible on  the FourWaves website under </a:t>
            </a:r>
            <a:r>
              <a:rPr lang="en-US" u="sng"/>
              <a:t>CNE </a:t>
            </a:r>
            <a:r>
              <a:rPr lang="en-US"/>
              <a:t>tab</a:t>
            </a:r>
            <a:r>
              <a:rPr lang="en-US"/>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157573dd498_0_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3960"/>
              <a:buFont typeface="Century Gothic"/>
              <a:buNone/>
            </a:pPr>
            <a:r>
              <a:rPr lang="en-US" sz="3759"/>
              <a:t>Nursing Continuing Education is only accessed by completing this survey</a:t>
            </a:r>
            <a:endParaRPr sz="3759"/>
          </a:p>
        </p:txBody>
      </p:sp>
      <p:sp>
        <p:nvSpPr>
          <p:cNvPr id="110" name="Google Shape;110;g157573dd498_0_5"/>
          <p:cNvSpPr txBox="1"/>
          <p:nvPr>
            <p:ph idx="1" type="body"/>
          </p:nvPr>
        </p:nvSpPr>
        <p:spPr>
          <a:xfrm>
            <a:off x="945050" y="1825625"/>
            <a:ext cx="6411000" cy="4647600"/>
          </a:xfrm>
          <a:prstGeom prst="rect">
            <a:avLst/>
          </a:prstGeom>
          <a:noFill/>
          <a:ln>
            <a:noFill/>
          </a:ln>
        </p:spPr>
        <p:txBody>
          <a:bodyPr anchorCtr="0" anchor="t" bIns="45700" lIns="91425" spcFirstLastPara="1" rIns="91425" wrap="square" tIns="45700">
            <a:normAutofit fontScale="62500" lnSpcReduction="10000"/>
          </a:bodyPr>
          <a:lstStyle/>
          <a:p>
            <a:pPr indent="0" lvl="0" marL="0" rtl="0" algn="l">
              <a:lnSpc>
                <a:spcPct val="100000"/>
              </a:lnSpc>
              <a:spcBef>
                <a:spcPts val="1000"/>
              </a:spcBef>
              <a:spcAft>
                <a:spcPts val="0"/>
              </a:spcAft>
              <a:buClr>
                <a:schemeClr val="dk1"/>
              </a:buClr>
              <a:buSzPct val="98939"/>
              <a:buNone/>
            </a:pPr>
            <a:r>
              <a:rPr lang="en-US" sz="2830">
                <a:highlight>
                  <a:schemeClr val="lt1"/>
                </a:highlight>
              </a:rPr>
              <a:t>The Hawai‘i State Center for Nursing designates this activity for a maximum of 7.5 contact hour.</a:t>
            </a:r>
            <a:endParaRPr sz="2830">
              <a:highlight>
                <a:schemeClr val="lt1"/>
              </a:highlight>
            </a:endParaRPr>
          </a:p>
          <a:p>
            <a:pPr indent="-340915" lvl="0" marL="457200" rtl="0" algn="l">
              <a:lnSpc>
                <a:spcPct val="100000"/>
              </a:lnSpc>
              <a:spcBef>
                <a:spcPts val="1000"/>
              </a:spcBef>
              <a:spcAft>
                <a:spcPts val="0"/>
              </a:spcAft>
              <a:buSzPct val="100000"/>
              <a:buChar char="•"/>
            </a:pPr>
            <a:r>
              <a:rPr lang="en-US" sz="2830">
                <a:highlight>
                  <a:schemeClr val="lt1"/>
                </a:highlight>
              </a:rPr>
              <a:t>Access the link on the FourWaves website under: </a:t>
            </a:r>
            <a:r>
              <a:rPr b="1" lang="en-US" sz="2830">
                <a:highlight>
                  <a:schemeClr val="lt1"/>
                </a:highlight>
              </a:rPr>
              <a:t>How Did We do?</a:t>
            </a:r>
            <a:r>
              <a:rPr lang="en-US" sz="2830">
                <a:highlight>
                  <a:schemeClr val="lt1"/>
                </a:highlight>
              </a:rPr>
              <a:t> or</a:t>
            </a:r>
            <a:endParaRPr sz="2830">
              <a:highlight>
                <a:schemeClr val="lt1"/>
              </a:highlight>
            </a:endParaRPr>
          </a:p>
          <a:p>
            <a:pPr indent="-340915" lvl="0" marL="457200" rtl="0" algn="l">
              <a:lnSpc>
                <a:spcPct val="100000"/>
              </a:lnSpc>
              <a:spcBef>
                <a:spcPts val="0"/>
              </a:spcBef>
              <a:spcAft>
                <a:spcPts val="0"/>
              </a:spcAft>
              <a:buSzPct val="100000"/>
              <a:buChar char="•"/>
            </a:pPr>
            <a:r>
              <a:rPr lang="en-US" sz="2830">
                <a:highlight>
                  <a:schemeClr val="lt1"/>
                </a:highlight>
              </a:rPr>
              <a:t>Follow the link or scan the QR code to access the evaluation:</a:t>
            </a:r>
            <a:endParaRPr sz="2830">
              <a:highlight>
                <a:schemeClr val="lt1"/>
              </a:highlight>
            </a:endParaRPr>
          </a:p>
          <a:p>
            <a:pPr indent="0" lvl="0" marL="457200" rtl="0" algn="l">
              <a:lnSpc>
                <a:spcPct val="100000"/>
              </a:lnSpc>
              <a:spcBef>
                <a:spcPts val="1000"/>
              </a:spcBef>
              <a:spcAft>
                <a:spcPts val="0"/>
              </a:spcAft>
              <a:buNone/>
            </a:pPr>
            <a:r>
              <a:rPr b="1" lang="en-US" sz="2830" u="sng">
                <a:solidFill>
                  <a:schemeClr val="hlink"/>
                </a:solidFill>
                <a:highlight>
                  <a:schemeClr val="lt1"/>
                </a:highlight>
                <a:hlinkClick r:id="rId3"/>
              </a:rPr>
              <a:t>https://www.surveymonkey.com/r/CE_57_092422</a:t>
            </a:r>
            <a:r>
              <a:rPr lang="en-US" sz="2830">
                <a:highlight>
                  <a:schemeClr val="lt1"/>
                </a:highlight>
              </a:rPr>
              <a:t> </a:t>
            </a:r>
            <a:endParaRPr sz="2830">
              <a:highlight>
                <a:schemeClr val="lt1"/>
              </a:highlight>
            </a:endParaRPr>
          </a:p>
          <a:p>
            <a:pPr indent="0" lvl="0" marL="0" rtl="0" algn="l">
              <a:lnSpc>
                <a:spcPct val="115000"/>
              </a:lnSpc>
              <a:spcBef>
                <a:spcPts val="0"/>
              </a:spcBef>
              <a:spcAft>
                <a:spcPts val="0"/>
              </a:spcAft>
              <a:buClr>
                <a:schemeClr val="dk1"/>
              </a:buClr>
              <a:buSzPct val="38868"/>
              <a:buNone/>
            </a:pPr>
            <a:r>
              <a:t/>
            </a:r>
            <a:endParaRPr sz="2830">
              <a:highlight>
                <a:schemeClr val="lt1"/>
              </a:highlight>
            </a:endParaRPr>
          </a:p>
          <a:p>
            <a:pPr indent="0" lvl="0" marL="0" rtl="0" algn="l">
              <a:lnSpc>
                <a:spcPct val="115000"/>
              </a:lnSpc>
              <a:spcBef>
                <a:spcPts val="0"/>
              </a:spcBef>
              <a:spcAft>
                <a:spcPts val="0"/>
              </a:spcAft>
              <a:buClr>
                <a:schemeClr val="dk1"/>
              </a:buClr>
              <a:buSzPct val="38868"/>
              <a:buNone/>
            </a:pPr>
            <a:r>
              <a:rPr lang="en-US" sz="2830">
                <a:highlight>
                  <a:schemeClr val="lt1"/>
                </a:highlight>
              </a:rPr>
              <a:t>Please remember you must complete an evaluation to receive CNE credit.  The evaluation will close on </a:t>
            </a:r>
            <a:r>
              <a:rPr b="1" lang="en-US" sz="2830">
                <a:highlight>
                  <a:schemeClr val="lt1"/>
                </a:highlight>
              </a:rPr>
              <a:t>October 01, 2022, at 11:45 pm.</a:t>
            </a:r>
            <a:r>
              <a:rPr lang="en-US" sz="2830">
                <a:highlight>
                  <a:schemeClr val="lt1"/>
                </a:highlight>
              </a:rPr>
              <a:t>  </a:t>
            </a:r>
            <a:endParaRPr sz="2830">
              <a:highlight>
                <a:schemeClr val="lt1"/>
              </a:highlight>
            </a:endParaRPr>
          </a:p>
          <a:p>
            <a:pPr indent="0" lvl="0" marL="0" rtl="0" algn="l">
              <a:lnSpc>
                <a:spcPct val="115000"/>
              </a:lnSpc>
              <a:spcBef>
                <a:spcPts val="0"/>
              </a:spcBef>
              <a:spcAft>
                <a:spcPts val="0"/>
              </a:spcAft>
              <a:buClr>
                <a:schemeClr val="dk1"/>
              </a:buClr>
              <a:buSzPct val="46808"/>
              <a:buNone/>
            </a:pPr>
            <a:r>
              <a:t/>
            </a:r>
            <a:endParaRPr sz="2350"/>
          </a:p>
          <a:p>
            <a:pPr indent="0" lvl="0" marL="0" rtl="0" algn="l">
              <a:lnSpc>
                <a:spcPct val="115000"/>
              </a:lnSpc>
              <a:spcBef>
                <a:spcPts val="0"/>
              </a:spcBef>
              <a:spcAft>
                <a:spcPts val="0"/>
              </a:spcAft>
              <a:buClr>
                <a:schemeClr val="dk1"/>
              </a:buClr>
              <a:buSzPct val="46808"/>
              <a:buNone/>
            </a:pPr>
            <a:r>
              <a:rPr lang="en-US" sz="2350"/>
              <a:t>Once the evaluation closes, you will not be able to claim CNE credit for this activity.  Please remember to print/save your certificate upon completion of the evaluation.  It will not be available after you close the window.  A secondary certificate can be produced for you at a cost. </a:t>
            </a:r>
            <a:endParaRPr sz="3120"/>
          </a:p>
        </p:txBody>
      </p:sp>
      <p:pic>
        <p:nvPicPr>
          <p:cNvPr id="111" name="Google Shape;111;g157573dd498_0_5"/>
          <p:cNvPicPr preferRelativeResize="0"/>
          <p:nvPr/>
        </p:nvPicPr>
        <p:blipFill rotWithShape="1">
          <a:blip r:embed="rId4">
            <a:alphaModFix/>
          </a:blip>
          <a:srcRect b="0" l="0" r="0" t="0"/>
          <a:stretch/>
        </p:blipFill>
        <p:spPr>
          <a:xfrm>
            <a:off x="10697375" y="5193041"/>
            <a:ext cx="1098477" cy="1122797"/>
          </a:xfrm>
          <a:prstGeom prst="rect">
            <a:avLst/>
          </a:prstGeom>
          <a:noFill/>
          <a:ln>
            <a:noFill/>
          </a:ln>
        </p:spPr>
      </p:pic>
      <p:pic>
        <p:nvPicPr>
          <p:cNvPr id="112" name="Google Shape;112;g157573dd498_0_5"/>
          <p:cNvPicPr preferRelativeResize="0"/>
          <p:nvPr/>
        </p:nvPicPr>
        <p:blipFill>
          <a:blip r:embed="rId5">
            <a:alphaModFix/>
          </a:blip>
          <a:stretch>
            <a:fillRect/>
          </a:stretch>
        </p:blipFill>
        <p:spPr>
          <a:xfrm>
            <a:off x="7729275" y="1957888"/>
            <a:ext cx="2968100" cy="2968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HSCN PPT">
  <a:themeElements>
    <a:clrScheme name="HSCN">
      <a:dk1>
        <a:srgbClr val="000000"/>
      </a:dk1>
      <a:lt1>
        <a:srgbClr val="FFFFFF"/>
      </a:lt1>
      <a:dk2>
        <a:srgbClr val="44546A"/>
      </a:dk2>
      <a:lt2>
        <a:srgbClr val="E7E6E6"/>
      </a:lt2>
      <a:accent1>
        <a:srgbClr val="629080"/>
      </a:accent1>
      <a:accent2>
        <a:srgbClr val="A2D4A3"/>
      </a:accent2>
      <a:accent3>
        <a:srgbClr val="FBB040"/>
      </a:accent3>
      <a:accent4>
        <a:srgbClr val="F58233"/>
      </a:accent4>
      <a:accent5>
        <a:srgbClr val="F15A29"/>
      </a:accent5>
      <a:accent6>
        <a:srgbClr val="EF4136"/>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2020-03-23T21:34:08Z</dcterms:created>
  <dc:creator>Hussey, Liane</dc:creator>
</cp:coreProperties>
</file>