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1.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3" r:id="rId8"/>
    <p:sldId id="264" r:id="rId9"/>
    <p:sldId id="301" r:id="rId10"/>
    <p:sldId id="265" r:id="rId11"/>
    <p:sldId id="266" r:id="rId12"/>
    <p:sldId id="267" r:id="rId13"/>
    <p:sldId id="299" r:id="rId14"/>
    <p:sldId id="269" r:id="rId15"/>
    <p:sldId id="271" r:id="rId16"/>
    <p:sldId id="272" r:id="rId17"/>
    <p:sldId id="274" r:id="rId18"/>
    <p:sldId id="276" r:id="rId19"/>
    <p:sldId id="275" r:id="rId20"/>
    <p:sldId id="277" r:id="rId21"/>
    <p:sldId id="279" r:id="rId22"/>
    <p:sldId id="273" r:id="rId23"/>
    <p:sldId id="282" r:id="rId24"/>
    <p:sldId id="280" r:id="rId25"/>
    <p:sldId id="281" r:id="rId26"/>
    <p:sldId id="283" r:id="rId27"/>
    <p:sldId id="287" r:id="rId28"/>
    <p:sldId id="284" r:id="rId29"/>
    <p:sldId id="285" r:id="rId30"/>
    <p:sldId id="288" r:id="rId31"/>
    <p:sldId id="297" r:id="rId32"/>
    <p:sldId id="300" r:id="rId33"/>
    <p:sldId id="304" r:id="rId34"/>
    <p:sldId id="293" r:id="rId35"/>
  </p:sldIdLst>
  <p:sldSz cx="24384000" cy="13716000"/>
  <p:notesSz cx="6858000" cy="9313863"/>
  <p:embeddedFontLst>
    <p:embeddedFont>
      <p:font typeface="Calibri" panose="020F0502020204030204" pitchFamily="34" charset="0"/>
      <p:regular r:id="rId37"/>
      <p:bold r:id="rId38"/>
      <p:italic r:id="rId39"/>
      <p:boldItalic r:id="rId40"/>
    </p:embeddedFont>
    <p:embeddedFont>
      <p:font typeface="Century Gothic" panose="020B0502020202020204" pitchFamily="34" charset="0"/>
      <p:regular r:id="rId41"/>
      <p:bold r:id="rId42"/>
      <p:italic r:id="rId43"/>
      <p:boldItalic r:id="rId44"/>
    </p:embeddedFont>
    <p:embeddedFont>
      <p:font typeface="Helvetica Neue" panose="020B0604020202020204"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jznCYMQ7V/f8aJsFT7eU307Pyz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EFB9EB-B27C-49DE-81FD-1FF1D26CA01B}">
  <a:tblStyle styleId="{80EFB9EB-B27C-49DE-81FD-1FF1D26CA01B}" styleName="Table_0">
    <a:wholeTbl>
      <a:tcTxStyle b="off" i="off">
        <a:font>
          <a:latin typeface="Helvetica Neue"/>
          <a:ea typeface="Helvetica Neue"/>
          <a:cs typeface="Helvetica Neue"/>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0FF"/>
          </a:solidFill>
        </a:fill>
      </a:tcStyle>
    </a:wholeTbl>
    <a:band1H>
      <a:tcTxStyle/>
      <a:tcStyle>
        <a:tcBdr/>
        <a:fill>
          <a:solidFill>
            <a:srgbClr val="CADFFF"/>
          </a:solidFill>
        </a:fill>
      </a:tcStyle>
    </a:band1H>
    <a:band2H>
      <a:tcTxStyle/>
      <a:tcStyle>
        <a:tcBdr/>
      </a:tcStyle>
    </a:band2H>
    <a:band1V>
      <a:tcTxStyle/>
      <a:tcStyle>
        <a:tcBdr/>
        <a:fill>
          <a:solidFill>
            <a:srgbClr val="CADFFF"/>
          </a:solidFill>
        </a:fill>
      </a:tcStyle>
    </a:band1V>
    <a:band2V>
      <a:tcTxStyle/>
      <a:tcStyle>
        <a:tcBdr/>
      </a:tcStyle>
    </a:band2V>
    <a:lastCol>
      <a:tcTxStyle b="on" i="off">
        <a:font>
          <a:latin typeface="Helvetica Neue"/>
          <a:ea typeface="Helvetica Neue"/>
          <a:cs typeface="Helvetica Neue"/>
        </a:font>
        <a:schemeClr val="lt1"/>
      </a:tcTxStyle>
      <a:tcStyle>
        <a:tcBdr/>
        <a:fill>
          <a:solidFill>
            <a:schemeClr val="accent1"/>
          </a:solidFill>
        </a:fill>
      </a:tcStyle>
    </a:lastCol>
    <a:firstCol>
      <a:tcTxStyle b="on" i="off">
        <a:font>
          <a:latin typeface="Helvetica Neue"/>
          <a:ea typeface="Helvetica Neue"/>
          <a:cs typeface="Helvetica Neue"/>
        </a:font>
        <a:schemeClr val="lt1"/>
      </a:tcTxStyle>
      <a:tcStyle>
        <a:tcBdr/>
        <a:fill>
          <a:solidFill>
            <a:schemeClr val="accent1"/>
          </a:solidFill>
        </a:fill>
      </a:tcStyle>
    </a:firstCol>
    <a:lastRow>
      <a:tcTxStyle b="on" i="off">
        <a:font>
          <a:latin typeface="Helvetica Neue"/>
          <a:ea typeface="Helvetica Neue"/>
          <a:cs typeface="Helvetica Neue"/>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Helvetica Neue"/>
          <a:ea typeface="Helvetica Neue"/>
          <a:cs typeface="Helvetica Neue"/>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62" d="100"/>
          <a:sy n="62" d="100"/>
        </p:scale>
        <p:origin x="10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66"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64" Type="http://customschemas.google.com/relationships/presentationmetadata" Target="metadata"/><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Grove" userId="14875727-23e2-4384-8246-1139389060e6" providerId="ADAL" clId="{416B4E24-BFEB-46F4-B896-8D785ADAC073}"/>
    <pc:docChg chg="delSld modSld">
      <pc:chgData name="Lisa Grove" userId="14875727-23e2-4384-8246-1139389060e6" providerId="ADAL" clId="{416B4E24-BFEB-46F4-B896-8D785ADAC073}" dt="2022-08-16T22:34:45.253" v="11" actId="113"/>
      <pc:docMkLst>
        <pc:docMk/>
      </pc:docMkLst>
      <pc:sldChg chg="modSp mod">
        <pc:chgData name="Lisa Grove" userId="14875727-23e2-4384-8246-1139389060e6" providerId="ADAL" clId="{416B4E24-BFEB-46F4-B896-8D785ADAC073}" dt="2022-08-16T22:34:45.253" v="11" actId="113"/>
        <pc:sldMkLst>
          <pc:docMk/>
          <pc:sldMk cId="0" sldId="259"/>
        </pc:sldMkLst>
        <pc:spChg chg="mod">
          <ac:chgData name="Lisa Grove" userId="14875727-23e2-4384-8246-1139389060e6" providerId="ADAL" clId="{416B4E24-BFEB-46F4-B896-8D785ADAC073}" dt="2022-08-16T22:34:45.253" v="11" actId="113"/>
          <ac:spMkLst>
            <pc:docMk/>
            <pc:sldMk cId="0" sldId="259"/>
            <ac:spMk id="121" creationId="{00000000-0000-0000-0000-000000000000}"/>
          </ac:spMkLst>
        </pc:spChg>
      </pc:sldChg>
      <pc:sldChg chg="del">
        <pc:chgData name="Lisa Grove" userId="14875727-23e2-4384-8246-1139389060e6" providerId="ADAL" clId="{416B4E24-BFEB-46F4-B896-8D785ADAC073}" dt="2022-07-23T20:50:14.504" v="0" actId="47"/>
        <pc:sldMkLst>
          <pc:docMk/>
          <pc:sldMk cId="0" sldId="262"/>
        </pc:sldMkLst>
      </pc:sldChg>
      <pc:sldChg chg="del">
        <pc:chgData name="Lisa Grove" userId="14875727-23e2-4384-8246-1139389060e6" providerId="ADAL" clId="{416B4E24-BFEB-46F4-B896-8D785ADAC073}" dt="2022-07-23T20:50:23.948" v="1" actId="47"/>
        <pc:sldMkLst>
          <pc:docMk/>
          <pc:sldMk cId="0" sldId="270"/>
        </pc:sldMkLst>
      </pc:sldChg>
      <pc:sldChg chg="del">
        <pc:chgData name="Lisa Grove" userId="14875727-23e2-4384-8246-1139389060e6" providerId="ADAL" clId="{416B4E24-BFEB-46F4-B896-8D785ADAC073}" dt="2022-07-23T20:50:35.828" v="3" actId="47"/>
        <pc:sldMkLst>
          <pc:docMk/>
          <pc:sldMk cId="0" sldId="278"/>
        </pc:sldMkLst>
      </pc:sldChg>
      <pc:sldChg chg="del">
        <pc:chgData name="Lisa Grove" userId="14875727-23e2-4384-8246-1139389060e6" providerId="ADAL" clId="{416B4E24-BFEB-46F4-B896-8D785ADAC073}" dt="2022-07-23T20:50:59.827" v="6" actId="47"/>
        <pc:sldMkLst>
          <pc:docMk/>
          <pc:sldMk cId="0" sldId="286"/>
        </pc:sldMkLst>
      </pc:sldChg>
      <pc:sldChg chg="del">
        <pc:chgData name="Lisa Grove" userId="14875727-23e2-4384-8246-1139389060e6" providerId="ADAL" clId="{416B4E24-BFEB-46F4-B896-8D785ADAC073}" dt="2022-07-23T20:51:03.155" v="7" actId="47"/>
        <pc:sldMkLst>
          <pc:docMk/>
          <pc:sldMk cId="3093835436" sldId="289"/>
        </pc:sldMkLst>
      </pc:sldChg>
      <pc:sldChg chg="del">
        <pc:chgData name="Lisa Grove" userId="14875727-23e2-4384-8246-1139389060e6" providerId="ADAL" clId="{416B4E24-BFEB-46F4-B896-8D785ADAC073}" dt="2022-07-23T20:51:14.974" v="9" actId="47"/>
        <pc:sldMkLst>
          <pc:docMk/>
          <pc:sldMk cId="0" sldId="290"/>
        </pc:sldMkLst>
      </pc:sldChg>
      <pc:sldChg chg="del">
        <pc:chgData name="Lisa Grove" userId="14875727-23e2-4384-8246-1139389060e6" providerId="ADAL" clId="{416B4E24-BFEB-46F4-B896-8D785ADAC073}" dt="2022-07-23T20:50:40.441" v="4" actId="47"/>
        <pc:sldMkLst>
          <pc:docMk/>
          <pc:sldMk cId="1755439401" sldId="295"/>
        </pc:sldMkLst>
      </pc:sldChg>
      <pc:sldChg chg="del">
        <pc:chgData name="Lisa Grove" userId="14875727-23e2-4384-8246-1139389060e6" providerId="ADAL" clId="{416B4E24-BFEB-46F4-B896-8D785ADAC073}" dt="2022-07-23T20:50:29.999" v="2" actId="47"/>
        <pc:sldMkLst>
          <pc:docMk/>
          <pc:sldMk cId="1623934131" sldId="296"/>
        </pc:sldMkLst>
      </pc:sldChg>
      <pc:sldChg chg="del">
        <pc:chgData name="Lisa Grove" userId="14875727-23e2-4384-8246-1139389060e6" providerId="ADAL" clId="{416B4E24-BFEB-46F4-B896-8D785ADAC073}" dt="2022-07-23T20:51:11.691" v="8" actId="47"/>
        <pc:sldMkLst>
          <pc:docMk/>
          <pc:sldMk cId="742048344" sldId="302"/>
        </pc:sldMkLst>
      </pc:sldChg>
      <pc:sldChg chg="del">
        <pc:chgData name="Lisa Grove" userId="14875727-23e2-4384-8246-1139389060e6" providerId="ADAL" clId="{416B4E24-BFEB-46F4-B896-8D785ADAC073}" dt="2022-07-23T20:50:49.398" v="5" actId="47"/>
        <pc:sldMkLst>
          <pc:docMk/>
          <pc:sldMk cId="2434541142" sldId="303"/>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39168183641917"/>
          <c:y val="0.118006728996531"/>
          <c:w val="0.4450189473368712"/>
          <c:h val="0.81492591143151005"/>
        </c:manualLayout>
      </c:layout>
      <c:barChart>
        <c:barDir val="bar"/>
        <c:grouping val="stacked"/>
        <c:varyColors val="0"/>
        <c:ser>
          <c:idx val="1"/>
          <c:order val="0"/>
          <c:tx>
            <c:strRef>
              <c:f>Sheet1!$B$1</c:f>
              <c:strCache>
                <c:ptCount val="1"/>
                <c:pt idx="0">
                  <c:v>Column1</c:v>
                </c:pt>
              </c:strCache>
            </c:strRef>
          </c:tx>
          <c:spPr>
            <a:solidFill>
              <a:schemeClr val="accent2">
                <a:lumMod val="75000"/>
              </a:schemeClr>
            </a:solidFill>
            <a:ln>
              <a:noFill/>
            </a:ln>
            <a:effectLst/>
          </c:spPr>
          <c:invertIfNegative val="0"/>
          <c:cat>
            <c:strRef>
              <c:f>Sheet1!$A$2:$A$10</c:f>
              <c:strCache>
                <c:ptCount val="5"/>
                <c:pt idx="0">
                  <c:v>A new voting method to allow you to rank candidate in order of preference</c:v>
                </c:pt>
                <c:pt idx="1">
                  <c:v>Ranking candidates in order of your choice</c:v>
                </c:pt>
                <c:pt idx="2">
                  <c:v>Ranking candidate in order of your preference</c:v>
                </c:pt>
                <c:pt idx="3">
                  <c:v>Gives voters the option to rank candidates in their order of preference. </c:v>
                </c:pt>
                <c:pt idx="4">
                  <c:v> Gives voters the option to rank candidates in their order of preference. If voters still want to vote for just one candidate, they can do that.</c:v>
                </c:pt>
              </c:strCache>
            </c:strRef>
          </c:cat>
          <c:val>
            <c:numRef>
              <c:f>Sheet1!$B$2:$B$10</c:f>
              <c:numCache>
                <c:formatCode>General</c:formatCode>
                <c:ptCount val="9"/>
                <c:pt idx="0">
                  <c:v>14</c:v>
                </c:pt>
                <c:pt idx="1">
                  <c:v>18</c:v>
                </c:pt>
                <c:pt idx="2">
                  <c:v>20</c:v>
                </c:pt>
                <c:pt idx="3">
                  <c:v>23</c:v>
                </c:pt>
                <c:pt idx="4">
                  <c:v>30</c:v>
                </c:pt>
                <c:pt idx="5">
                  <c:v>34</c:v>
                </c:pt>
                <c:pt idx="6">
                  <c:v>53</c:v>
                </c:pt>
                <c:pt idx="7">
                  <c:v>55</c:v>
                </c:pt>
                <c:pt idx="8">
                  <c:v>84</c:v>
                </c:pt>
              </c:numCache>
            </c:numRef>
          </c:val>
          <c:extLst>
            <c:ext xmlns:c16="http://schemas.microsoft.com/office/drawing/2014/chart" uri="{C3380CC4-5D6E-409C-BE32-E72D297353CC}">
              <c16:uniqueId val="{00000000-EAAF-4915-AC35-98A0640ED699}"/>
            </c:ext>
          </c:extLst>
        </c:ser>
        <c:dLbls>
          <c:showLegendKey val="0"/>
          <c:showVal val="0"/>
          <c:showCatName val="0"/>
          <c:showSerName val="0"/>
          <c:showPercent val="0"/>
          <c:showBubbleSize val="0"/>
        </c:dLbls>
        <c:gapWidth val="75"/>
        <c:overlap val="100"/>
        <c:axId val="445408240"/>
        <c:axId val="445409808"/>
      </c:barChart>
      <c:catAx>
        <c:axId val="445408240"/>
        <c:scaling>
          <c:orientation val="minMax"/>
        </c:scaling>
        <c:delete val="1"/>
        <c:axPos val="l"/>
        <c:numFmt formatCode="General" sourceLinked="1"/>
        <c:majorTickMark val="none"/>
        <c:minorTickMark val="none"/>
        <c:tickLblPos val="nextTo"/>
        <c:crossAx val="445409808"/>
        <c:crosses val="autoZero"/>
        <c:auto val="1"/>
        <c:lblAlgn val="ctr"/>
        <c:lblOffset val="100"/>
        <c:noMultiLvlLbl val="0"/>
      </c:catAx>
      <c:valAx>
        <c:axId val="445409808"/>
        <c:scaling>
          <c:orientation val="minMax"/>
          <c:max val="100"/>
          <c:min val="0"/>
        </c:scaling>
        <c:delete val="0"/>
        <c:axPos val="b"/>
        <c:numFmt formatCode="General" sourceLinked="1"/>
        <c:majorTickMark val="out"/>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408240"/>
        <c:crosses val="autoZero"/>
        <c:crossBetween val="between"/>
        <c:majorUnit val="20"/>
      </c:valAx>
      <c:spPr>
        <a:noFill/>
        <a:ln w="25400">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7833713586832"/>
          <c:y val="0"/>
          <c:w val="0.89132166286413173"/>
          <c:h val="0.91079729679130172"/>
        </c:manualLayout>
      </c:layout>
      <c:doughnutChart>
        <c:varyColors val="1"/>
        <c:ser>
          <c:idx val="0"/>
          <c:order val="0"/>
          <c:tx>
            <c:strRef>
              <c:f>Sheet1!$B$1</c:f>
              <c:strCache>
                <c:ptCount val="1"/>
                <c:pt idx="0">
                  <c:v>Column1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0D2-45FE-AA7F-F2E514B9B2E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0D2-45FE-AA7F-F2E514B9B2EC}"/>
              </c:ext>
            </c:extLst>
          </c:dPt>
          <c:dLbls>
            <c:delete val="1"/>
          </c:dLbls>
          <c:cat>
            <c:numRef>
              <c:f>Sheet1!$A$2:$A$3</c:f>
              <c:numCache>
                <c:formatCode>General</c:formatCode>
                <c:ptCount val="2"/>
              </c:numCache>
            </c:numRef>
          </c:cat>
          <c:val>
            <c:numRef>
              <c:f>Sheet1!$B$2:$B$3</c:f>
              <c:numCache>
                <c:formatCode>General</c:formatCode>
                <c:ptCount val="2"/>
                <c:pt idx="0">
                  <c:v>54</c:v>
                </c:pt>
                <c:pt idx="1">
                  <c:v>43</c:v>
                </c:pt>
              </c:numCache>
            </c:numRef>
          </c:val>
          <c:extLst>
            <c:ext xmlns:c16="http://schemas.microsoft.com/office/drawing/2014/chart" uri="{C3380CC4-5D6E-409C-BE32-E72D297353CC}">
              <c16:uniqueId val="{00000000-A472-46D6-8B12-340E2860DD95}"/>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7833713586832"/>
          <c:y val="0"/>
          <c:w val="0.89132166286413173"/>
          <c:h val="0.91079729679130172"/>
        </c:manualLayout>
      </c:layout>
      <c:doughnutChart>
        <c:varyColors val="1"/>
        <c:ser>
          <c:idx val="0"/>
          <c:order val="0"/>
          <c:tx>
            <c:strRef>
              <c:f>Sheet1!$B$1</c:f>
              <c:strCache>
                <c:ptCount val="1"/>
                <c:pt idx="0">
                  <c:v>Column1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C2D-4400-A8AA-D4F06AD6D3A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C2D-4400-A8AA-D4F06AD6D3AE}"/>
              </c:ext>
            </c:extLst>
          </c:dPt>
          <c:dLbls>
            <c:delete val="1"/>
          </c:dLbls>
          <c:cat>
            <c:numRef>
              <c:f>Sheet1!$A$2:$A$3</c:f>
              <c:numCache>
                <c:formatCode>General</c:formatCode>
                <c:ptCount val="2"/>
              </c:numCache>
            </c:numRef>
          </c:cat>
          <c:val>
            <c:numRef>
              <c:f>Sheet1!$B$2:$B$3</c:f>
              <c:numCache>
                <c:formatCode>General</c:formatCode>
                <c:ptCount val="2"/>
                <c:pt idx="0">
                  <c:v>33</c:v>
                </c:pt>
                <c:pt idx="1">
                  <c:v>64</c:v>
                </c:pt>
              </c:numCache>
            </c:numRef>
          </c:val>
          <c:extLst>
            <c:ext xmlns:c16="http://schemas.microsoft.com/office/drawing/2014/chart" uri="{C3380CC4-5D6E-409C-BE32-E72D297353CC}">
              <c16:uniqueId val="{00000004-FC2D-4400-A8AA-D4F06AD6D3A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66664166608292"/>
          <c:y val="3.1433231608465687E-2"/>
          <c:w val="0.6457112273571588"/>
          <c:h val="0.9685667683915343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7833713586832"/>
          <c:y val="0"/>
          <c:w val="0.89132166286413173"/>
          <c:h val="0.91079729679130172"/>
        </c:manualLayout>
      </c:layout>
      <c:doughnutChart>
        <c:varyColors val="1"/>
        <c:ser>
          <c:idx val="0"/>
          <c:order val="0"/>
          <c:tx>
            <c:strRef>
              <c:f>Sheet1!$B$1</c:f>
              <c:strCache>
                <c:ptCount val="1"/>
                <c:pt idx="0">
                  <c:v>Column1</c:v>
                </c:pt>
              </c:strCache>
            </c:strRef>
          </c:tx>
          <c:dPt>
            <c:idx val="0"/>
            <c:bubble3D val="0"/>
            <c:spPr>
              <a:solidFill>
                <a:schemeClr val="accent5">
                  <a:lumMod val="5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8BD-4EC0-9F5C-C57F94980046}"/>
              </c:ext>
            </c:extLst>
          </c:dPt>
          <c:dPt>
            <c:idx val="1"/>
            <c:bubble3D val="0"/>
            <c:spPr>
              <a:solidFill>
                <a:srgbClr val="00206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28BD-4EC0-9F5C-C57F94980046}"/>
              </c:ext>
            </c:extLst>
          </c:dPt>
          <c:dLbls>
            <c:delete val="1"/>
          </c:dLbls>
          <c:cat>
            <c:numRef>
              <c:f>Sheet1!$A$2:$A$3</c:f>
              <c:numCache>
                <c:formatCode>General</c:formatCode>
                <c:ptCount val="2"/>
              </c:numCache>
            </c:numRef>
          </c:cat>
          <c:val>
            <c:numRef>
              <c:f>Sheet1!$B$2:$B$3</c:f>
              <c:numCache>
                <c:formatCode>General</c:formatCode>
                <c:ptCount val="2"/>
                <c:pt idx="0">
                  <c:v>52</c:v>
                </c:pt>
                <c:pt idx="1">
                  <c:v>49</c:v>
                </c:pt>
              </c:numCache>
            </c:numRef>
          </c:val>
          <c:extLst>
            <c:ext xmlns:c16="http://schemas.microsoft.com/office/drawing/2014/chart" uri="{C3380CC4-5D6E-409C-BE32-E72D297353CC}">
              <c16:uniqueId val="{00000000-A472-46D6-8B12-340E2860DD95}"/>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7833713586832"/>
          <c:y val="0"/>
          <c:w val="0.89132166286413173"/>
          <c:h val="0.91079729679130172"/>
        </c:manualLayout>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7833713586832"/>
          <c:y val="0"/>
          <c:w val="0.89132166286413173"/>
          <c:h val="0.91079729679130172"/>
        </c:manualLayout>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7833713586832"/>
          <c:y val="0"/>
          <c:w val="0.89132166286413173"/>
          <c:h val="0.91079729679130172"/>
        </c:manualLayout>
      </c:layout>
      <c:doughnutChart>
        <c:varyColors val="1"/>
        <c:ser>
          <c:idx val="0"/>
          <c:order val="0"/>
          <c:tx>
            <c:strRef>
              <c:f>Sheet1!$B$1</c:f>
              <c:strCache>
                <c:ptCount val="1"/>
                <c:pt idx="0">
                  <c:v>Column1</c:v>
                </c:pt>
              </c:strCache>
            </c:strRef>
          </c:tx>
          <c:dPt>
            <c:idx val="0"/>
            <c:bubble3D val="0"/>
            <c:spPr>
              <a:solidFill>
                <a:schemeClr val="accent5">
                  <a:lumMod val="5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515-453C-BD93-F13ADA01B685}"/>
              </c:ext>
            </c:extLst>
          </c:dPt>
          <c:dPt>
            <c:idx val="1"/>
            <c:bubble3D val="0"/>
            <c:spPr>
              <a:solidFill>
                <a:srgbClr val="00206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515-453C-BD93-F13ADA01B685}"/>
              </c:ext>
            </c:extLst>
          </c:dPt>
          <c:dLbls>
            <c:delete val="1"/>
          </c:dLbls>
          <c:cat>
            <c:numRef>
              <c:f>Sheet1!$A$2:$A$3</c:f>
              <c:numCache>
                <c:formatCode>General</c:formatCode>
                <c:ptCount val="2"/>
              </c:numCache>
            </c:numRef>
          </c:cat>
          <c:val>
            <c:numRef>
              <c:f>Sheet1!$B$2:$B$3</c:f>
              <c:numCache>
                <c:formatCode>General</c:formatCode>
                <c:ptCount val="2"/>
                <c:pt idx="0">
                  <c:v>46</c:v>
                </c:pt>
                <c:pt idx="1">
                  <c:v>53</c:v>
                </c:pt>
              </c:numCache>
            </c:numRef>
          </c:val>
          <c:extLst>
            <c:ext xmlns:c16="http://schemas.microsoft.com/office/drawing/2014/chart" uri="{C3380CC4-5D6E-409C-BE32-E72D297353CC}">
              <c16:uniqueId val="{00000004-C515-453C-BD93-F13ADA01B685}"/>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7833713586832"/>
          <c:y val="0"/>
          <c:w val="0.89132166286413173"/>
          <c:h val="0.91079729679130172"/>
        </c:manualLayout>
      </c:layout>
      <c:doughnutChart>
        <c:varyColors val="1"/>
        <c:ser>
          <c:idx val="0"/>
          <c:order val="0"/>
          <c:tx>
            <c:strRef>
              <c:f>Sheet1!$B$1</c:f>
              <c:strCache>
                <c:ptCount val="1"/>
                <c:pt idx="0">
                  <c:v>Column1</c:v>
                </c:pt>
              </c:strCache>
            </c:strRef>
          </c:tx>
          <c:dPt>
            <c:idx val="0"/>
            <c:bubble3D val="0"/>
            <c:spPr>
              <a:solidFill>
                <a:schemeClr val="accent5">
                  <a:lumMod val="5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F4B-4EE5-BDC3-3DF1600ED951}"/>
              </c:ext>
            </c:extLst>
          </c:dPt>
          <c:dPt>
            <c:idx val="1"/>
            <c:bubble3D val="0"/>
            <c:spPr>
              <a:solidFill>
                <a:srgbClr val="00206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F4B-4EE5-BDC3-3DF1600ED951}"/>
              </c:ext>
            </c:extLst>
          </c:dPt>
          <c:dLbls>
            <c:delete val="1"/>
          </c:dLbls>
          <c:cat>
            <c:numRef>
              <c:f>Sheet1!$A$2:$A$3</c:f>
              <c:numCache>
                <c:formatCode>General</c:formatCode>
                <c:ptCount val="2"/>
              </c:numCache>
            </c:numRef>
          </c:cat>
          <c:val>
            <c:numRef>
              <c:f>Sheet1!$B$2:$B$3</c:f>
              <c:numCache>
                <c:formatCode>General</c:formatCode>
                <c:ptCount val="2"/>
                <c:pt idx="0">
                  <c:v>36</c:v>
                </c:pt>
                <c:pt idx="1">
                  <c:v>48</c:v>
                </c:pt>
              </c:numCache>
            </c:numRef>
          </c:val>
          <c:extLst>
            <c:ext xmlns:c16="http://schemas.microsoft.com/office/drawing/2014/chart" uri="{C3380CC4-5D6E-409C-BE32-E72D297353CC}">
              <c16:uniqueId val="{00000004-CF4B-4EE5-BDC3-3DF1600ED951}"/>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66664166608292"/>
          <c:y val="3.1433231608465687E-2"/>
          <c:w val="0.6457112273571588"/>
          <c:h val="0.9685667683915343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7833713586832"/>
          <c:y val="0"/>
          <c:w val="0.89132164672521252"/>
          <c:h val="0.91079738989567005"/>
        </c:manualLayout>
      </c:layout>
      <c:doughnutChart>
        <c:varyColors val="1"/>
        <c:ser>
          <c:idx val="0"/>
          <c:order val="0"/>
          <c:tx>
            <c:strRef>
              <c:f>Sheet1!$B$1</c:f>
              <c:strCache>
                <c:ptCount val="1"/>
                <c:pt idx="0">
                  <c:v>Column1</c:v>
                </c:pt>
              </c:strCache>
            </c:strRef>
          </c:tx>
          <c:dPt>
            <c:idx val="0"/>
            <c:bubble3D val="0"/>
            <c:spPr>
              <a:solidFill>
                <a:schemeClr val="accent5">
                  <a:lumMod val="5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8BD-4EC0-9F5C-C57F94980046}"/>
              </c:ext>
            </c:extLst>
          </c:dPt>
          <c:dPt>
            <c:idx val="1"/>
            <c:bubble3D val="0"/>
            <c:spPr>
              <a:solidFill>
                <a:srgbClr val="00206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28BD-4EC0-9F5C-C57F94980046}"/>
              </c:ext>
            </c:extLst>
          </c:dPt>
          <c:dLbls>
            <c:delete val="1"/>
          </c:dLbls>
          <c:cat>
            <c:numRef>
              <c:f>Sheet1!$A$2:$A$3</c:f>
              <c:numCache>
                <c:formatCode>General</c:formatCode>
                <c:ptCount val="2"/>
              </c:numCache>
            </c:numRef>
          </c:cat>
          <c:val>
            <c:numRef>
              <c:f>Sheet1!$B$2:$B$3</c:f>
              <c:numCache>
                <c:formatCode>General</c:formatCode>
                <c:ptCount val="2"/>
                <c:pt idx="0">
                  <c:v>40</c:v>
                </c:pt>
                <c:pt idx="1">
                  <c:v>55</c:v>
                </c:pt>
              </c:numCache>
            </c:numRef>
          </c:val>
          <c:extLst>
            <c:ext xmlns:c16="http://schemas.microsoft.com/office/drawing/2014/chart" uri="{C3380CC4-5D6E-409C-BE32-E72D297353CC}">
              <c16:uniqueId val="{00000000-A472-46D6-8B12-340E2860DD95}"/>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Not sure</c:v>
                </c:pt>
              </c:strCache>
            </c:strRef>
          </c:tx>
          <c:spPr>
            <a:solidFill>
              <a:schemeClr val="accent1"/>
            </a:solidFill>
            <a:ln>
              <a:noFill/>
            </a:ln>
            <a:effectLst/>
            <a:sp3d/>
          </c:spPr>
          <c:invertIfNegative val="0"/>
          <c:dLbls>
            <c:dLbl>
              <c:idx val="0"/>
              <c:layout>
                <c:manualLayout>
                  <c:x val="2.3138676434305668E-2"/>
                  <c:y val="-3.4016693893414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F0E-401B-9373-229ECEB579E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0.04</c:v>
                </c:pt>
                <c:pt idx="1">
                  <c:v>0.05</c:v>
                </c:pt>
              </c:numCache>
            </c:numRef>
          </c:val>
          <c:extLst>
            <c:ext xmlns:c16="http://schemas.microsoft.com/office/drawing/2014/chart" uri="{C3380CC4-5D6E-409C-BE32-E72D297353CC}">
              <c16:uniqueId val="{00000000-4F0E-401B-9373-229ECEB579E8}"/>
            </c:ext>
          </c:extLst>
        </c:ser>
        <c:ser>
          <c:idx val="1"/>
          <c:order val="1"/>
          <c:tx>
            <c:strRef>
              <c:f>Sheet1!$C$1</c:f>
              <c:strCache>
                <c:ptCount val="1"/>
                <c:pt idx="0">
                  <c:v>No </c:v>
                </c:pt>
              </c:strCache>
            </c:strRef>
          </c:tx>
          <c:spPr>
            <a:solidFill>
              <a:schemeClr val="accent2"/>
            </a:solidFill>
            <a:ln>
              <a:noFill/>
            </a:ln>
            <a:effectLst/>
            <a:sp3d/>
          </c:spPr>
          <c:invertIfNegative val="0"/>
          <c:dLbls>
            <c:dLbl>
              <c:idx val="0"/>
              <c:layout>
                <c:manualLayout>
                  <c:x val="-1.2174816732498845E-4"/>
                  <c:y val="5.1024507834471679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3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9128270219385339E-2"/>
                      <c:h val="8.0338958082228476E-2"/>
                    </c:manualLayout>
                  </c15:layout>
                </c:ext>
                <c:ext xmlns:c16="http://schemas.microsoft.com/office/drawing/2014/chart" uri="{C3380CC4-5D6E-409C-BE32-E72D297353CC}">
                  <c16:uniqueId val="{00000006-4F0E-401B-9373-229ECEB579E8}"/>
                </c:ext>
              </c:extLst>
            </c:dLbl>
            <c:dLbl>
              <c:idx val="1"/>
              <c:layout>
                <c:manualLayout>
                  <c:x val="3.1815680097170222E-2"/>
                  <c:y val="-8.50417347335357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F0E-401B-9373-229ECEB579E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c:v>0.59</c:v>
                </c:pt>
                <c:pt idx="1">
                  <c:v>0.43</c:v>
                </c:pt>
              </c:numCache>
            </c:numRef>
          </c:val>
          <c:extLst>
            <c:ext xmlns:c16="http://schemas.microsoft.com/office/drawing/2014/chart" uri="{C3380CC4-5D6E-409C-BE32-E72D297353CC}">
              <c16:uniqueId val="{00000001-4F0E-401B-9373-229ECEB579E8}"/>
            </c:ext>
          </c:extLst>
        </c:ser>
        <c:ser>
          <c:idx val="2"/>
          <c:order val="2"/>
          <c:tx>
            <c:strRef>
              <c:f>Sheet1!$D$1</c:f>
              <c:strCache>
                <c:ptCount val="1"/>
                <c:pt idx="0">
                  <c:v>Yes</c:v>
                </c:pt>
              </c:strCache>
            </c:strRef>
          </c:tx>
          <c:spPr>
            <a:solidFill>
              <a:schemeClr val="accent2">
                <a:lumMod val="50000"/>
              </a:schemeClr>
            </a:solidFill>
            <a:ln>
              <a:noFill/>
            </a:ln>
            <a:effectLst/>
            <a:sp3d/>
          </c:spPr>
          <c:invertIfNegative val="0"/>
          <c:dLbls>
            <c:dLbl>
              <c:idx val="0"/>
              <c:layout>
                <c:manualLayout>
                  <c:x val="1.0605226699056695E-2"/>
                  <c:y val="-1.7008346946707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F0E-401B-9373-229ECEB579E8}"/>
                </c:ext>
              </c:extLst>
            </c:dLbl>
            <c:dLbl>
              <c:idx val="1"/>
              <c:layout>
                <c:manualLayout>
                  <c:x val="1.6389895807633181E-2"/>
                  <c:y val="5.10250408401209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0E-401B-9373-229ECEB579E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Sheet1!$D$2:$D$3</c:f>
              <c:numCache>
                <c:formatCode>General</c:formatCode>
                <c:ptCount val="2"/>
                <c:pt idx="0">
                  <c:v>0.36</c:v>
                </c:pt>
                <c:pt idx="1">
                  <c:v>0.52</c:v>
                </c:pt>
              </c:numCache>
            </c:numRef>
          </c:val>
          <c:extLst>
            <c:ext xmlns:c16="http://schemas.microsoft.com/office/drawing/2014/chart" uri="{C3380CC4-5D6E-409C-BE32-E72D297353CC}">
              <c16:uniqueId val="{00000002-4F0E-401B-9373-229ECEB579E8}"/>
            </c:ext>
          </c:extLst>
        </c:ser>
        <c:dLbls>
          <c:showLegendKey val="0"/>
          <c:showVal val="1"/>
          <c:showCatName val="0"/>
          <c:showSerName val="0"/>
          <c:showPercent val="0"/>
          <c:showBubbleSize val="0"/>
        </c:dLbls>
        <c:gapWidth val="150"/>
        <c:shape val="box"/>
        <c:axId val="1078207104"/>
        <c:axId val="1078216672"/>
        <c:axId val="0"/>
      </c:bar3DChart>
      <c:catAx>
        <c:axId val="10782071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8216672"/>
        <c:crosses val="autoZero"/>
        <c:auto val="1"/>
        <c:lblAlgn val="ctr"/>
        <c:lblOffset val="100"/>
        <c:noMultiLvlLbl val="0"/>
      </c:catAx>
      <c:valAx>
        <c:axId val="1078216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820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7833713586832"/>
          <c:y val="0"/>
          <c:w val="0.89132166286413173"/>
          <c:h val="0.91079729679130172"/>
        </c:manualLayout>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66664166608292"/>
          <c:y val="3.1433231608465687E-2"/>
          <c:w val="0.6457112273571588"/>
          <c:h val="0.96856676839153433"/>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E9-4942-BBFA-31FC808C60E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E9-4942-BBFA-31FC808C60E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1E9-4942-BBFA-31FC808C60E4}"/>
              </c:ext>
            </c:extLst>
          </c:dPt>
          <c:dLbls>
            <c:dLbl>
              <c:idx val="0"/>
              <c:layout>
                <c:manualLayout>
                  <c:x val="-0.21938633691767861"/>
                  <c:y val="-0.22055210633341096"/>
                </c:manualLayout>
              </c:layout>
              <c:tx>
                <c:rich>
                  <a:bodyPr/>
                  <a:lstStyle/>
                  <a:p>
                    <a:fld id="{0EDCD5F4-070B-4BBE-9584-97DAA5773A9A}" type="CATEGORYNAME">
                      <a:rPr lang="en-US">
                        <a:latin typeface="Century Gothic" panose="020B0502020202020204" pitchFamily="34" charset="0"/>
                      </a:rPr>
                      <a:pPr/>
                      <a:t>[CATEGORY NAME]</a:t>
                    </a:fld>
                    <a:r>
                      <a:rPr lang="en-US" baseline="0" dirty="0"/>
                      <a:t>
</a:t>
                    </a:r>
                    <a:fld id="{2E53171E-28AB-404A-9570-EDA1B42E56A3}"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7463528262482018"/>
                      <c:h val="0.33657618076259216"/>
                    </c:manualLayout>
                  </c15:layout>
                  <c15:dlblFieldTable/>
                  <c15:showDataLabelsRange val="0"/>
                </c:ext>
                <c:ext xmlns:c16="http://schemas.microsoft.com/office/drawing/2014/chart" uri="{C3380CC4-5D6E-409C-BE32-E72D297353CC}">
                  <c16:uniqueId val="{00000001-31E9-4942-BBFA-31FC808C60E4}"/>
                </c:ext>
              </c:extLst>
            </c:dLbl>
            <c:dLbl>
              <c:idx val="1"/>
              <c:layout>
                <c:manualLayout>
                  <c:x val="0.17975552927095556"/>
                  <c:y val="-5.94957532881981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1E9-4942-BBFA-31FC808C60E4}"/>
                </c:ext>
              </c:extLst>
            </c:dLbl>
            <c:dLbl>
              <c:idx val="2"/>
              <c:layout>
                <c:manualLayout>
                  <c:x val="4.3165629151058406E-2"/>
                  <c:y val="1.2805320456986033E-7"/>
                </c:manualLayout>
              </c:layout>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bg1"/>
                      </a:solidFill>
                      <a:latin typeface="Century Gothic" panose="020B0502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1923854435934121"/>
                      <c:h val="0.30281253497453142"/>
                    </c:manualLayout>
                  </c15:layout>
                </c:ext>
                <c:ext xmlns:c16="http://schemas.microsoft.com/office/drawing/2014/chart" uri="{C3380CC4-5D6E-409C-BE32-E72D297353CC}">
                  <c16:uniqueId val="{00000005-31E9-4942-BBFA-31FC808C60E4}"/>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Century Gothic" panose="020B0502020202020204" pitchFamily="34" charset="0"/>
                    <a:ea typeface="+mn-ea"/>
                    <a:cs typeface="Arial" panose="020B0604020202020204" pitchFamily="34" charset="0"/>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51</c:v>
                </c:pt>
                <c:pt idx="1">
                  <c:v>49</c:v>
                </c:pt>
              </c:numCache>
            </c:numRef>
          </c:val>
          <c:extLst>
            <c:ext xmlns:c16="http://schemas.microsoft.com/office/drawing/2014/chart" uri="{C3380CC4-5D6E-409C-BE32-E72D297353CC}">
              <c16:uniqueId val="{00000006-31E9-4942-BBFA-31FC808C60E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66664166608292"/>
          <c:y val="3.1433231608465687E-2"/>
          <c:w val="0.6457112273571588"/>
          <c:h val="0.96856676839153433"/>
        </c:manualLayout>
      </c:layout>
      <c:pieChart>
        <c:varyColors val="1"/>
        <c:ser>
          <c:idx val="0"/>
          <c:order val="0"/>
          <c:tx>
            <c:strRef>
              <c:f>Sheet1!$B$1</c:f>
              <c:strCache>
                <c:ptCount val="1"/>
                <c:pt idx="0">
                  <c:v>Column1</c:v>
                </c:pt>
              </c:strCache>
            </c:strRef>
          </c:tx>
          <c:spPr>
            <a:solidFill>
              <a:schemeClr val="accent2">
                <a:lumMod val="75000"/>
              </a:schemeClr>
            </a:solidFill>
          </c:spPr>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31E9-4942-BBFA-31FC808C60E4}"/>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3-31E9-4942-BBFA-31FC808C60E4}"/>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31E9-4942-BBFA-31FC808C60E4}"/>
              </c:ext>
            </c:extLst>
          </c:dPt>
          <c:dLbls>
            <c:dLbl>
              <c:idx val="0"/>
              <c:layout>
                <c:manualLayout>
                  <c:x val="-0.21938633691767861"/>
                  <c:y val="-0.22055210633341096"/>
                </c:manualLayout>
              </c:layout>
              <c:tx>
                <c:rich>
                  <a:bodyPr/>
                  <a:lstStyle/>
                  <a:p>
                    <a:fld id="{0EDCD5F4-070B-4BBE-9584-97DAA5773A9A}" type="CATEGORYNAME">
                      <a:rPr lang="en-US">
                        <a:latin typeface="Century Gothic" panose="020B0502020202020204" pitchFamily="34" charset="0"/>
                      </a:rPr>
                      <a:pPr/>
                      <a:t>[CATEGORY NAME]</a:t>
                    </a:fld>
                    <a:r>
                      <a:rPr lang="en-US" baseline="0" dirty="0"/>
                      <a:t>
</a:t>
                    </a:r>
                    <a:fld id="{2E53171E-28AB-404A-9570-EDA1B42E56A3}"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7463528262482018"/>
                      <c:h val="0.33657618076259216"/>
                    </c:manualLayout>
                  </c15:layout>
                  <c15:dlblFieldTable/>
                  <c15:showDataLabelsRange val="0"/>
                </c:ext>
                <c:ext xmlns:c16="http://schemas.microsoft.com/office/drawing/2014/chart" uri="{C3380CC4-5D6E-409C-BE32-E72D297353CC}">
                  <c16:uniqueId val="{00000001-31E9-4942-BBFA-31FC808C60E4}"/>
                </c:ext>
              </c:extLst>
            </c:dLbl>
            <c:dLbl>
              <c:idx val="1"/>
              <c:layout>
                <c:manualLayout>
                  <c:x val="0.16947520976650302"/>
                  <c:y val="5.064248156197711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1E9-4942-BBFA-31FC808C60E4}"/>
                </c:ext>
              </c:extLst>
            </c:dLbl>
            <c:dLbl>
              <c:idx val="2"/>
              <c:layout>
                <c:manualLayout>
                  <c:x val="4.3165629151058406E-2"/>
                  <c:y val="1.2805320456986033E-7"/>
                </c:manualLayout>
              </c:layout>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bg1"/>
                      </a:solidFill>
                      <a:latin typeface="Century Gothic" panose="020B0502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1923854435934121"/>
                      <c:h val="0.30281253497453142"/>
                    </c:manualLayout>
                  </c15:layout>
                </c:ext>
                <c:ext xmlns:c16="http://schemas.microsoft.com/office/drawing/2014/chart" uri="{C3380CC4-5D6E-409C-BE32-E72D297353CC}">
                  <c16:uniqueId val="{00000005-31E9-4942-BBFA-31FC808C60E4}"/>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Century Gothic" panose="020B0502020202020204" pitchFamily="34" charset="0"/>
                    <a:ea typeface="+mn-ea"/>
                    <a:cs typeface="Arial" panose="020B0604020202020204" pitchFamily="34" charset="0"/>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73</c:v>
                </c:pt>
                <c:pt idx="1">
                  <c:v>27</c:v>
                </c:pt>
              </c:numCache>
            </c:numRef>
          </c:val>
          <c:extLst>
            <c:ext xmlns:c16="http://schemas.microsoft.com/office/drawing/2014/chart" uri="{C3380CC4-5D6E-409C-BE32-E72D297353CC}">
              <c16:uniqueId val="{00000006-31E9-4942-BBFA-31FC808C60E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75582349081366E-2"/>
          <c:y val="5.0087061045969002E-2"/>
          <c:w val="0.73211191765091865"/>
          <c:h val="0.66973872883070107"/>
        </c:manualLayout>
      </c:layout>
      <c:barChart>
        <c:barDir val="col"/>
        <c:grouping val="clustered"/>
        <c:varyColors val="0"/>
        <c:ser>
          <c:idx val="0"/>
          <c:order val="0"/>
          <c:tx>
            <c:strRef>
              <c:f>Sheet1!$B$1</c:f>
              <c:strCache>
                <c:ptCount val="1"/>
                <c:pt idx="0">
                  <c:v>Better </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Century Gothic" panose="020B0502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General</c:formatCode>
                <c:ptCount val="3"/>
                <c:pt idx="0">
                  <c:v>8</c:v>
                </c:pt>
                <c:pt idx="1">
                  <c:v>7</c:v>
                </c:pt>
                <c:pt idx="2">
                  <c:v>7</c:v>
                </c:pt>
              </c:numCache>
            </c:numRef>
          </c:val>
          <c:extLst>
            <c:ext xmlns:c16="http://schemas.microsoft.com/office/drawing/2014/chart" uri="{C3380CC4-5D6E-409C-BE32-E72D297353CC}">
              <c16:uniqueId val="{00000000-E509-4394-9AE0-D25821A4C21B}"/>
            </c:ext>
          </c:extLst>
        </c:ser>
        <c:ser>
          <c:idx val="1"/>
          <c:order val="1"/>
          <c:tx>
            <c:strRef>
              <c:f>Sheet1!$C$1</c:f>
              <c:strCache>
                <c:ptCount val="1"/>
                <c:pt idx="0">
                  <c:v>Same </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Century Gothic" panose="020B0502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General</c:formatCode>
                <c:ptCount val="3"/>
                <c:pt idx="0">
                  <c:v>48</c:v>
                </c:pt>
                <c:pt idx="1">
                  <c:v>49</c:v>
                </c:pt>
                <c:pt idx="2">
                  <c:v>55</c:v>
                </c:pt>
              </c:numCache>
            </c:numRef>
          </c:val>
          <c:extLst>
            <c:ext xmlns:c16="http://schemas.microsoft.com/office/drawing/2014/chart" uri="{C3380CC4-5D6E-409C-BE32-E72D297353CC}">
              <c16:uniqueId val="{00000001-E509-4394-9AE0-D25821A4C21B}"/>
            </c:ext>
          </c:extLst>
        </c:ser>
        <c:ser>
          <c:idx val="2"/>
          <c:order val="2"/>
          <c:tx>
            <c:strRef>
              <c:f>Sheet1!$D$1</c:f>
              <c:strCache>
                <c:ptCount val="1"/>
                <c:pt idx="0">
                  <c:v>Worse</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Century Gothic" panose="020B0502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Sheet1!$D$2:$D$4</c:f>
              <c:numCache>
                <c:formatCode>General</c:formatCode>
                <c:ptCount val="3"/>
                <c:pt idx="0">
                  <c:v>40</c:v>
                </c:pt>
                <c:pt idx="1">
                  <c:v>38</c:v>
                </c:pt>
                <c:pt idx="2">
                  <c:v>33</c:v>
                </c:pt>
              </c:numCache>
            </c:numRef>
          </c:val>
          <c:extLst>
            <c:ext xmlns:c16="http://schemas.microsoft.com/office/drawing/2014/chart" uri="{C3380CC4-5D6E-409C-BE32-E72D297353CC}">
              <c16:uniqueId val="{00000000-8A38-4DAB-920D-F9E5AF6CC6F3}"/>
            </c:ext>
          </c:extLst>
        </c:ser>
        <c:dLbls>
          <c:showLegendKey val="0"/>
          <c:showVal val="0"/>
          <c:showCatName val="0"/>
          <c:showSerName val="0"/>
          <c:showPercent val="0"/>
          <c:showBubbleSize val="0"/>
        </c:dLbls>
        <c:gapWidth val="80"/>
        <c:axId val="445389032"/>
        <c:axId val="445389816"/>
      </c:barChart>
      <c:catAx>
        <c:axId val="4453890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389816"/>
        <c:crosses val="autoZero"/>
        <c:auto val="1"/>
        <c:lblAlgn val="ctr"/>
        <c:lblOffset val="100"/>
        <c:noMultiLvlLbl val="0"/>
      </c:catAx>
      <c:valAx>
        <c:axId val="445389816"/>
        <c:scaling>
          <c:orientation val="minMax"/>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389032"/>
        <c:crosses val="autoZero"/>
        <c:crossBetween val="between"/>
        <c:majorUnit val="20"/>
      </c:valAx>
      <c:spPr>
        <a:noFill/>
        <a:ln w="25400">
          <a:noFill/>
        </a:ln>
        <a:effectLst/>
      </c:spPr>
    </c:plotArea>
    <c:legend>
      <c:legendPos val="b"/>
      <c:layout>
        <c:manualLayout>
          <c:xMode val="edge"/>
          <c:yMode val="edge"/>
          <c:x val="0.61403756561679801"/>
          <c:y val="2.4674259816238601E-2"/>
          <c:w val="0.24691437007874015"/>
          <c:h val="5.563660293495111E-2"/>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Century Gothic" panose="020B0502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66664166608292"/>
          <c:y val="3.1433231608465687E-2"/>
          <c:w val="0.6457112273571588"/>
          <c:h val="0.96856676839153433"/>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E9-4942-BBFA-31FC808C60E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E9-4942-BBFA-31FC808C60E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1E9-4942-BBFA-31FC808C60E4}"/>
              </c:ext>
            </c:extLst>
          </c:dPt>
          <c:dLbls>
            <c:dLbl>
              <c:idx val="0"/>
              <c:layout>
                <c:manualLayout>
                  <c:x val="-0.20607938398238035"/>
                  <c:y val="-0.26894022402088424"/>
                </c:manualLayout>
              </c:layout>
              <c:tx>
                <c:rich>
                  <a:bodyPr/>
                  <a:lstStyle/>
                  <a:p>
                    <a:fld id="{0EDCD5F4-070B-4BBE-9584-97DAA5773A9A}" type="CATEGORYNAME">
                      <a:rPr lang="en-US">
                        <a:latin typeface="Century Gothic" panose="020B0502020202020204" pitchFamily="34" charset="0"/>
                      </a:rPr>
                      <a:pPr/>
                      <a:t>[CATEGORY NAME]</a:t>
                    </a:fld>
                    <a:r>
                      <a:rPr lang="en-US" baseline="0" dirty="0"/>
                      <a:t>
58%</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27463528262482018"/>
                      <c:h val="0.33657618076259216"/>
                    </c:manualLayout>
                  </c15:layout>
                  <c15:dlblFieldTable/>
                  <c15:showDataLabelsRange val="0"/>
                </c:ext>
                <c:ext xmlns:c16="http://schemas.microsoft.com/office/drawing/2014/chart" uri="{C3380CC4-5D6E-409C-BE32-E72D297353CC}">
                  <c16:uniqueId val="{00000001-31E9-4942-BBFA-31FC808C60E4}"/>
                </c:ext>
              </c:extLst>
            </c:dLbl>
            <c:dLbl>
              <c:idx val="2"/>
              <c:layout>
                <c:manualLayout>
                  <c:x val="4.3165629151058406E-2"/>
                  <c:y val="1.2805320456986033E-7"/>
                </c:manualLayout>
              </c:layout>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bg1"/>
                      </a:solidFill>
                      <a:latin typeface="Century Gothic" panose="020B0502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1923854435934121"/>
                      <c:h val="0.30281253497453142"/>
                    </c:manualLayout>
                  </c15:layout>
                </c:ext>
                <c:ext xmlns:c16="http://schemas.microsoft.com/office/drawing/2014/chart" uri="{C3380CC4-5D6E-409C-BE32-E72D297353CC}">
                  <c16:uniqueId val="{00000005-31E9-4942-BBFA-31FC808C60E4}"/>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Century Gothic" panose="020B0502020202020204" pitchFamily="34" charset="0"/>
                    <a:ea typeface="+mn-ea"/>
                    <a:cs typeface="Arial" panose="020B0604020202020204" pitchFamily="34" charset="0"/>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Delayed</c:v>
                </c:pt>
                <c:pt idx="1">
                  <c:v>When needed</c:v>
                </c:pt>
              </c:strCache>
            </c:strRef>
          </c:cat>
          <c:val>
            <c:numRef>
              <c:f>Sheet1!$B$2:$B$3</c:f>
              <c:numCache>
                <c:formatCode>General</c:formatCode>
                <c:ptCount val="2"/>
                <c:pt idx="0">
                  <c:v>58</c:v>
                </c:pt>
                <c:pt idx="1">
                  <c:v>41</c:v>
                </c:pt>
              </c:numCache>
            </c:numRef>
          </c:val>
          <c:extLst>
            <c:ext xmlns:c16="http://schemas.microsoft.com/office/drawing/2014/chart" uri="{C3380CC4-5D6E-409C-BE32-E72D297353CC}">
              <c16:uniqueId val="{00000006-31E9-4942-BBFA-31FC808C60E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43831312767596"/>
          <c:y val="0.118006728996531"/>
          <c:w val="0.45583283654920925"/>
          <c:h val="0.81492591143151005"/>
        </c:manualLayout>
      </c:layout>
      <c:barChart>
        <c:barDir val="bar"/>
        <c:grouping val="stacked"/>
        <c:varyColors val="0"/>
        <c:ser>
          <c:idx val="1"/>
          <c:order val="0"/>
          <c:tx>
            <c:strRef>
              <c:f>Sheet1!$B$1</c:f>
              <c:strCache>
                <c:ptCount val="1"/>
                <c:pt idx="0">
                  <c:v>Column1</c:v>
                </c:pt>
              </c:strCache>
            </c:strRef>
          </c:tx>
          <c:spPr>
            <a:solidFill>
              <a:schemeClr val="accent1">
                <a:lumMod val="75000"/>
              </a:schemeClr>
            </a:solidFill>
            <a:ln>
              <a:noFill/>
            </a:ln>
            <a:effectLst/>
          </c:spPr>
          <c:invertIfNegative val="0"/>
          <c:cat>
            <c:strRef>
              <c:f>Sheet1!$A$2:$A$8</c:f>
              <c:strCache>
                <c:ptCount val="6"/>
                <c:pt idx="0">
                  <c:v>The election is decided as soon as one candidate receives a majority of first choice votes</c:v>
                </c:pt>
                <c:pt idx="1">
                  <c:v>A new voting method to allow you to rank candidate in order of preference</c:v>
                </c:pt>
                <c:pt idx="2">
                  <c:v>Ranking candidates in order of your choice</c:v>
                </c:pt>
                <c:pt idx="3">
                  <c:v>Ranking candidate in order of your preference</c:v>
                </c:pt>
                <c:pt idx="4">
                  <c:v>Gives voters the option to rank candidates in their order of preference. </c:v>
                </c:pt>
                <c:pt idx="5">
                  <c:v> Gives voters the option to rank candidates in their order of preference. If voters still want to vote for just one candidate, they can do that.</c:v>
                </c:pt>
              </c:strCache>
            </c:strRef>
          </c:cat>
          <c:val>
            <c:numRef>
              <c:f>Sheet1!$B$2:$B$8</c:f>
              <c:numCache>
                <c:formatCode>General</c:formatCode>
                <c:ptCount val="7"/>
                <c:pt idx="0">
                  <c:v>16</c:v>
                </c:pt>
                <c:pt idx="1">
                  <c:v>19</c:v>
                </c:pt>
                <c:pt idx="2">
                  <c:v>20</c:v>
                </c:pt>
                <c:pt idx="3">
                  <c:v>28</c:v>
                </c:pt>
                <c:pt idx="4">
                  <c:v>56</c:v>
                </c:pt>
                <c:pt idx="5">
                  <c:v>57</c:v>
                </c:pt>
                <c:pt idx="6">
                  <c:v>81</c:v>
                </c:pt>
              </c:numCache>
            </c:numRef>
          </c:val>
          <c:extLst>
            <c:ext xmlns:c16="http://schemas.microsoft.com/office/drawing/2014/chart" uri="{C3380CC4-5D6E-409C-BE32-E72D297353CC}">
              <c16:uniqueId val="{00000000-EAAF-4915-AC35-98A0640ED699}"/>
            </c:ext>
          </c:extLst>
        </c:ser>
        <c:dLbls>
          <c:showLegendKey val="0"/>
          <c:showVal val="0"/>
          <c:showCatName val="0"/>
          <c:showSerName val="0"/>
          <c:showPercent val="0"/>
          <c:showBubbleSize val="0"/>
        </c:dLbls>
        <c:gapWidth val="75"/>
        <c:overlap val="100"/>
        <c:axId val="445408240"/>
        <c:axId val="445409808"/>
      </c:barChart>
      <c:catAx>
        <c:axId val="445408240"/>
        <c:scaling>
          <c:orientation val="minMax"/>
        </c:scaling>
        <c:delete val="1"/>
        <c:axPos val="l"/>
        <c:numFmt formatCode="General" sourceLinked="1"/>
        <c:majorTickMark val="none"/>
        <c:minorTickMark val="none"/>
        <c:tickLblPos val="nextTo"/>
        <c:crossAx val="445409808"/>
        <c:crosses val="autoZero"/>
        <c:auto val="1"/>
        <c:lblAlgn val="ctr"/>
        <c:lblOffset val="100"/>
        <c:noMultiLvlLbl val="0"/>
      </c:catAx>
      <c:valAx>
        <c:axId val="445409808"/>
        <c:scaling>
          <c:orientation val="minMax"/>
          <c:max val="100"/>
          <c:min val="0"/>
        </c:scaling>
        <c:delete val="0"/>
        <c:axPos val="b"/>
        <c:numFmt formatCode="General" sourceLinked="1"/>
        <c:majorTickMark val="out"/>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408240"/>
        <c:crosses val="autoZero"/>
        <c:crossBetween val="between"/>
        <c:majorUnit val="20"/>
      </c:valAx>
      <c:spPr>
        <a:noFill/>
        <a:ln w="25400">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75582349081366E-2"/>
          <c:y val="5.0087061045969002E-2"/>
          <c:w val="0.73211191765091865"/>
          <c:h val="0.66973872883070107"/>
        </c:manualLayout>
      </c:layout>
      <c:barChart>
        <c:barDir val="col"/>
        <c:grouping val="clustered"/>
        <c:varyColors val="0"/>
        <c:ser>
          <c:idx val="0"/>
          <c:order val="0"/>
          <c:tx>
            <c:strRef>
              <c:f>Sheet1!$B$1</c:f>
              <c:strCache>
                <c:ptCount val="1"/>
                <c:pt idx="0">
                  <c:v>Yes</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Century Gothic" panose="020B0502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c:formatCode>
                <c:ptCount val="1"/>
              </c:numCache>
            </c:numRef>
          </c:cat>
          <c:val>
            <c:numRef>
              <c:f>Sheet1!$B$2:$B$2</c:f>
              <c:numCache>
                <c:formatCode>General</c:formatCode>
                <c:ptCount val="1"/>
                <c:pt idx="0">
                  <c:v>39</c:v>
                </c:pt>
              </c:numCache>
            </c:numRef>
          </c:val>
          <c:extLst>
            <c:ext xmlns:c16="http://schemas.microsoft.com/office/drawing/2014/chart" uri="{C3380CC4-5D6E-409C-BE32-E72D297353CC}">
              <c16:uniqueId val="{00000000-E509-4394-9AE0-D25821A4C21B}"/>
            </c:ext>
          </c:extLst>
        </c:ser>
        <c:ser>
          <c:idx val="1"/>
          <c:order val="1"/>
          <c:tx>
            <c:strRef>
              <c:f>Sheet1!$C$1</c:f>
              <c:strCache>
                <c:ptCount val="1"/>
                <c:pt idx="0">
                  <c:v>No</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Century Gothic" panose="020B0502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c:formatCode>
                <c:ptCount val="1"/>
              </c:numCache>
            </c:numRef>
          </c:cat>
          <c:val>
            <c:numRef>
              <c:f>Sheet1!$C$2:$C$2</c:f>
              <c:numCache>
                <c:formatCode>General</c:formatCode>
                <c:ptCount val="1"/>
                <c:pt idx="0">
                  <c:v>61</c:v>
                </c:pt>
              </c:numCache>
            </c:numRef>
          </c:val>
          <c:extLst>
            <c:ext xmlns:c16="http://schemas.microsoft.com/office/drawing/2014/chart" uri="{C3380CC4-5D6E-409C-BE32-E72D297353CC}">
              <c16:uniqueId val="{00000001-E509-4394-9AE0-D25821A4C21B}"/>
            </c:ext>
          </c:extLst>
        </c:ser>
        <c:dLbls>
          <c:showLegendKey val="0"/>
          <c:showVal val="0"/>
          <c:showCatName val="0"/>
          <c:showSerName val="0"/>
          <c:showPercent val="0"/>
          <c:showBubbleSize val="0"/>
        </c:dLbls>
        <c:gapWidth val="80"/>
        <c:axId val="445389032"/>
        <c:axId val="445389816"/>
      </c:barChart>
      <c:catAx>
        <c:axId val="445389032"/>
        <c:scaling>
          <c:orientation val="minMax"/>
        </c:scaling>
        <c:delete val="0"/>
        <c:axPos val="b"/>
        <c:numFmt formatCode="@"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389816"/>
        <c:crosses val="autoZero"/>
        <c:auto val="1"/>
        <c:lblAlgn val="ctr"/>
        <c:lblOffset val="100"/>
        <c:noMultiLvlLbl val="0"/>
      </c:catAx>
      <c:valAx>
        <c:axId val="445389816"/>
        <c:scaling>
          <c:orientation val="minMax"/>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389032"/>
        <c:crosses val="autoZero"/>
        <c:crossBetween val="between"/>
        <c:majorUnit val="20"/>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Century Gothic" panose="020B0502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7833713586832"/>
          <c:y val="0"/>
          <c:w val="0.89132166286413173"/>
          <c:h val="0.91079729679130172"/>
        </c:manualLayout>
      </c:layout>
      <c:doughnutChart>
        <c:varyColors val="1"/>
        <c:ser>
          <c:idx val="0"/>
          <c:order val="0"/>
          <c:tx>
            <c:strRef>
              <c:f>Sheet1!$B$1</c:f>
              <c:strCache>
                <c:ptCount val="1"/>
                <c:pt idx="0">
                  <c:v>Column1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E28-4110-9F02-FC1FD89A6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E28-4110-9F02-FC1FD89A600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1A6-435A-AD02-396C011030DE}"/>
              </c:ext>
            </c:extLst>
          </c:dPt>
          <c:dLbls>
            <c:delete val="1"/>
          </c:dLbls>
          <c:cat>
            <c:numRef>
              <c:f>Sheet1!$A$2:$A$4</c:f>
              <c:numCache>
                <c:formatCode>General</c:formatCode>
                <c:ptCount val="3"/>
              </c:numCache>
            </c:numRef>
          </c:cat>
          <c:val>
            <c:numRef>
              <c:f>Sheet1!$B$2:$B$4</c:f>
              <c:numCache>
                <c:formatCode>General</c:formatCode>
                <c:ptCount val="3"/>
                <c:pt idx="0">
                  <c:v>20</c:v>
                </c:pt>
                <c:pt idx="1">
                  <c:v>66</c:v>
                </c:pt>
                <c:pt idx="2">
                  <c:v>15</c:v>
                </c:pt>
              </c:numCache>
            </c:numRef>
          </c:val>
          <c:extLst>
            <c:ext xmlns:c16="http://schemas.microsoft.com/office/drawing/2014/chart" uri="{C3380CC4-5D6E-409C-BE32-E72D297353CC}">
              <c16:uniqueId val="{00000004-5E28-4110-9F02-FC1FD89A600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7833713586832"/>
          <c:y val="0"/>
          <c:w val="0.89132166286413173"/>
          <c:h val="0.91079729679130172"/>
        </c:manualLayout>
      </c:layout>
      <c:doughnutChart>
        <c:varyColors val="1"/>
        <c:ser>
          <c:idx val="0"/>
          <c:order val="0"/>
          <c:tx>
            <c:strRef>
              <c:f>Sheet1!$B$1</c:f>
              <c:strCache>
                <c:ptCount val="1"/>
                <c:pt idx="0">
                  <c:v>Column1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991-40D6-B479-61203DE35C3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991-40D6-B479-61203DE35C3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991-40D6-B479-61203DE35C34}"/>
              </c:ext>
            </c:extLst>
          </c:dPt>
          <c:dLbls>
            <c:delete val="1"/>
          </c:dLbls>
          <c:cat>
            <c:numRef>
              <c:f>Sheet1!$A$2:$A$4</c:f>
              <c:numCache>
                <c:formatCode>General</c:formatCode>
                <c:ptCount val="3"/>
              </c:numCache>
            </c:numRef>
          </c:cat>
          <c:val>
            <c:numRef>
              <c:f>Sheet1!$B$2:$B$4</c:f>
              <c:numCache>
                <c:formatCode>General</c:formatCode>
                <c:ptCount val="3"/>
                <c:pt idx="0">
                  <c:v>18</c:v>
                </c:pt>
                <c:pt idx="1">
                  <c:v>66</c:v>
                </c:pt>
                <c:pt idx="2">
                  <c:v>16</c:v>
                </c:pt>
              </c:numCache>
            </c:numRef>
          </c:val>
          <c:extLst>
            <c:ext xmlns:c16="http://schemas.microsoft.com/office/drawing/2014/chart" uri="{C3380CC4-5D6E-409C-BE32-E72D297353CC}">
              <c16:uniqueId val="{00000006-7991-40D6-B479-61203DE35C3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66664166608292"/>
          <c:y val="3.1433231608465687E-2"/>
          <c:w val="0.6457112273571588"/>
          <c:h val="0.9685667683915343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424085"/>
            <a:ext cx="5029200" cy="41912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0: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1: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2: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7: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p37: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9686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6: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7: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7: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9: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9: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1: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0: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0: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2: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2: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5" name="Google Shape;355;p24:notes"/>
          <p:cNvSpPr txBox="1">
            <a:spLocks noGrp="1"/>
          </p:cNvSpPr>
          <p:nvPr>
            <p:ph type="body" idx="1"/>
          </p:nvPr>
        </p:nvSpPr>
        <p:spPr>
          <a:xfrm>
            <a:off x="914400" y="4424085"/>
            <a:ext cx="5029200" cy="4191238"/>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
        <p:nvSpPr>
          <p:cNvPr id="356" name="Google Shape;356;p24:notes"/>
          <p:cNvSpPr txBox="1">
            <a:spLocks noGrp="1"/>
          </p:cNvSpPr>
          <p:nvPr>
            <p:ph type="sldNum" idx="12"/>
          </p:nvPr>
        </p:nvSpPr>
        <p:spPr>
          <a:xfrm>
            <a:off x="0" y="0"/>
            <a:ext cx="3000000" cy="30557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fld id="{00000000-1234-1234-1234-123412341234}" type="slidenum">
              <a:rPr lang="en-US" sz="2400" b="0" i="0" u="none" strike="noStrike" cap="none">
                <a:solidFill>
                  <a:srgbClr val="000000"/>
                </a:solidFill>
                <a:latin typeface="Helvetica Neue"/>
                <a:ea typeface="Helvetica Neue"/>
                <a:cs typeface="Helvetica Neue"/>
                <a:sym typeface="Helvetica Neue"/>
              </a:rPr>
              <a:t>21</a:t>
            </a:fld>
            <a:endParaRPr sz="2400" b="0" i="0" u="none" strike="noStrike" cap="non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8: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8: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7: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27: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5: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25: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6: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26: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8: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28: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2: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32: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9: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9: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0: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30: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3: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33: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3172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3: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33: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0347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7: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p37: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1965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7: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p37: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0867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8: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38: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914400" y="4424085"/>
            <a:ext cx="50292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8: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 name="Google Shape;178;p9:notes"/>
          <p:cNvSpPr txBox="1">
            <a:spLocks noGrp="1"/>
          </p:cNvSpPr>
          <p:nvPr>
            <p:ph type="body" idx="1"/>
          </p:nvPr>
        </p:nvSpPr>
        <p:spPr>
          <a:xfrm>
            <a:off x="914400" y="4424085"/>
            <a:ext cx="5029200" cy="4191238"/>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
        <p:nvSpPr>
          <p:cNvPr id="179" name="Google Shape;179;p9:notes"/>
          <p:cNvSpPr txBox="1">
            <a:spLocks noGrp="1"/>
          </p:cNvSpPr>
          <p:nvPr>
            <p:ph type="sldNum" idx="12"/>
          </p:nvPr>
        </p:nvSpPr>
        <p:spPr>
          <a:xfrm>
            <a:off x="0" y="0"/>
            <a:ext cx="3000000" cy="30557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fld id="{00000000-1234-1234-1234-123412341234}" type="slidenum">
              <a:rPr lang="en-US" sz="2400" b="0" i="0" u="none" strike="noStrike" cap="none">
                <a:solidFill>
                  <a:srgbClr val="000000"/>
                </a:solidFill>
                <a:latin typeface="Helvetica Neue"/>
                <a:ea typeface="Helvetica Neue"/>
                <a:cs typeface="Helvetica Neue"/>
                <a:sym typeface="Helvetica Neue"/>
              </a:rPr>
              <a:t>8</a:t>
            </a:fld>
            <a:endParaRPr sz="2400" b="0" i="0" u="none" strike="noStrike" cap="non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3: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3" name="Google Shape;343;p23:notes"/>
          <p:cNvSpPr txBox="1">
            <a:spLocks noGrp="1"/>
          </p:cNvSpPr>
          <p:nvPr>
            <p:ph type="body" idx="1"/>
          </p:nvPr>
        </p:nvSpPr>
        <p:spPr>
          <a:xfrm>
            <a:off x="914400" y="4424085"/>
            <a:ext cx="5029200" cy="4191238"/>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
        <p:nvSpPr>
          <p:cNvPr id="344" name="Google Shape;344;p23:notes"/>
          <p:cNvSpPr txBox="1">
            <a:spLocks noGrp="1"/>
          </p:cNvSpPr>
          <p:nvPr>
            <p:ph type="sldNum" idx="12"/>
          </p:nvPr>
        </p:nvSpPr>
        <p:spPr>
          <a:xfrm>
            <a:off x="0" y="0"/>
            <a:ext cx="3000000" cy="30557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Helvetica Neue"/>
              <a:buNone/>
            </a:pPr>
            <a:fld id="{00000000-1234-1234-1234-123412341234}" type="slidenum">
              <a:rPr lang="en-US" sz="2400" b="0" i="0" u="none" strike="noStrike" cap="none">
                <a:solidFill>
                  <a:srgbClr val="000000"/>
                </a:solidFill>
                <a:latin typeface="Helvetica Neue"/>
                <a:ea typeface="Helvetica Neue"/>
                <a:cs typeface="Helvetica Neue"/>
                <a:sym typeface="Helvetica Neue"/>
              </a:rPr>
              <a:t>9</a:t>
            </a:fld>
            <a:endParaRPr sz="2400" b="0" i="0" u="none" strike="noStrike" cap="none">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366202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0"/>
        <p:cNvGrpSpPr/>
        <p:nvPr/>
      </p:nvGrpSpPr>
      <p:grpSpPr>
        <a:xfrm>
          <a:off x="0" y="0"/>
          <a:ext cx="0" cy="0"/>
          <a:chOff x="0" y="0"/>
          <a:chExt cx="0" cy="0"/>
        </a:xfrm>
      </p:grpSpPr>
      <p:sp>
        <p:nvSpPr>
          <p:cNvPr id="11" name="Google Shape;11;p41"/>
          <p:cNvSpPr txBox="1">
            <a:spLocks noGrp="1"/>
          </p:cNvSpPr>
          <p:nvPr>
            <p:ph type="body" idx="1"/>
          </p:nvPr>
        </p:nvSpPr>
        <p:spPr>
          <a:xfrm>
            <a:off x="1201340" y="11859862"/>
            <a:ext cx="21971003"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2B3D6D"/>
              </a:buClr>
              <a:buSzPts val="3600"/>
              <a:buFont typeface="Helvetica Neue"/>
              <a:buNone/>
              <a:defRPr sz="3600" b="1">
                <a:latin typeface="Helvetica Neue"/>
                <a:ea typeface="Helvetica Neue"/>
                <a:cs typeface="Helvetica Neue"/>
                <a:sym typeface="Helvetica Neue"/>
              </a:defRPr>
            </a:lvl1pPr>
            <a:lvl2pPr marL="914400" lvl="1" indent="-369189" algn="l">
              <a:lnSpc>
                <a:spcPct val="90000"/>
              </a:lnSpc>
              <a:spcBef>
                <a:spcPts val="4500"/>
              </a:spcBef>
              <a:spcAft>
                <a:spcPts val="0"/>
              </a:spcAft>
              <a:buClr>
                <a:srgbClr val="2B3D6D"/>
              </a:buClr>
              <a:buSzPts val="2214"/>
              <a:buChar char="•"/>
              <a:defRPr/>
            </a:lvl2pPr>
            <a:lvl3pPr marL="1371600" lvl="2" indent="-369189" algn="l">
              <a:lnSpc>
                <a:spcPct val="90000"/>
              </a:lnSpc>
              <a:spcBef>
                <a:spcPts val="4500"/>
              </a:spcBef>
              <a:spcAft>
                <a:spcPts val="0"/>
              </a:spcAft>
              <a:buClr>
                <a:srgbClr val="2B3D6D"/>
              </a:buClr>
              <a:buSzPts val="2214"/>
              <a:buChar char="•"/>
              <a:defRPr/>
            </a:lvl3pPr>
            <a:lvl4pPr marL="1828800" lvl="3" indent="-369189" algn="l">
              <a:lnSpc>
                <a:spcPct val="90000"/>
              </a:lnSpc>
              <a:spcBef>
                <a:spcPts val="4500"/>
              </a:spcBef>
              <a:spcAft>
                <a:spcPts val="0"/>
              </a:spcAft>
              <a:buClr>
                <a:srgbClr val="2B3D6D"/>
              </a:buClr>
              <a:buSzPts val="2214"/>
              <a:buChar char="•"/>
              <a:defRPr/>
            </a:lvl4pPr>
            <a:lvl5pPr marL="2286000" lvl="4" indent="-369189" algn="l">
              <a:lnSpc>
                <a:spcPct val="90000"/>
              </a:lnSpc>
              <a:spcBef>
                <a:spcPts val="4500"/>
              </a:spcBef>
              <a:spcAft>
                <a:spcPts val="0"/>
              </a:spcAft>
              <a:buClr>
                <a:srgbClr val="2B3D6D"/>
              </a:buClr>
              <a:buSzPts val="2214"/>
              <a:buChar char="•"/>
              <a:defRPr/>
            </a:lvl5pPr>
            <a:lvl6pPr marL="2743200" lvl="5" indent="-369189" algn="l">
              <a:lnSpc>
                <a:spcPct val="90000"/>
              </a:lnSpc>
              <a:spcBef>
                <a:spcPts val="4500"/>
              </a:spcBef>
              <a:spcAft>
                <a:spcPts val="0"/>
              </a:spcAft>
              <a:buClr>
                <a:srgbClr val="2B3D6D"/>
              </a:buClr>
              <a:buSzPts val="2214"/>
              <a:buChar char="•"/>
              <a:defRPr/>
            </a:lvl6pPr>
            <a:lvl7pPr marL="3200400" lvl="6" indent="-369189" algn="l">
              <a:lnSpc>
                <a:spcPct val="90000"/>
              </a:lnSpc>
              <a:spcBef>
                <a:spcPts val="4500"/>
              </a:spcBef>
              <a:spcAft>
                <a:spcPts val="0"/>
              </a:spcAft>
              <a:buClr>
                <a:srgbClr val="2B3D6D"/>
              </a:buClr>
              <a:buSzPts val="2214"/>
              <a:buChar char="•"/>
              <a:defRPr/>
            </a:lvl7pPr>
            <a:lvl8pPr marL="3657600" lvl="7" indent="-369189" algn="l">
              <a:lnSpc>
                <a:spcPct val="90000"/>
              </a:lnSpc>
              <a:spcBef>
                <a:spcPts val="4500"/>
              </a:spcBef>
              <a:spcAft>
                <a:spcPts val="0"/>
              </a:spcAft>
              <a:buClr>
                <a:srgbClr val="2B3D6D"/>
              </a:buClr>
              <a:buSzPts val="2214"/>
              <a:buChar char="•"/>
              <a:defRPr/>
            </a:lvl8pPr>
            <a:lvl9pPr marL="4114800" lvl="8" indent="-369189" algn="l">
              <a:lnSpc>
                <a:spcPct val="90000"/>
              </a:lnSpc>
              <a:spcBef>
                <a:spcPts val="4500"/>
              </a:spcBef>
              <a:spcAft>
                <a:spcPts val="0"/>
              </a:spcAft>
              <a:buClr>
                <a:srgbClr val="2B3D6D"/>
              </a:buClr>
              <a:buSzPts val="2214"/>
              <a:buChar char="•"/>
              <a:defRPr/>
            </a:lvl9pPr>
          </a:lstStyle>
          <a:p>
            <a:endParaRPr/>
          </a:p>
        </p:txBody>
      </p:sp>
      <p:sp>
        <p:nvSpPr>
          <p:cNvPr id="12" name="Google Shape;12;p41"/>
          <p:cNvSpPr txBox="1">
            <a:spLocks noGrp="1"/>
          </p:cNvSpPr>
          <p:nvPr>
            <p:ph type="title"/>
          </p:nvPr>
        </p:nvSpPr>
        <p:spPr>
          <a:xfrm>
            <a:off x="1209075" y="3581400"/>
            <a:ext cx="21971004"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2B3D6D"/>
              </a:buClr>
              <a:buSzPts val="11600"/>
              <a:buFont typeface="Helvetica Neue"/>
              <a:buNone/>
              <a:defRPr sz="11600">
                <a:latin typeface="Helvetica Neue"/>
                <a:ea typeface="Helvetica Neue"/>
                <a:cs typeface="Helvetica Neue"/>
                <a:sym typeface="Helvetica Neue"/>
              </a:defRPr>
            </a:lvl1pPr>
            <a:lvl2pPr lvl="1" algn="l">
              <a:lnSpc>
                <a:spcPct val="80000"/>
              </a:lnSpc>
              <a:spcBef>
                <a:spcPts val="0"/>
              </a:spcBef>
              <a:spcAft>
                <a:spcPts val="0"/>
              </a:spcAft>
              <a:buClr>
                <a:srgbClr val="2B3D6D"/>
              </a:buClr>
              <a:buSzPts val="1800"/>
              <a:buNone/>
              <a:defRPr/>
            </a:lvl2pPr>
            <a:lvl3pPr lvl="2" algn="l">
              <a:lnSpc>
                <a:spcPct val="80000"/>
              </a:lnSpc>
              <a:spcBef>
                <a:spcPts val="0"/>
              </a:spcBef>
              <a:spcAft>
                <a:spcPts val="0"/>
              </a:spcAft>
              <a:buClr>
                <a:srgbClr val="2B3D6D"/>
              </a:buClr>
              <a:buSzPts val="1800"/>
              <a:buNone/>
              <a:defRPr/>
            </a:lvl3pPr>
            <a:lvl4pPr lvl="3" algn="l">
              <a:lnSpc>
                <a:spcPct val="80000"/>
              </a:lnSpc>
              <a:spcBef>
                <a:spcPts val="0"/>
              </a:spcBef>
              <a:spcAft>
                <a:spcPts val="0"/>
              </a:spcAft>
              <a:buClr>
                <a:srgbClr val="2B3D6D"/>
              </a:buClr>
              <a:buSzPts val="1800"/>
              <a:buNone/>
              <a:defRPr/>
            </a:lvl4pPr>
            <a:lvl5pPr lvl="4" algn="l">
              <a:lnSpc>
                <a:spcPct val="80000"/>
              </a:lnSpc>
              <a:spcBef>
                <a:spcPts val="0"/>
              </a:spcBef>
              <a:spcAft>
                <a:spcPts val="0"/>
              </a:spcAft>
              <a:buClr>
                <a:srgbClr val="2B3D6D"/>
              </a:buClr>
              <a:buSzPts val="1800"/>
              <a:buNone/>
              <a:defRPr/>
            </a:lvl5pPr>
            <a:lvl6pPr lvl="5" algn="l">
              <a:lnSpc>
                <a:spcPct val="80000"/>
              </a:lnSpc>
              <a:spcBef>
                <a:spcPts val="0"/>
              </a:spcBef>
              <a:spcAft>
                <a:spcPts val="0"/>
              </a:spcAft>
              <a:buClr>
                <a:srgbClr val="2B3D6D"/>
              </a:buClr>
              <a:buSzPts val="1800"/>
              <a:buNone/>
              <a:defRPr/>
            </a:lvl6pPr>
            <a:lvl7pPr lvl="6" algn="l">
              <a:lnSpc>
                <a:spcPct val="80000"/>
              </a:lnSpc>
              <a:spcBef>
                <a:spcPts val="0"/>
              </a:spcBef>
              <a:spcAft>
                <a:spcPts val="0"/>
              </a:spcAft>
              <a:buClr>
                <a:srgbClr val="2B3D6D"/>
              </a:buClr>
              <a:buSzPts val="1800"/>
              <a:buNone/>
              <a:defRPr/>
            </a:lvl7pPr>
            <a:lvl8pPr lvl="7" algn="l">
              <a:lnSpc>
                <a:spcPct val="80000"/>
              </a:lnSpc>
              <a:spcBef>
                <a:spcPts val="0"/>
              </a:spcBef>
              <a:spcAft>
                <a:spcPts val="0"/>
              </a:spcAft>
              <a:buClr>
                <a:srgbClr val="2B3D6D"/>
              </a:buClr>
              <a:buSzPts val="1800"/>
              <a:buNone/>
              <a:defRPr/>
            </a:lvl8pPr>
            <a:lvl9pPr lvl="8" algn="l">
              <a:lnSpc>
                <a:spcPct val="80000"/>
              </a:lnSpc>
              <a:spcBef>
                <a:spcPts val="0"/>
              </a:spcBef>
              <a:spcAft>
                <a:spcPts val="0"/>
              </a:spcAft>
              <a:buClr>
                <a:srgbClr val="2B3D6D"/>
              </a:buClr>
              <a:buSzPts val="1800"/>
              <a:buNone/>
              <a:defRPr/>
            </a:lvl9pPr>
          </a:lstStyle>
          <a:p>
            <a:endParaRPr/>
          </a:p>
        </p:txBody>
      </p:sp>
      <p:sp>
        <p:nvSpPr>
          <p:cNvPr id="13" name="Google Shape;13;p41"/>
          <p:cNvSpPr txBox="1">
            <a:spLocks noGrp="1"/>
          </p:cNvSpPr>
          <p:nvPr>
            <p:ph type="body" idx="2"/>
          </p:nvPr>
        </p:nvSpPr>
        <p:spPr>
          <a:xfrm>
            <a:off x="1203921" y="8229600"/>
            <a:ext cx="21971001" cy="19050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2B3D6D"/>
              </a:buClr>
              <a:buSzPts val="5500"/>
              <a:buFont typeface="Helvetica Neue"/>
              <a:buNone/>
              <a:defRPr sz="5500" b="1">
                <a:latin typeface="Helvetica Neue"/>
                <a:ea typeface="Helvetica Neue"/>
                <a:cs typeface="Helvetica Neue"/>
                <a:sym typeface="Helvetica Neue"/>
              </a:defRPr>
            </a:lvl1pPr>
            <a:lvl2pPr marL="914400" lvl="1" indent="-228600" algn="l">
              <a:lnSpc>
                <a:spcPct val="100000"/>
              </a:lnSpc>
              <a:spcBef>
                <a:spcPts val="0"/>
              </a:spcBef>
              <a:spcAft>
                <a:spcPts val="0"/>
              </a:spcAft>
              <a:buClr>
                <a:srgbClr val="2B3D6D"/>
              </a:buClr>
              <a:buSzPts val="5500"/>
              <a:buFont typeface="Helvetica Neue"/>
              <a:buNone/>
              <a:defRPr sz="5500" b="1">
                <a:latin typeface="Helvetica Neue"/>
                <a:ea typeface="Helvetica Neue"/>
                <a:cs typeface="Helvetica Neue"/>
                <a:sym typeface="Helvetica Neue"/>
              </a:defRPr>
            </a:lvl2pPr>
            <a:lvl3pPr marL="1371600" lvl="2" indent="-228600" algn="l">
              <a:lnSpc>
                <a:spcPct val="100000"/>
              </a:lnSpc>
              <a:spcBef>
                <a:spcPts val="0"/>
              </a:spcBef>
              <a:spcAft>
                <a:spcPts val="0"/>
              </a:spcAft>
              <a:buClr>
                <a:srgbClr val="2B3D6D"/>
              </a:buClr>
              <a:buSzPts val="5500"/>
              <a:buFont typeface="Helvetica Neue"/>
              <a:buNone/>
              <a:defRPr sz="5500" b="1">
                <a:latin typeface="Helvetica Neue"/>
                <a:ea typeface="Helvetica Neue"/>
                <a:cs typeface="Helvetica Neue"/>
                <a:sym typeface="Helvetica Neue"/>
              </a:defRPr>
            </a:lvl3pPr>
            <a:lvl4pPr marL="1828800" lvl="3" indent="-228600" algn="l">
              <a:lnSpc>
                <a:spcPct val="100000"/>
              </a:lnSpc>
              <a:spcBef>
                <a:spcPts val="0"/>
              </a:spcBef>
              <a:spcAft>
                <a:spcPts val="0"/>
              </a:spcAft>
              <a:buClr>
                <a:srgbClr val="2B3D6D"/>
              </a:buClr>
              <a:buSzPts val="5500"/>
              <a:buFont typeface="Helvetica Neue"/>
              <a:buNone/>
              <a:defRPr sz="5500" b="1">
                <a:latin typeface="Helvetica Neue"/>
                <a:ea typeface="Helvetica Neue"/>
                <a:cs typeface="Helvetica Neue"/>
                <a:sym typeface="Helvetica Neue"/>
              </a:defRPr>
            </a:lvl4pPr>
            <a:lvl5pPr marL="2286000" lvl="4" indent="-228600" algn="l">
              <a:lnSpc>
                <a:spcPct val="100000"/>
              </a:lnSpc>
              <a:spcBef>
                <a:spcPts val="0"/>
              </a:spcBef>
              <a:spcAft>
                <a:spcPts val="0"/>
              </a:spcAft>
              <a:buClr>
                <a:srgbClr val="2B3D6D"/>
              </a:buClr>
              <a:buSzPts val="5500"/>
              <a:buFont typeface="Helvetica Neue"/>
              <a:buNone/>
              <a:defRPr sz="5500" b="1">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2B3D6D"/>
              </a:buClr>
              <a:buSzPts val="2214"/>
              <a:buChar char="•"/>
              <a:defRPr/>
            </a:lvl6pPr>
            <a:lvl7pPr marL="3200400" lvl="6" indent="-369189" algn="l">
              <a:lnSpc>
                <a:spcPct val="90000"/>
              </a:lnSpc>
              <a:spcBef>
                <a:spcPts val="4500"/>
              </a:spcBef>
              <a:spcAft>
                <a:spcPts val="0"/>
              </a:spcAft>
              <a:buClr>
                <a:srgbClr val="2B3D6D"/>
              </a:buClr>
              <a:buSzPts val="2214"/>
              <a:buChar char="•"/>
              <a:defRPr/>
            </a:lvl7pPr>
            <a:lvl8pPr marL="3657600" lvl="7" indent="-369189" algn="l">
              <a:lnSpc>
                <a:spcPct val="90000"/>
              </a:lnSpc>
              <a:spcBef>
                <a:spcPts val="4500"/>
              </a:spcBef>
              <a:spcAft>
                <a:spcPts val="0"/>
              </a:spcAft>
              <a:buClr>
                <a:srgbClr val="2B3D6D"/>
              </a:buClr>
              <a:buSzPts val="2214"/>
              <a:buChar char="•"/>
              <a:defRPr/>
            </a:lvl8pPr>
            <a:lvl9pPr marL="4114800" lvl="8" indent="-369189" algn="l">
              <a:lnSpc>
                <a:spcPct val="90000"/>
              </a:lnSpc>
              <a:spcBef>
                <a:spcPts val="4500"/>
              </a:spcBef>
              <a:spcAft>
                <a:spcPts val="0"/>
              </a:spcAft>
              <a:buClr>
                <a:srgbClr val="2B3D6D"/>
              </a:buClr>
              <a:buSzPts val="2214"/>
              <a:buChar char="•"/>
              <a:defRPr/>
            </a:lvl9pPr>
          </a:lstStyle>
          <a:p>
            <a:endParaRPr/>
          </a:p>
        </p:txBody>
      </p:sp>
      <p:pic>
        <p:nvPicPr>
          <p:cNvPr id="14" name="Google Shape;14;p41" descr="atc_all_islands.png"/>
          <p:cNvPicPr preferRelativeResize="0"/>
          <p:nvPr/>
        </p:nvPicPr>
        <p:blipFill rotWithShape="1">
          <a:blip r:embed="rId2">
            <a:alphaModFix/>
          </a:blip>
          <a:srcRect/>
          <a:stretch/>
        </p:blipFill>
        <p:spPr>
          <a:xfrm>
            <a:off x="9029435" y="1640124"/>
            <a:ext cx="6960017" cy="3526931"/>
          </a:xfrm>
          <a:prstGeom prst="rect">
            <a:avLst/>
          </a:prstGeom>
          <a:noFill/>
          <a:ln>
            <a:noFill/>
          </a:ln>
        </p:spPr>
      </p:pic>
      <p:sp>
        <p:nvSpPr>
          <p:cNvPr id="15" name="Google Shape;15;p4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rgbClr val="609CD1"/>
        </a:solidFill>
        <a:effectLst/>
      </p:bgPr>
    </p:bg>
    <p:spTree>
      <p:nvGrpSpPr>
        <p:cNvPr id="1" name="Shape 54"/>
        <p:cNvGrpSpPr/>
        <p:nvPr/>
      </p:nvGrpSpPr>
      <p:grpSpPr>
        <a:xfrm>
          <a:off x="0" y="0"/>
          <a:ext cx="0" cy="0"/>
          <a:chOff x="0" y="0"/>
          <a:chExt cx="0" cy="0"/>
        </a:xfrm>
      </p:grpSpPr>
      <p:sp>
        <p:nvSpPr>
          <p:cNvPr id="55" name="Google Shape;55;p50"/>
          <p:cNvSpPr txBox="1">
            <a:spLocks noGrp="1"/>
          </p:cNvSpPr>
          <p:nvPr>
            <p:ph type="title"/>
          </p:nvPr>
        </p:nvSpPr>
        <p:spPr>
          <a:xfrm>
            <a:off x="1206500" y="67183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E8F3FA"/>
              </a:buClr>
              <a:buSzPts val="8500"/>
              <a:buFont typeface="Century Gothic"/>
              <a:buNone/>
              <a:defRPr>
                <a:solidFill>
                  <a:srgbClr val="E8F3FA"/>
                </a:solidFill>
              </a:defRPr>
            </a:lvl1pPr>
            <a:lvl2pPr lvl="1" algn="l">
              <a:lnSpc>
                <a:spcPct val="80000"/>
              </a:lnSpc>
              <a:spcBef>
                <a:spcPts val="0"/>
              </a:spcBef>
              <a:spcAft>
                <a:spcPts val="0"/>
              </a:spcAft>
              <a:buClr>
                <a:srgbClr val="2B3D6D"/>
              </a:buClr>
              <a:buSzPts val="1800"/>
              <a:buNone/>
              <a:defRPr/>
            </a:lvl2pPr>
            <a:lvl3pPr lvl="2" algn="l">
              <a:lnSpc>
                <a:spcPct val="80000"/>
              </a:lnSpc>
              <a:spcBef>
                <a:spcPts val="0"/>
              </a:spcBef>
              <a:spcAft>
                <a:spcPts val="0"/>
              </a:spcAft>
              <a:buClr>
                <a:srgbClr val="2B3D6D"/>
              </a:buClr>
              <a:buSzPts val="1800"/>
              <a:buNone/>
              <a:defRPr/>
            </a:lvl3pPr>
            <a:lvl4pPr lvl="3" algn="l">
              <a:lnSpc>
                <a:spcPct val="80000"/>
              </a:lnSpc>
              <a:spcBef>
                <a:spcPts val="0"/>
              </a:spcBef>
              <a:spcAft>
                <a:spcPts val="0"/>
              </a:spcAft>
              <a:buClr>
                <a:srgbClr val="2B3D6D"/>
              </a:buClr>
              <a:buSzPts val="1800"/>
              <a:buNone/>
              <a:defRPr/>
            </a:lvl4pPr>
            <a:lvl5pPr lvl="4" algn="l">
              <a:lnSpc>
                <a:spcPct val="80000"/>
              </a:lnSpc>
              <a:spcBef>
                <a:spcPts val="0"/>
              </a:spcBef>
              <a:spcAft>
                <a:spcPts val="0"/>
              </a:spcAft>
              <a:buClr>
                <a:srgbClr val="2B3D6D"/>
              </a:buClr>
              <a:buSzPts val="1800"/>
              <a:buNone/>
              <a:defRPr/>
            </a:lvl5pPr>
            <a:lvl6pPr lvl="5" algn="l">
              <a:lnSpc>
                <a:spcPct val="80000"/>
              </a:lnSpc>
              <a:spcBef>
                <a:spcPts val="0"/>
              </a:spcBef>
              <a:spcAft>
                <a:spcPts val="0"/>
              </a:spcAft>
              <a:buClr>
                <a:srgbClr val="2B3D6D"/>
              </a:buClr>
              <a:buSzPts val="1800"/>
              <a:buNone/>
              <a:defRPr/>
            </a:lvl6pPr>
            <a:lvl7pPr lvl="6" algn="l">
              <a:lnSpc>
                <a:spcPct val="80000"/>
              </a:lnSpc>
              <a:spcBef>
                <a:spcPts val="0"/>
              </a:spcBef>
              <a:spcAft>
                <a:spcPts val="0"/>
              </a:spcAft>
              <a:buClr>
                <a:srgbClr val="2B3D6D"/>
              </a:buClr>
              <a:buSzPts val="1800"/>
              <a:buNone/>
              <a:defRPr/>
            </a:lvl7pPr>
            <a:lvl8pPr lvl="7" algn="l">
              <a:lnSpc>
                <a:spcPct val="80000"/>
              </a:lnSpc>
              <a:spcBef>
                <a:spcPts val="0"/>
              </a:spcBef>
              <a:spcAft>
                <a:spcPts val="0"/>
              </a:spcAft>
              <a:buClr>
                <a:srgbClr val="2B3D6D"/>
              </a:buClr>
              <a:buSzPts val="1800"/>
              <a:buNone/>
              <a:defRPr/>
            </a:lvl8pPr>
            <a:lvl9pPr lvl="8" algn="l">
              <a:lnSpc>
                <a:spcPct val="80000"/>
              </a:lnSpc>
              <a:spcBef>
                <a:spcPts val="0"/>
              </a:spcBef>
              <a:spcAft>
                <a:spcPts val="0"/>
              </a:spcAft>
              <a:buClr>
                <a:srgbClr val="2B3D6D"/>
              </a:buClr>
              <a:buSzPts val="1800"/>
              <a:buNone/>
              <a:defRPr/>
            </a:lvl9pPr>
          </a:lstStyle>
          <a:p>
            <a:endParaRPr/>
          </a:p>
        </p:txBody>
      </p:sp>
      <p:sp>
        <p:nvSpPr>
          <p:cNvPr id="56" name="Google Shape;56;p50"/>
          <p:cNvSpPr txBox="1">
            <a:spLocks noGrp="1"/>
          </p:cNvSpPr>
          <p:nvPr>
            <p:ph type="body" idx="1"/>
          </p:nvPr>
        </p:nvSpPr>
        <p:spPr>
          <a:xfrm>
            <a:off x="1206500" y="80117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E8F3FA"/>
              </a:buClr>
              <a:buSzPts val="5500"/>
              <a:buFont typeface="Century Gothic"/>
              <a:buNone/>
              <a:defRPr sz="5500" b="1">
                <a:solidFill>
                  <a:srgbClr val="E8F3FA"/>
                </a:solidFill>
              </a:defRPr>
            </a:lvl1pPr>
            <a:lvl2pPr marL="914400" lvl="1" indent="-369189" algn="l">
              <a:lnSpc>
                <a:spcPct val="90000"/>
              </a:lnSpc>
              <a:spcBef>
                <a:spcPts val="4500"/>
              </a:spcBef>
              <a:spcAft>
                <a:spcPts val="0"/>
              </a:spcAft>
              <a:buClr>
                <a:srgbClr val="2B3D6D"/>
              </a:buClr>
              <a:buSzPts val="2214"/>
              <a:buChar char="•"/>
              <a:defRPr/>
            </a:lvl2pPr>
            <a:lvl3pPr marL="1371600" lvl="2" indent="-369189" algn="l">
              <a:lnSpc>
                <a:spcPct val="90000"/>
              </a:lnSpc>
              <a:spcBef>
                <a:spcPts val="4500"/>
              </a:spcBef>
              <a:spcAft>
                <a:spcPts val="0"/>
              </a:spcAft>
              <a:buClr>
                <a:srgbClr val="2B3D6D"/>
              </a:buClr>
              <a:buSzPts val="2214"/>
              <a:buChar char="•"/>
              <a:defRPr/>
            </a:lvl3pPr>
            <a:lvl4pPr marL="1828800" lvl="3" indent="-369189" algn="l">
              <a:lnSpc>
                <a:spcPct val="90000"/>
              </a:lnSpc>
              <a:spcBef>
                <a:spcPts val="4500"/>
              </a:spcBef>
              <a:spcAft>
                <a:spcPts val="0"/>
              </a:spcAft>
              <a:buClr>
                <a:srgbClr val="2B3D6D"/>
              </a:buClr>
              <a:buSzPts val="2214"/>
              <a:buChar char="•"/>
              <a:defRPr/>
            </a:lvl4pPr>
            <a:lvl5pPr marL="2286000" lvl="4" indent="-369189" algn="l">
              <a:lnSpc>
                <a:spcPct val="90000"/>
              </a:lnSpc>
              <a:spcBef>
                <a:spcPts val="4500"/>
              </a:spcBef>
              <a:spcAft>
                <a:spcPts val="0"/>
              </a:spcAft>
              <a:buClr>
                <a:srgbClr val="2B3D6D"/>
              </a:buClr>
              <a:buSzPts val="2214"/>
              <a:buChar char="•"/>
              <a:defRPr/>
            </a:lvl5pPr>
            <a:lvl6pPr marL="2743200" lvl="5" indent="-369189" algn="l">
              <a:lnSpc>
                <a:spcPct val="90000"/>
              </a:lnSpc>
              <a:spcBef>
                <a:spcPts val="4500"/>
              </a:spcBef>
              <a:spcAft>
                <a:spcPts val="0"/>
              </a:spcAft>
              <a:buClr>
                <a:srgbClr val="2B3D6D"/>
              </a:buClr>
              <a:buSzPts val="2214"/>
              <a:buChar char="•"/>
              <a:defRPr/>
            </a:lvl6pPr>
            <a:lvl7pPr marL="3200400" lvl="6" indent="-369189" algn="l">
              <a:lnSpc>
                <a:spcPct val="90000"/>
              </a:lnSpc>
              <a:spcBef>
                <a:spcPts val="4500"/>
              </a:spcBef>
              <a:spcAft>
                <a:spcPts val="0"/>
              </a:spcAft>
              <a:buClr>
                <a:srgbClr val="2B3D6D"/>
              </a:buClr>
              <a:buSzPts val="2214"/>
              <a:buChar char="•"/>
              <a:defRPr/>
            </a:lvl7pPr>
            <a:lvl8pPr marL="3657600" lvl="7" indent="-369189" algn="l">
              <a:lnSpc>
                <a:spcPct val="90000"/>
              </a:lnSpc>
              <a:spcBef>
                <a:spcPts val="4500"/>
              </a:spcBef>
              <a:spcAft>
                <a:spcPts val="0"/>
              </a:spcAft>
              <a:buClr>
                <a:srgbClr val="2B3D6D"/>
              </a:buClr>
              <a:buSzPts val="2214"/>
              <a:buChar char="•"/>
              <a:defRPr/>
            </a:lvl8pPr>
            <a:lvl9pPr marL="4114800" lvl="8" indent="-369189" algn="l">
              <a:lnSpc>
                <a:spcPct val="90000"/>
              </a:lnSpc>
              <a:spcBef>
                <a:spcPts val="4500"/>
              </a:spcBef>
              <a:spcAft>
                <a:spcPts val="0"/>
              </a:spcAft>
              <a:buClr>
                <a:srgbClr val="2B3D6D"/>
              </a:buClr>
              <a:buSzPts val="2214"/>
              <a:buChar char="•"/>
              <a:defRPr/>
            </a:lvl9pPr>
          </a:lstStyle>
          <a:p>
            <a:endParaRPr/>
          </a:p>
        </p:txBody>
      </p:sp>
      <p:pic>
        <p:nvPicPr>
          <p:cNvPr id="57" name="Google Shape;57;p50" descr="atc_all_islands_white.png"/>
          <p:cNvPicPr preferRelativeResize="0"/>
          <p:nvPr/>
        </p:nvPicPr>
        <p:blipFill rotWithShape="1">
          <a:blip r:embed="rId2">
            <a:alphaModFix/>
          </a:blip>
          <a:srcRect/>
          <a:stretch/>
        </p:blipFill>
        <p:spPr>
          <a:xfrm>
            <a:off x="8715299" y="1556572"/>
            <a:ext cx="6953403" cy="3523580"/>
          </a:xfrm>
          <a:prstGeom prst="rect">
            <a:avLst/>
          </a:prstGeom>
          <a:noFill/>
          <a:ln>
            <a:noFill/>
          </a:ln>
        </p:spPr>
      </p:pic>
      <p:sp>
        <p:nvSpPr>
          <p:cNvPr id="58" name="Google Shape;58;p5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tatement">
  <p:cSld name="Statement">
    <p:bg>
      <p:bgPr>
        <a:solidFill>
          <a:srgbClr val="2B3D6D"/>
        </a:solidFill>
        <a:effectLst/>
      </p:bgPr>
    </p:bg>
    <p:spTree>
      <p:nvGrpSpPr>
        <p:cNvPr id="1" name="Shape 59"/>
        <p:cNvGrpSpPr/>
        <p:nvPr/>
      </p:nvGrpSpPr>
      <p:grpSpPr>
        <a:xfrm>
          <a:off x="0" y="0"/>
          <a:ext cx="0" cy="0"/>
          <a:chOff x="0" y="0"/>
          <a:chExt cx="0" cy="0"/>
        </a:xfrm>
      </p:grpSpPr>
      <p:sp>
        <p:nvSpPr>
          <p:cNvPr id="60" name="Google Shape;60;p51"/>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E8F3FA"/>
              </a:buClr>
              <a:buSzPts val="11600"/>
              <a:buFont typeface="Century Gothic"/>
              <a:buNone/>
              <a:defRPr sz="11600">
                <a:solidFill>
                  <a:srgbClr val="E8F3FA"/>
                </a:solidFill>
              </a:defRPr>
            </a:lvl1pPr>
            <a:lvl2pPr marL="914400" lvl="1" indent="-228600" algn="ctr">
              <a:lnSpc>
                <a:spcPct val="80000"/>
              </a:lnSpc>
              <a:spcBef>
                <a:spcPts val="0"/>
              </a:spcBef>
              <a:spcAft>
                <a:spcPts val="0"/>
              </a:spcAft>
              <a:buClr>
                <a:srgbClr val="E8F3FA"/>
              </a:buClr>
              <a:buSzPts val="11600"/>
              <a:buFont typeface="Century Gothic"/>
              <a:buNone/>
              <a:defRPr sz="11600">
                <a:solidFill>
                  <a:srgbClr val="E8F3FA"/>
                </a:solidFill>
              </a:defRPr>
            </a:lvl2pPr>
            <a:lvl3pPr marL="1371600" lvl="2" indent="-228600" algn="ctr">
              <a:lnSpc>
                <a:spcPct val="80000"/>
              </a:lnSpc>
              <a:spcBef>
                <a:spcPts val="0"/>
              </a:spcBef>
              <a:spcAft>
                <a:spcPts val="0"/>
              </a:spcAft>
              <a:buClr>
                <a:srgbClr val="E8F3FA"/>
              </a:buClr>
              <a:buSzPts val="11600"/>
              <a:buFont typeface="Century Gothic"/>
              <a:buNone/>
              <a:defRPr sz="11600">
                <a:solidFill>
                  <a:srgbClr val="E8F3FA"/>
                </a:solidFill>
              </a:defRPr>
            </a:lvl3pPr>
            <a:lvl4pPr marL="1828800" lvl="3" indent="-228600" algn="ctr">
              <a:lnSpc>
                <a:spcPct val="80000"/>
              </a:lnSpc>
              <a:spcBef>
                <a:spcPts val="0"/>
              </a:spcBef>
              <a:spcAft>
                <a:spcPts val="0"/>
              </a:spcAft>
              <a:buClr>
                <a:srgbClr val="E8F3FA"/>
              </a:buClr>
              <a:buSzPts val="11600"/>
              <a:buFont typeface="Century Gothic"/>
              <a:buNone/>
              <a:defRPr sz="11600">
                <a:solidFill>
                  <a:srgbClr val="E8F3FA"/>
                </a:solidFill>
              </a:defRPr>
            </a:lvl4pPr>
            <a:lvl5pPr marL="2286000" lvl="4" indent="-228600" algn="ctr">
              <a:lnSpc>
                <a:spcPct val="80000"/>
              </a:lnSpc>
              <a:spcBef>
                <a:spcPts val="0"/>
              </a:spcBef>
              <a:spcAft>
                <a:spcPts val="0"/>
              </a:spcAft>
              <a:buClr>
                <a:srgbClr val="E8F3FA"/>
              </a:buClr>
              <a:buSzPts val="11600"/>
              <a:buFont typeface="Century Gothic"/>
              <a:buNone/>
              <a:defRPr sz="11600">
                <a:solidFill>
                  <a:srgbClr val="E8F3FA"/>
                </a:solidFill>
              </a:defRPr>
            </a:lvl5pPr>
            <a:lvl6pPr marL="2743200" lvl="5" indent="-369189" algn="l">
              <a:lnSpc>
                <a:spcPct val="90000"/>
              </a:lnSpc>
              <a:spcBef>
                <a:spcPts val="4500"/>
              </a:spcBef>
              <a:spcAft>
                <a:spcPts val="0"/>
              </a:spcAft>
              <a:buClr>
                <a:srgbClr val="2B3D6D"/>
              </a:buClr>
              <a:buSzPts val="2214"/>
              <a:buChar char="•"/>
              <a:defRPr/>
            </a:lvl6pPr>
            <a:lvl7pPr marL="3200400" lvl="6" indent="-369189" algn="l">
              <a:lnSpc>
                <a:spcPct val="90000"/>
              </a:lnSpc>
              <a:spcBef>
                <a:spcPts val="4500"/>
              </a:spcBef>
              <a:spcAft>
                <a:spcPts val="0"/>
              </a:spcAft>
              <a:buClr>
                <a:srgbClr val="2B3D6D"/>
              </a:buClr>
              <a:buSzPts val="2214"/>
              <a:buChar char="•"/>
              <a:defRPr/>
            </a:lvl7pPr>
            <a:lvl8pPr marL="3657600" lvl="7" indent="-369189" algn="l">
              <a:lnSpc>
                <a:spcPct val="90000"/>
              </a:lnSpc>
              <a:spcBef>
                <a:spcPts val="4500"/>
              </a:spcBef>
              <a:spcAft>
                <a:spcPts val="0"/>
              </a:spcAft>
              <a:buClr>
                <a:srgbClr val="2B3D6D"/>
              </a:buClr>
              <a:buSzPts val="2214"/>
              <a:buChar char="•"/>
              <a:defRPr/>
            </a:lvl8pPr>
            <a:lvl9pPr marL="4114800" lvl="8" indent="-369189" algn="l">
              <a:lnSpc>
                <a:spcPct val="90000"/>
              </a:lnSpc>
              <a:spcBef>
                <a:spcPts val="4500"/>
              </a:spcBef>
              <a:spcAft>
                <a:spcPts val="0"/>
              </a:spcAft>
              <a:buClr>
                <a:srgbClr val="2B3D6D"/>
              </a:buClr>
              <a:buSzPts val="2214"/>
              <a:buChar char="•"/>
              <a:defRPr/>
            </a:lvl9pPr>
          </a:lstStyle>
          <a:p>
            <a:endParaRPr/>
          </a:p>
        </p:txBody>
      </p:sp>
      <p:pic>
        <p:nvPicPr>
          <p:cNvPr id="61" name="Google Shape;61;p51" descr="atc_all_islands_white.png"/>
          <p:cNvPicPr preferRelativeResize="0"/>
          <p:nvPr/>
        </p:nvPicPr>
        <p:blipFill rotWithShape="1">
          <a:blip r:embed="rId2">
            <a:alphaModFix/>
          </a:blip>
          <a:srcRect/>
          <a:stretch/>
        </p:blipFill>
        <p:spPr>
          <a:xfrm>
            <a:off x="18460211" y="10278068"/>
            <a:ext cx="4930092" cy="2498284"/>
          </a:xfrm>
          <a:prstGeom prst="rect">
            <a:avLst/>
          </a:prstGeom>
          <a:noFill/>
          <a:ln>
            <a:noFill/>
          </a:ln>
        </p:spPr>
      </p:pic>
      <p:sp>
        <p:nvSpPr>
          <p:cNvPr id="62" name="Google Shape;62;p5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ig Fact">
  <p:cSld name="Big Fact">
    <p:bg>
      <p:bgPr>
        <a:solidFill>
          <a:srgbClr val="2B3D6D"/>
        </a:solidFill>
        <a:effectLst/>
      </p:bgPr>
    </p:bg>
    <p:spTree>
      <p:nvGrpSpPr>
        <p:cNvPr id="1" name="Shape 63"/>
        <p:cNvGrpSpPr/>
        <p:nvPr/>
      </p:nvGrpSpPr>
      <p:grpSpPr>
        <a:xfrm>
          <a:off x="0" y="0"/>
          <a:ext cx="0" cy="0"/>
          <a:chOff x="0" y="0"/>
          <a:chExt cx="0" cy="0"/>
        </a:xfrm>
      </p:grpSpPr>
      <p:sp>
        <p:nvSpPr>
          <p:cNvPr id="64" name="Google Shape;64;p52"/>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E8F3FA"/>
              </a:buClr>
              <a:buSzPts val="25000"/>
              <a:buFont typeface="Century Gothic"/>
              <a:buNone/>
              <a:defRPr sz="25000" b="1">
                <a:solidFill>
                  <a:srgbClr val="E8F3FA"/>
                </a:solidFill>
              </a:defRPr>
            </a:lvl1pPr>
            <a:lvl2pPr marL="914400" lvl="1" indent="-228600" algn="ctr">
              <a:lnSpc>
                <a:spcPct val="80000"/>
              </a:lnSpc>
              <a:spcBef>
                <a:spcPts val="0"/>
              </a:spcBef>
              <a:spcAft>
                <a:spcPts val="0"/>
              </a:spcAft>
              <a:buClr>
                <a:srgbClr val="E8F3FA"/>
              </a:buClr>
              <a:buSzPts val="25000"/>
              <a:buFont typeface="Century Gothic"/>
              <a:buNone/>
              <a:defRPr sz="25000" b="1">
                <a:solidFill>
                  <a:srgbClr val="E8F3FA"/>
                </a:solidFill>
              </a:defRPr>
            </a:lvl2pPr>
            <a:lvl3pPr marL="1371600" lvl="2" indent="-228600" algn="ctr">
              <a:lnSpc>
                <a:spcPct val="80000"/>
              </a:lnSpc>
              <a:spcBef>
                <a:spcPts val="0"/>
              </a:spcBef>
              <a:spcAft>
                <a:spcPts val="0"/>
              </a:spcAft>
              <a:buClr>
                <a:srgbClr val="E8F3FA"/>
              </a:buClr>
              <a:buSzPts val="25000"/>
              <a:buFont typeface="Century Gothic"/>
              <a:buNone/>
              <a:defRPr sz="25000" b="1">
                <a:solidFill>
                  <a:srgbClr val="E8F3FA"/>
                </a:solidFill>
              </a:defRPr>
            </a:lvl3pPr>
            <a:lvl4pPr marL="1828800" lvl="3" indent="-228600" algn="ctr">
              <a:lnSpc>
                <a:spcPct val="80000"/>
              </a:lnSpc>
              <a:spcBef>
                <a:spcPts val="0"/>
              </a:spcBef>
              <a:spcAft>
                <a:spcPts val="0"/>
              </a:spcAft>
              <a:buClr>
                <a:srgbClr val="E8F3FA"/>
              </a:buClr>
              <a:buSzPts val="25000"/>
              <a:buFont typeface="Century Gothic"/>
              <a:buNone/>
              <a:defRPr sz="25000" b="1">
                <a:solidFill>
                  <a:srgbClr val="E8F3FA"/>
                </a:solidFill>
              </a:defRPr>
            </a:lvl4pPr>
            <a:lvl5pPr marL="2286000" lvl="4" indent="-228600" algn="ctr">
              <a:lnSpc>
                <a:spcPct val="80000"/>
              </a:lnSpc>
              <a:spcBef>
                <a:spcPts val="0"/>
              </a:spcBef>
              <a:spcAft>
                <a:spcPts val="0"/>
              </a:spcAft>
              <a:buClr>
                <a:srgbClr val="E8F3FA"/>
              </a:buClr>
              <a:buSzPts val="25000"/>
              <a:buFont typeface="Century Gothic"/>
              <a:buNone/>
              <a:defRPr sz="25000" b="1">
                <a:solidFill>
                  <a:srgbClr val="E8F3FA"/>
                </a:solidFill>
              </a:defRPr>
            </a:lvl5pPr>
            <a:lvl6pPr marL="2743200" lvl="5" indent="-369189" algn="l">
              <a:lnSpc>
                <a:spcPct val="90000"/>
              </a:lnSpc>
              <a:spcBef>
                <a:spcPts val="4500"/>
              </a:spcBef>
              <a:spcAft>
                <a:spcPts val="0"/>
              </a:spcAft>
              <a:buClr>
                <a:srgbClr val="2B3D6D"/>
              </a:buClr>
              <a:buSzPts val="2214"/>
              <a:buChar char="•"/>
              <a:defRPr/>
            </a:lvl6pPr>
            <a:lvl7pPr marL="3200400" lvl="6" indent="-369189" algn="l">
              <a:lnSpc>
                <a:spcPct val="90000"/>
              </a:lnSpc>
              <a:spcBef>
                <a:spcPts val="4500"/>
              </a:spcBef>
              <a:spcAft>
                <a:spcPts val="0"/>
              </a:spcAft>
              <a:buClr>
                <a:srgbClr val="2B3D6D"/>
              </a:buClr>
              <a:buSzPts val="2214"/>
              <a:buChar char="•"/>
              <a:defRPr/>
            </a:lvl7pPr>
            <a:lvl8pPr marL="3657600" lvl="7" indent="-369189" algn="l">
              <a:lnSpc>
                <a:spcPct val="90000"/>
              </a:lnSpc>
              <a:spcBef>
                <a:spcPts val="4500"/>
              </a:spcBef>
              <a:spcAft>
                <a:spcPts val="0"/>
              </a:spcAft>
              <a:buClr>
                <a:srgbClr val="2B3D6D"/>
              </a:buClr>
              <a:buSzPts val="2214"/>
              <a:buChar char="•"/>
              <a:defRPr/>
            </a:lvl8pPr>
            <a:lvl9pPr marL="4114800" lvl="8" indent="-369189" algn="l">
              <a:lnSpc>
                <a:spcPct val="90000"/>
              </a:lnSpc>
              <a:spcBef>
                <a:spcPts val="4500"/>
              </a:spcBef>
              <a:spcAft>
                <a:spcPts val="0"/>
              </a:spcAft>
              <a:buClr>
                <a:srgbClr val="2B3D6D"/>
              </a:buClr>
              <a:buSzPts val="2214"/>
              <a:buChar char="•"/>
              <a:defRPr/>
            </a:lvl9pPr>
          </a:lstStyle>
          <a:p>
            <a:endParaRPr/>
          </a:p>
        </p:txBody>
      </p:sp>
      <p:sp>
        <p:nvSpPr>
          <p:cNvPr id="65" name="Google Shape;65;p52"/>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E8F3FA"/>
              </a:buClr>
              <a:buSzPts val="5500"/>
              <a:buFont typeface="Century Gothic"/>
              <a:buNone/>
              <a:defRPr sz="5500" b="1">
                <a:solidFill>
                  <a:srgbClr val="E8F3FA"/>
                </a:solidFill>
              </a:defRPr>
            </a:lvl1pPr>
            <a:lvl2pPr marL="914400" lvl="1" indent="-369189" algn="l">
              <a:lnSpc>
                <a:spcPct val="90000"/>
              </a:lnSpc>
              <a:spcBef>
                <a:spcPts val="4500"/>
              </a:spcBef>
              <a:spcAft>
                <a:spcPts val="0"/>
              </a:spcAft>
              <a:buClr>
                <a:srgbClr val="2B3D6D"/>
              </a:buClr>
              <a:buSzPts val="2214"/>
              <a:buChar char="•"/>
              <a:defRPr/>
            </a:lvl2pPr>
            <a:lvl3pPr marL="1371600" lvl="2" indent="-369189" algn="l">
              <a:lnSpc>
                <a:spcPct val="90000"/>
              </a:lnSpc>
              <a:spcBef>
                <a:spcPts val="4500"/>
              </a:spcBef>
              <a:spcAft>
                <a:spcPts val="0"/>
              </a:spcAft>
              <a:buClr>
                <a:srgbClr val="2B3D6D"/>
              </a:buClr>
              <a:buSzPts val="2214"/>
              <a:buChar char="•"/>
              <a:defRPr/>
            </a:lvl3pPr>
            <a:lvl4pPr marL="1828800" lvl="3" indent="-369189" algn="l">
              <a:lnSpc>
                <a:spcPct val="90000"/>
              </a:lnSpc>
              <a:spcBef>
                <a:spcPts val="4500"/>
              </a:spcBef>
              <a:spcAft>
                <a:spcPts val="0"/>
              </a:spcAft>
              <a:buClr>
                <a:srgbClr val="2B3D6D"/>
              </a:buClr>
              <a:buSzPts val="2214"/>
              <a:buChar char="•"/>
              <a:defRPr/>
            </a:lvl4pPr>
            <a:lvl5pPr marL="2286000" lvl="4" indent="-369189" algn="l">
              <a:lnSpc>
                <a:spcPct val="90000"/>
              </a:lnSpc>
              <a:spcBef>
                <a:spcPts val="4500"/>
              </a:spcBef>
              <a:spcAft>
                <a:spcPts val="0"/>
              </a:spcAft>
              <a:buClr>
                <a:srgbClr val="2B3D6D"/>
              </a:buClr>
              <a:buSzPts val="2214"/>
              <a:buChar char="•"/>
              <a:defRPr/>
            </a:lvl5pPr>
            <a:lvl6pPr marL="2743200" lvl="5" indent="-369189" algn="l">
              <a:lnSpc>
                <a:spcPct val="90000"/>
              </a:lnSpc>
              <a:spcBef>
                <a:spcPts val="4500"/>
              </a:spcBef>
              <a:spcAft>
                <a:spcPts val="0"/>
              </a:spcAft>
              <a:buClr>
                <a:srgbClr val="2B3D6D"/>
              </a:buClr>
              <a:buSzPts val="2214"/>
              <a:buChar char="•"/>
              <a:defRPr/>
            </a:lvl6pPr>
            <a:lvl7pPr marL="3200400" lvl="6" indent="-369189" algn="l">
              <a:lnSpc>
                <a:spcPct val="90000"/>
              </a:lnSpc>
              <a:spcBef>
                <a:spcPts val="4500"/>
              </a:spcBef>
              <a:spcAft>
                <a:spcPts val="0"/>
              </a:spcAft>
              <a:buClr>
                <a:srgbClr val="2B3D6D"/>
              </a:buClr>
              <a:buSzPts val="2214"/>
              <a:buChar char="•"/>
              <a:defRPr/>
            </a:lvl7pPr>
            <a:lvl8pPr marL="3657600" lvl="7" indent="-369189" algn="l">
              <a:lnSpc>
                <a:spcPct val="90000"/>
              </a:lnSpc>
              <a:spcBef>
                <a:spcPts val="4500"/>
              </a:spcBef>
              <a:spcAft>
                <a:spcPts val="0"/>
              </a:spcAft>
              <a:buClr>
                <a:srgbClr val="2B3D6D"/>
              </a:buClr>
              <a:buSzPts val="2214"/>
              <a:buChar char="•"/>
              <a:defRPr/>
            </a:lvl8pPr>
            <a:lvl9pPr marL="4114800" lvl="8" indent="-369189" algn="l">
              <a:lnSpc>
                <a:spcPct val="90000"/>
              </a:lnSpc>
              <a:spcBef>
                <a:spcPts val="4500"/>
              </a:spcBef>
              <a:spcAft>
                <a:spcPts val="0"/>
              </a:spcAft>
              <a:buClr>
                <a:srgbClr val="2B3D6D"/>
              </a:buClr>
              <a:buSzPts val="2214"/>
              <a:buChar char="•"/>
              <a:defRPr/>
            </a:lvl9pPr>
          </a:lstStyle>
          <a:p>
            <a:endParaRPr/>
          </a:p>
        </p:txBody>
      </p:sp>
      <p:pic>
        <p:nvPicPr>
          <p:cNvPr id="66" name="Google Shape;66;p52" descr="atc_all_islands_white.png"/>
          <p:cNvPicPr preferRelativeResize="0"/>
          <p:nvPr/>
        </p:nvPicPr>
        <p:blipFill rotWithShape="1">
          <a:blip r:embed="rId2">
            <a:alphaModFix/>
          </a:blip>
          <a:srcRect/>
          <a:stretch/>
        </p:blipFill>
        <p:spPr>
          <a:xfrm>
            <a:off x="18460211" y="10278068"/>
            <a:ext cx="4930092" cy="2498284"/>
          </a:xfrm>
          <a:prstGeom prst="rect">
            <a:avLst/>
          </a:prstGeom>
          <a:noFill/>
          <a:ln>
            <a:noFill/>
          </a:ln>
        </p:spPr>
      </p:pic>
      <p:sp>
        <p:nvSpPr>
          <p:cNvPr id="67" name="Google Shape;67;p5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8"/>
        <p:cNvGrpSpPr/>
        <p:nvPr/>
      </p:nvGrpSpPr>
      <p:grpSpPr>
        <a:xfrm>
          <a:off x="0" y="0"/>
          <a:ext cx="0" cy="0"/>
          <a:chOff x="0" y="0"/>
          <a:chExt cx="0" cy="0"/>
        </a:xfrm>
      </p:grpSpPr>
      <p:sp>
        <p:nvSpPr>
          <p:cNvPr id="69" name="Google Shape;69;p53"/>
          <p:cNvSpPr txBox="1">
            <a:spLocks noGrp="1"/>
          </p:cNvSpPr>
          <p:nvPr>
            <p:ph type="body" idx="1"/>
          </p:nvPr>
        </p:nvSpPr>
        <p:spPr>
          <a:xfrm>
            <a:off x="2430025" y="10675453"/>
            <a:ext cx="20200052"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2B3D6D"/>
              </a:buClr>
              <a:buSzPts val="3528"/>
              <a:buFont typeface="Century Gothic"/>
              <a:buNone/>
              <a:defRPr sz="3528" b="1"/>
            </a:lvl1pPr>
            <a:lvl2pPr marL="914400" lvl="1" indent="-369189" algn="l">
              <a:lnSpc>
                <a:spcPct val="90000"/>
              </a:lnSpc>
              <a:spcBef>
                <a:spcPts val="4500"/>
              </a:spcBef>
              <a:spcAft>
                <a:spcPts val="0"/>
              </a:spcAft>
              <a:buClr>
                <a:srgbClr val="2B3D6D"/>
              </a:buClr>
              <a:buSzPts val="2214"/>
              <a:buChar char="•"/>
              <a:defRPr/>
            </a:lvl2pPr>
            <a:lvl3pPr marL="1371600" lvl="2" indent="-369189" algn="l">
              <a:lnSpc>
                <a:spcPct val="90000"/>
              </a:lnSpc>
              <a:spcBef>
                <a:spcPts val="4500"/>
              </a:spcBef>
              <a:spcAft>
                <a:spcPts val="0"/>
              </a:spcAft>
              <a:buClr>
                <a:srgbClr val="2B3D6D"/>
              </a:buClr>
              <a:buSzPts val="2214"/>
              <a:buChar char="•"/>
              <a:defRPr/>
            </a:lvl3pPr>
            <a:lvl4pPr marL="1828800" lvl="3" indent="-369189" algn="l">
              <a:lnSpc>
                <a:spcPct val="90000"/>
              </a:lnSpc>
              <a:spcBef>
                <a:spcPts val="4500"/>
              </a:spcBef>
              <a:spcAft>
                <a:spcPts val="0"/>
              </a:spcAft>
              <a:buClr>
                <a:srgbClr val="2B3D6D"/>
              </a:buClr>
              <a:buSzPts val="2214"/>
              <a:buChar char="•"/>
              <a:defRPr/>
            </a:lvl4pPr>
            <a:lvl5pPr marL="2286000" lvl="4" indent="-369189" algn="l">
              <a:lnSpc>
                <a:spcPct val="90000"/>
              </a:lnSpc>
              <a:spcBef>
                <a:spcPts val="4500"/>
              </a:spcBef>
              <a:spcAft>
                <a:spcPts val="0"/>
              </a:spcAft>
              <a:buClr>
                <a:srgbClr val="2B3D6D"/>
              </a:buClr>
              <a:buSzPts val="2214"/>
              <a:buChar char="•"/>
              <a:defRPr/>
            </a:lvl5pPr>
            <a:lvl6pPr marL="2743200" lvl="5" indent="-369189" algn="l">
              <a:lnSpc>
                <a:spcPct val="90000"/>
              </a:lnSpc>
              <a:spcBef>
                <a:spcPts val="4500"/>
              </a:spcBef>
              <a:spcAft>
                <a:spcPts val="0"/>
              </a:spcAft>
              <a:buClr>
                <a:srgbClr val="2B3D6D"/>
              </a:buClr>
              <a:buSzPts val="2214"/>
              <a:buChar char="•"/>
              <a:defRPr/>
            </a:lvl6pPr>
            <a:lvl7pPr marL="3200400" lvl="6" indent="-369189" algn="l">
              <a:lnSpc>
                <a:spcPct val="90000"/>
              </a:lnSpc>
              <a:spcBef>
                <a:spcPts val="4500"/>
              </a:spcBef>
              <a:spcAft>
                <a:spcPts val="0"/>
              </a:spcAft>
              <a:buClr>
                <a:srgbClr val="2B3D6D"/>
              </a:buClr>
              <a:buSzPts val="2214"/>
              <a:buChar char="•"/>
              <a:defRPr/>
            </a:lvl7pPr>
            <a:lvl8pPr marL="3657600" lvl="7" indent="-369189" algn="l">
              <a:lnSpc>
                <a:spcPct val="90000"/>
              </a:lnSpc>
              <a:spcBef>
                <a:spcPts val="4500"/>
              </a:spcBef>
              <a:spcAft>
                <a:spcPts val="0"/>
              </a:spcAft>
              <a:buClr>
                <a:srgbClr val="2B3D6D"/>
              </a:buClr>
              <a:buSzPts val="2214"/>
              <a:buChar char="•"/>
              <a:defRPr/>
            </a:lvl8pPr>
            <a:lvl9pPr marL="4114800" lvl="8" indent="-369189" algn="l">
              <a:lnSpc>
                <a:spcPct val="90000"/>
              </a:lnSpc>
              <a:spcBef>
                <a:spcPts val="4500"/>
              </a:spcBef>
              <a:spcAft>
                <a:spcPts val="0"/>
              </a:spcAft>
              <a:buClr>
                <a:srgbClr val="2B3D6D"/>
              </a:buClr>
              <a:buSzPts val="2214"/>
              <a:buChar char="•"/>
              <a:defRPr/>
            </a:lvl9pPr>
          </a:lstStyle>
          <a:p>
            <a:endParaRPr/>
          </a:p>
        </p:txBody>
      </p:sp>
      <p:sp>
        <p:nvSpPr>
          <p:cNvPr id="70" name="Google Shape;70;p53"/>
          <p:cNvSpPr txBox="1">
            <a:spLocks noGrp="1"/>
          </p:cNvSpPr>
          <p:nvPr>
            <p:ph type="body" idx="2"/>
          </p:nvPr>
        </p:nvSpPr>
        <p:spPr>
          <a:xfrm>
            <a:off x="1753923" y="4939860"/>
            <a:ext cx="20876154" cy="383628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2B3D6D"/>
              </a:buClr>
              <a:buSzPts val="8500"/>
              <a:buFont typeface="Century Gothic"/>
              <a:buNone/>
              <a:defRPr sz="8500"/>
            </a:lvl1pPr>
            <a:lvl2pPr marL="914400" lvl="1" indent="-228600" algn="l">
              <a:lnSpc>
                <a:spcPct val="90000"/>
              </a:lnSpc>
              <a:spcBef>
                <a:spcPts val="0"/>
              </a:spcBef>
              <a:spcAft>
                <a:spcPts val="0"/>
              </a:spcAft>
              <a:buClr>
                <a:srgbClr val="2B3D6D"/>
              </a:buClr>
              <a:buSzPts val="8500"/>
              <a:buFont typeface="Century Gothic"/>
              <a:buNone/>
              <a:defRPr sz="8500"/>
            </a:lvl2pPr>
            <a:lvl3pPr marL="1371600" lvl="2" indent="-228600" algn="l">
              <a:lnSpc>
                <a:spcPct val="90000"/>
              </a:lnSpc>
              <a:spcBef>
                <a:spcPts val="0"/>
              </a:spcBef>
              <a:spcAft>
                <a:spcPts val="0"/>
              </a:spcAft>
              <a:buClr>
                <a:srgbClr val="2B3D6D"/>
              </a:buClr>
              <a:buSzPts val="8500"/>
              <a:buFont typeface="Century Gothic"/>
              <a:buNone/>
              <a:defRPr sz="8500"/>
            </a:lvl3pPr>
            <a:lvl4pPr marL="1828800" lvl="3" indent="-228600" algn="l">
              <a:lnSpc>
                <a:spcPct val="90000"/>
              </a:lnSpc>
              <a:spcBef>
                <a:spcPts val="0"/>
              </a:spcBef>
              <a:spcAft>
                <a:spcPts val="0"/>
              </a:spcAft>
              <a:buClr>
                <a:srgbClr val="2B3D6D"/>
              </a:buClr>
              <a:buSzPts val="8500"/>
              <a:buFont typeface="Century Gothic"/>
              <a:buNone/>
              <a:defRPr sz="8500"/>
            </a:lvl4pPr>
            <a:lvl5pPr marL="2286000" lvl="4" indent="-228600" algn="l">
              <a:lnSpc>
                <a:spcPct val="90000"/>
              </a:lnSpc>
              <a:spcBef>
                <a:spcPts val="0"/>
              </a:spcBef>
              <a:spcAft>
                <a:spcPts val="0"/>
              </a:spcAft>
              <a:buClr>
                <a:srgbClr val="2B3D6D"/>
              </a:buClr>
              <a:buSzPts val="8500"/>
              <a:buFont typeface="Century Gothic"/>
              <a:buNone/>
              <a:defRPr sz="8500"/>
            </a:lvl5pPr>
            <a:lvl6pPr marL="2743200" lvl="5" indent="-369189" algn="l">
              <a:lnSpc>
                <a:spcPct val="90000"/>
              </a:lnSpc>
              <a:spcBef>
                <a:spcPts val="4500"/>
              </a:spcBef>
              <a:spcAft>
                <a:spcPts val="0"/>
              </a:spcAft>
              <a:buClr>
                <a:srgbClr val="2B3D6D"/>
              </a:buClr>
              <a:buSzPts val="2214"/>
              <a:buChar char="•"/>
              <a:defRPr/>
            </a:lvl6pPr>
            <a:lvl7pPr marL="3200400" lvl="6" indent="-369189" algn="l">
              <a:lnSpc>
                <a:spcPct val="90000"/>
              </a:lnSpc>
              <a:spcBef>
                <a:spcPts val="4500"/>
              </a:spcBef>
              <a:spcAft>
                <a:spcPts val="0"/>
              </a:spcAft>
              <a:buClr>
                <a:srgbClr val="2B3D6D"/>
              </a:buClr>
              <a:buSzPts val="2214"/>
              <a:buChar char="•"/>
              <a:defRPr/>
            </a:lvl7pPr>
            <a:lvl8pPr marL="3657600" lvl="7" indent="-369189" algn="l">
              <a:lnSpc>
                <a:spcPct val="90000"/>
              </a:lnSpc>
              <a:spcBef>
                <a:spcPts val="4500"/>
              </a:spcBef>
              <a:spcAft>
                <a:spcPts val="0"/>
              </a:spcAft>
              <a:buClr>
                <a:srgbClr val="2B3D6D"/>
              </a:buClr>
              <a:buSzPts val="2214"/>
              <a:buChar char="•"/>
              <a:defRPr/>
            </a:lvl8pPr>
            <a:lvl9pPr marL="4114800" lvl="8" indent="-369189" algn="l">
              <a:lnSpc>
                <a:spcPct val="90000"/>
              </a:lnSpc>
              <a:spcBef>
                <a:spcPts val="4500"/>
              </a:spcBef>
              <a:spcAft>
                <a:spcPts val="0"/>
              </a:spcAft>
              <a:buClr>
                <a:srgbClr val="2B3D6D"/>
              </a:buClr>
              <a:buSzPts val="2214"/>
              <a:buChar char="•"/>
              <a:defRPr/>
            </a:lvl9pPr>
          </a:lstStyle>
          <a:p>
            <a:endParaRPr/>
          </a:p>
        </p:txBody>
      </p:sp>
      <p:sp>
        <p:nvSpPr>
          <p:cNvPr id="71" name="Google Shape;71;p5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Photo - 3 Up">
  <p:cSld name="Photo - 3 Up">
    <p:bg>
      <p:bgPr>
        <a:solidFill>
          <a:srgbClr val="FFFFFF"/>
        </a:solidFill>
        <a:effectLst/>
      </p:bgPr>
    </p:bg>
    <p:spTree>
      <p:nvGrpSpPr>
        <p:cNvPr id="1" name="Shape 72"/>
        <p:cNvGrpSpPr/>
        <p:nvPr/>
      </p:nvGrpSpPr>
      <p:grpSpPr>
        <a:xfrm>
          <a:off x="0" y="0"/>
          <a:ext cx="0" cy="0"/>
          <a:chOff x="0" y="0"/>
          <a:chExt cx="0" cy="0"/>
        </a:xfrm>
      </p:grpSpPr>
      <p:sp>
        <p:nvSpPr>
          <p:cNvPr id="73" name="Google Shape;73;p54"/>
          <p:cNvSpPr>
            <a:spLocks noGrp="1"/>
          </p:cNvSpPr>
          <p:nvPr>
            <p:ph type="pic" idx="2"/>
          </p:nvPr>
        </p:nvSpPr>
        <p:spPr>
          <a:xfrm>
            <a:off x="15760700" y="1270000"/>
            <a:ext cx="8131434" cy="5410200"/>
          </a:xfrm>
          <a:prstGeom prst="rect">
            <a:avLst/>
          </a:prstGeom>
          <a:noFill/>
          <a:ln>
            <a:noFill/>
          </a:ln>
        </p:spPr>
      </p:sp>
      <p:sp>
        <p:nvSpPr>
          <p:cNvPr id="74" name="Google Shape;74;p54"/>
          <p:cNvSpPr>
            <a:spLocks noGrp="1"/>
          </p:cNvSpPr>
          <p:nvPr>
            <p:ph type="pic" idx="3"/>
          </p:nvPr>
        </p:nvSpPr>
        <p:spPr>
          <a:xfrm>
            <a:off x="15760593" y="5898548"/>
            <a:ext cx="7657324" cy="11508821"/>
          </a:xfrm>
          <a:prstGeom prst="rect">
            <a:avLst/>
          </a:prstGeom>
          <a:noFill/>
          <a:ln>
            <a:noFill/>
          </a:ln>
        </p:spPr>
      </p:sp>
      <p:sp>
        <p:nvSpPr>
          <p:cNvPr id="75" name="Google Shape;75;p54"/>
          <p:cNvSpPr>
            <a:spLocks noGrp="1"/>
          </p:cNvSpPr>
          <p:nvPr>
            <p:ph type="pic" idx="4"/>
          </p:nvPr>
        </p:nvSpPr>
        <p:spPr>
          <a:xfrm>
            <a:off x="-414402" y="1270000"/>
            <a:ext cx="16899099" cy="11243712"/>
          </a:xfrm>
          <a:prstGeom prst="rect">
            <a:avLst/>
          </a:prstGeom>
          <a:noFill/>
          <a:ln>
            <a:noFill/>
          </a:ln>
        </p:spPr>
      </p:sp>
      <p:sp>
        <p:nvSpPr>
          <p:cNvPr id="76" name="Google Shape;76;p5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77"/>
        <p:cNvGrpSpPr/>
        <p:nvPr/>
      </p:nvGrpSpPr>
      <p:grpSpPr>
        <a:xfrm>
          <a:off x="0" y="0"/>
          <a:ext cx="0" cy="0"/>
          <a:chOff x="0" y="0"/>
          <a:chExt cx="0" cy="0"/>
        </a:xfrm>
      </p:grpSpPr>
      <p:pic>
        <p:nvPicPr>
          <p:cNvPr id="78" name="Google Shape;78;p55" descr="atc_all_islands.png"/>
          <p:cNvPicPr preferRelativeResize="0"/>
          <p:nvPr/>
        </p:nvPicPr>
        <p:blipFill rotWithShape="1">
          <a:blip r:embed="rId2">
            <a:alphaModFix/>
          </a:blip>
          <a:srcRect/>
          <a:stretch/>
        </p:blipFill>
        <p:spPr>
          <a:xfrm>
            <a:off x="18478236" y="10047524"/>
            <a:ext cx="4930091" cy="2498284"/>
          </a:xfrm>
          <a:prstGeom prst="rect">
            <a:avLst/>
          </a:prstGeom>
          <a:noFill/>
          <a:ln>
            <a:noFill/>
          </a:ln>
        </p:spPr>
      </p:pic>
      <p:sp>
        <p:nvSpPr>
          <p:cNvPr id="79" name="Google Shape;79;p5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copy 1">
  <p:cSld name="Blank copy 1">
    <p:bg>
      <p:bgPr>
        <a:solidFill>
          <a:srgbClr val="2B3D6D"/>
        </a:solidFill>
        <a:effectLst/>
      </p:bgPr>
    </p:bg>
    <p:spTree>
      <p:nvGrpSpPr>
        <p:cNvPr id="1" name="Shape 80"/>
        <p:cNvGrpSpPr/>
        <p:nvPr/>
      </p:nvGrpSpPr>
      <p:grpSpPr>
        <a:xfrm>
          <a:off x="0" y="0"/>
          <a:ext cx="0" cy="0"/>
          <a:chOff x="0" y="0"/>
          <a:chExt cx="0" cy="0"/>
        </a:xfrm>
      </p:grpSpPr>
      <p:pic>
        <p:nvPicPr>
          <p:cNvPr id="81" name="Google Shape;81;p56" descr="atc_all_islands_white.png"/>
          <p:cNvPicPr preferRelativeResize="0"/>
          <p:nvPr/>
        </p:nvPicPr>
        <p:blipFill rotWithShape="1">
          <a:blip r:embed="rId2">
            <a:alphaModFix/>
          </a:blip>
          <a:srcRect/>
          <a:stretch/>
        </p:blipFill>
        <p:spPr>
          <a:xfrm>
            <a:off x="21289319" y="11778632"/>
            <a:ext cx="2717100" cy="1376868"/>
          </a:xfrm>
          <a:prstGeom prst="rect">
            <a:avLst/>
          </a:prstGeom>
          <a:noFill/>
          <a:ln>
            <a:noFill/>
          </a:ln>
        </p:spPr>
      </p:pic>
      <p:sp>
        <p:nvSpPr>
          <p:cNvPr id="82" name="Google Shape;82;p5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copy 2">
  <p:cSld name="Blank copy 2">
    <p:bg>
      <p:bgPr>
        <a:solidFill>
          <a:srgbClr val="2B3D6D"/>
        </a:solidFill>
        <a:effectLst/>
      </p:bgPr>
    </p:bg>
    <p:spTree>
      <p:nvGrpSpPr>
        <p:cNvPr id="1" name="Shape 83"/>
        <p:cNvGrpSpPr/>
        <p:nvPr/>
      </p:nvGrpSpPr>
      <p:grpSpPr>
        <a:xfrm>
          <a:off x="0" y="0"/>
          <a:ext cx="0" cy="0"/>
          <a:chOff x="0" y="0"/>
          <a:chExt cx="0" cy="0"/>
        </a:xfrm>
      </p:grpSpPr>
      <p:pic>
        <p:nvPicPr>
          <p:cNvPr id="84" name="Google Shape;84;p57" descr="atc_all_islands_white.png"/>
          <p:cNvPicPr preferRelativeResize="0"/>
          <p:nvPr/>
        </p:nvPicPr>
        <p:blipFill rotWithShape="1">
          <a:blip r:embed="rId2">
            <a:alphaModFix/>
          </a:blip>
          <a:srcRect/>
          <a:stretch/>
        </p:blipFill>
        <p:spPr>
          <a:xfrm>
            <a:off x="21289319" y="11778632"/>
            <a:ext cx="2717100" cy="1376869"/>
          </a:xfrm>
          <a:prstGeom prst="rect">
            <a:avLst/>
          </a:prstGeom>
          <a:noFill/>
          <a:ln>
            <a:noFill/>
          </a:ln>
        </p:spPr>
      </p:pic>
      <p:sp>
        <p:nvSpPr>
          <p:cNvPr id="85" name="Google Shape;85;p5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ubtitle, question txt, data">
  <p:cSld name="Title, subtitle, question txt, data">
    <p:spTree>
      <p:nvGrpSpPr>
        <p:cNvPr id="1" name="Shape 86"/>
        <p:cNvGrpSpPr/>
        <p:nvPr/>
      </p:nvGrpSpPr>
      <p:grpSpPr>
        <a:xfrm>
          <a:off x="0" y="0"/>
          <a:ext cx="0" cy="0"/>
          <a:chOff x="0" y="0"/>
          <a:chExt cx="0" cy="0"/>
        </a:xfrm>
      </p:grpSpPr>
      <p:sp>
        <p:nvSpPr>
          <p:cNvPr id="87" name="Google Shape;87;p58"/>
          <p:cNvSpPr txBox="1">
            <a:spLocks noGrp="1"/>
          </p:cNvSpPr>
          <p:nvPr>
            <p:ph type="body" idx="1"/>
          </p:nvPr>
        </p:nvSpPr>
        <p:spPr>
          <a:xfrm>
            <a:off x="1422400" y="1676400"/>
            <a:ext cx="21945600" cy="137160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4500"/>
              </a:spcBef>
              <a:spcAft>
                <a:spcPts val="0"/>
              </a:spcAft>
              <a:buClr>
                <a:srgbClr val="114353"/>
              </a:buClr>
              <a:buSzPts val="4920"/>
              <a:buFont typeface="Century Gothic"/>
              <a:buNone/>
              <a:defRPr sz="4000" b="0">
                <a:solidFill>
                  <a:srgbClr val="114353"/>
                </a:solidFill>
              </a:defRPr>
            </a:lvl1pPr>
            <a:lvl2pPr marL="914400" lvl="1" indent="-228600" algn="l">
              <a:lnSpc>
                <a:spcPct val="90000"/>
              </a:lnSpc>
              <a:spcBef>
                <a:spcPts val="4500"/>
              </a:spcBef>
              <a:spcAft>
                <a:spcPts val="0"/>
              </a:spcAft>
              <a:buClr>
                <a:srgbClr val="2B3D6D"/>
              </a:buClr>
              <a:buSzPts val="4920"/>
              <a:buFont typeface="Century Gothic"/>
              <a:buNone/>
              <a:defRPr sz="4000" b="1"/>
            </a:lvl2pPr>
            <a:lvl3pPr marL="1371600" lvl="2" indent="-228600" algn="l">
              <a:lnSpc>
                <a:spcPct val="90000"/>
              </a:lnSpc>
              <a:spcBef>
                <a:spcPts val="4500"/>
              </a:spcBef>
              <a:spcAft>
                <a:spcPts val="0"/>
              </a:spcAft>
              <a:buClr>
                <a:srgbClr val="2B3D6D"/>
              </a:buClr>
              <a:buSzPts val="4428"/>
              <a:buFont typeface="Century Gothic"/>
              <a:buNone/>
              <a:defRPr sz="3600" b="1"/>
            </a:lvl3pPr>
            <a:lvl4pPr marL="1828800" lvl="3" indent="-228600" algn="l">
              <a:lnSpc>
                <a:spcPct val="90000"/>
              </a:lnSpc>
              <a:spcBef>
                <a:spcPts val="4500"/>
              </a:spcBef>
              <a:spcAft>
                <a:spcPts val="0"/>
              </a:spcAft>
              <a:buClr>
                <a:srgbClr val="2B3D6D"/>
              </a:buClr>
              <a:buSzPts val="3936"/>
              <a:buFont typeface="Century Gothic"/>
              <a:buNone/>
              <a:defRPr sz="3200" b="1"/>
            </a:lvl4pPr>
            <a:lvl5pPr marL="2286000" lvl="4" indent="-228600" algn="l">
              <a:lnSpc>
                <a:spcPct val="90000"/>
              </a:lnSpc>
              <a:spcBef>
                <a:spcPts val="4500"/>
              </a:spcBef>
              <a:spcAft>
                <a:spcPts val="0"/>
              </a:spcAft>
              <a:buClr>
                <a:srgbClr val="2B3D6D"/>
              </a:buClr>
              <a:buSzPts val="3936"/>
              <a:buFont typeface="Century Gothic"/>
              <a:buNone/>
              <a:defRPr sz="3200" b="1"/>
            </a:lvl5pPr>
            <a:lvl6pPr marL="2743200" lvl="5" indent="-228600" algn="l">
              <a:lnSpc>
                <a:spcPct val="90000"/>
              </a:lnSpc>
              <a:spcBef>
                <a:spcPts val="4500"/>
              </a:spcBef>
              <a:spcAft>
                <a:spcPts val="0"/>
              </a:spcAft>
              <a:buClr>
                <a:srgbClr val="2B3D6D"/>
              </a:buClr>
              <a:buSzPts val="3936"/>
              <a:buFont typeface="Century Gothic"/>
              <a:buNone/>
              <a:defRPr sz="3200" b="1"/>
            </a:lvl6pPr>
            <a:lvl7pPr marL="3200400" lvl="6" indent="-228600" algn="l">
              <a:lnSpc>
                <a:spcPct val="90000"/>
              </a:lnSpc>
              <a:spcBef>
                <a:spcPts val="4500"/>
              </a:spcBef>
              <a:spcAft>
                <a:spcPts val="0"/>
              </a:spcAft>
              <a:buClr>
                <a:srgbClr val="2B3D6D"/>
              </a:buClr>
              <a:buSzPts val="3936"/>
              <a:buFont typeface="Century Gothic"/>
              <a:buNone/>
              <a:defRPr sz="3200" b="1"/>
            </a:lvl7pPr>
            <a:lvl8pPr marL="3657600" lvl="7" indent="-228600" algn="l">
              <a:lnSpc>
                <a:spcPct val="90000"/>
              </a:lnSpc>
              <a:spcBef>
                <a:spcPts val="4500"/>
              </a:spcBef>
              <a:spcAft>
                <a:spcPts val="0"/>
              </a:spcAft>
              <a:buClr>
                <a:srgbClr val="2B3D6D"/>
              </a:buClr>
              <a:buSzPts val="3936"/>
              <a:buFont typeface="Century Gothic"/>
              <a:buNone/>
              <a:defRPr sz="3200" b="1"/>
            </a:lvl8pPr>
            <a:lvl9pPr marL="4114800" lvl="8" indent="-228600" algn="l">
              <a:lnSpc>
                <a:spcPct val="90000"/>
              </a:lnSpc>
              <a:spcBef>
                <a:spcPts val="4500"/>
              </a:spcBef>
              <a:spcAft>
                <a:spcPts val="0"/>
              </a:spcAft>
              <a:buClr>
                <a:srgbClr val="2B3D6D"/>
              </a:buClr>
              <a:buSzPts val="3936"/>
              <a:buFont typeface="Century Gothic"/>
              <a:buNone/>
              <a:defRPr sz="3200" b="1"/>
            </a:lvl9pPr>
          </a:lstStyle>
          <a:p>
            <a:endParaRPr/>
          </a:p>
        </p:txBody>
      </p:sp>
      <p:sp>
        <p:nvSpPr>
          <p:cNvPr id="88" name="Google Shape;88;p58"/>
          <p:cNvSpPr txBox="1">
            <a:spLocks noGrp="1"/>
          </p:cNvSpPr>
          <p:nvPr>
            <p:ph type="body" idx="2"/>
          </p:nvPr>
        </p:nvSpPr>
        <p:spPr>
          <a:xfrm>
            <a:off x="1422400" y="3200400"/>
            <a:ext cx="18694400" cy="914400"/>
          </a:xfrm>
          <a:prstGeom prst="rect">
            <a:avLst/>
          </a:prstGeom>
          <a:noFill/>
          <a:ln>
            <a:noFill/>
          </a:ln>
        </p:spPr>
        <p:txBody>
          <a:bodyPr spcFirstLastPara="1" wrap="square" lIns="50800" tIns="50800" rIns="50800" bIns="50800" anchor="b" anchorCtr="0">
            <a:normAutofit/>
          </a:bodyPr>
          <a:lstStyle>
            <a:lvl1pPr marL="457200" lvl="0" indent="-228600" algn="l">
              <a:lnSpc>
                <a:spcPct val="90000"/>
              </a:lnSpc>
              <a:spcBef>
                <a:spcPts val="4500"/>
              </a:spcBef>
              <a:spcAft>
                <a:spcPts val="0"/>
              </a:spcAft>
              <a:buClr>
                <a:schemeClr val="dk1"/>
              </a:buClr>
              <a:buSzPts val="2706"/>
              <a:buFont typeface="Arial"/>
              <a:buNone/>
              <a:defRPr sz="2200" b="0" i="0">
                <a:solidFill>
                  <a:schemeClr val="dk1"/>
                </a:solidFill>
                <a:latin typeface="Arial"/>
                <a:ea typeface="Arial"/>
                <a:cs typeface="Arial"/>
                <a:sym typeface="Arial"/>
              </a:defRPr>
            </a:lvl1pPr>
            <a:lvl2pPr marL="914400" lvl="1" indent="-228600" algn="l">
              <a:lnSpc>
                <a:spcPct val="90000"/>
              </a:lnSpc>
              <a:spcBef>
                <a:spcPts val="4500"/>
              </a:spcBef>
              <a:spcAft>
                <a:spcPts val="0"/>
              </a:spcAft>
              <a:buClr>
                <a:srgbClr val="2B3D6D"/>
              </a:buClr>
              <a:buSzPts val="4920"/>
              <a:buFont typeface="Century Gothic"/>
              <a:buNone/>
              <a:defRPr sz="4000" b="1"/>
            </a:lvl2pPr>
            <a:lvl3pPr marL="1371600" lvl="2" indent="-228600" algn="l">
              <a:lnSpc>
                <a:spcPct val="90000"/>
              </a:lnSpc>
              <a:spcBef>
                <a:spcPts val="4500"/>
              </a:spcBef>
              <a:spcAft>
                <a:spcPts val="0"/>
              </a:spcAft>
              <a:buClr>
                <a:srgbClr val="2B3D6D"/>
              </a:buClr>
              <a:buSzPts val="4428"/>
              <a:buFont typeface="Century Gothic"/>
              <a:buNone/>
              <a:defRPr sz="3600" b="1"/>
            </a:lvl3pPr>
            <a:lvl4pPr marL="1828800" lvl="3" indent="-228600" algn="l">
              <a:lnSpc>
                <a:spcPct val="90000"/>
              </a:lnSpc>
              <a:spcBef>
                <a:spcPts val="4500"/>
              </a:spcBef>
              <a:spcAft>
                <a:spcPts val="0"/>
              </a:spcAft>
              <a:buClr>
                <a:srgbClr val="2B3D6D"/>
              </a:buClr>
              <a:buSzPts val="3936"/>
              <a:buFont typeface="Century Gothic"/>
              <a:buNone/>
              <a:defRPr sz="3200" b="1"/>
            </a:lvl4pPr>
            <a:lvl5pPr marL="2286000" lvl="4" indent="-228600" algn="l">
              <a:lnSpc>
                <a:spcPct val="90000"/>
              </a:lnSpc>
              <a:spcBef>
                <a:spcPts val="4500"/>
              </a:spcBef>
              <a:spcAft>
                <a:spcPts val="0"/>
              </a:spcAft>
              <a:buClr>
                <a:srgbClr val="2B3D6D"/>
              </a:buClr>
              <a:buSzPts val="3936"/>
              <a:buFont typeface="Century Gothic"/>
              <a:buNone/>
              <a:defRPr sz="3200" b="1"/>
            </a:lvl5pPr>
            <a:lvl6pPr marL="2743200" lvl="5" indent="-228600" algn="l">
              <a:lnSpc>
                <a:spcPct val="90000"/>
              </a:lnSpc>
              <a:spcBef>
                <a:spcPts val="4500"/>
              </a:spcBef>
              <a:spcAft>
                <a:spcPts val="0"/>
              </a:spcAft>
              <a:buClr>
                <a:srgbClr val="2B3D6D"/>
              </a:buClr>
              <a:buSzPts val="3936"/>
              <a:buFont typeface="Century Gothic"/>
              <a:buNone/>
              <a:defRPr sz="3200" b="1"/>
            </a:lvl6pPr>
            <a:lvl7pPr marL="3200400" lvl="6" indent="-228600" algn="l">
              <a:lnSpc>
                <a:spcPct val="90000"/>
              </a:lnSpc>
              <a:spcBef>
                <a:spcPts val="4500"/>
              </a:spcBef>
              <a:spcAft>
                <a:spcPts val="0"/>
              </a:spcAft>
              <a:buClr>
                <a:srgbClr val="2B3D6D"/>
              </a:buClr>
              <a:buSzPts val="3936"/>
              <a:buFont typeface="Century Gothic"/>
              <a:buNone/>
              <a:defRPr sz="3200" b="1"/>
            </a:lvl7pPr>
            <a:lvl8pPr marL="3657600" lvl="7" indent="-228600" algn="l">
              <a:lnSpc>
                <a:spcPct val="90000"/>
              </a:lnSpc>
              <a:spcBef>
                <a:spcPts val="4500"/>
              </a:spcBef>
              <a:spcAft>
                <a:spcPts val="0"/>
              </a:spcAft>
              <a:buClr>
                <a:srgbClr val="2B3D6D"/>
              </a:buClr>
              <a:buSzPts val="3936"/>
              <a:buFont typeface="Century Gothic"/>
              <a:buNone/>
              <a:defRPr sz="3200" b="1"/>
            </a:lvl8pPr>
            <a:lvl9pPr marL="4114800" lvl="8" indent="-228600" algn="l">
              <a:lnSpc>
                <a:spcPct val="90000"/>
              </a:lnSpc>
              <a:spcBef>
                <a:spcPts val="4500"/>
              </a:spcBef>
              <a:spcAft>
                <a:spcPts val="0"/>
              </a:spcAft>
              <a:buClr>
                <a:srgbClr val="2B3D6D"/>
              </a:buClr>
              <a:buSzPts val="3936"/>
              <a:buFont typeface="Century Gothic"/>
              <a:buNone/>
              <a:defRPr sz="3200" b="1"/>
            </a:lvl9pPr>
          </a:lstStyle>
          <a:p>
            <a:endParaRPr/>
          </a:p>
        </p:txBody>
      </p:sp>
      <p:sp>
        <p:nvSpPr>
          <p:cNvPr id="89" name="Google Shape;89;p58"/>
          <p:cNvSpPr txBox="1">
            <a:spLocks noGrp="1"/>
          </p:cNvSpPr>
          <p:nvPr>
            <p:ph type="body" idx="3"/>
          </p:nvPr>
        </p:nvSpPr>
        <p:spPr>
          <a:xfrm>
            <a:off x="1828800" y="4572000"/>
            <a:ext cx="21336000" cy="8229600"/>
          </a:xfrm>
          <a:prstGeom prst="rect">
            <a:avLst/>
          </a:prstGeom>
          <a:noFill/>
          <a:ln>
            <a:noFill/>
          </a:ln>
        </p:spPr>
        <p:txBody>
          <a:bodyPr spcFirstLastPara="1" wrap="square" lIns="50800" tIns="50800" rIns="50800" bIns="50800" anchor="t" anchorCtr="0">
            <a:normAutofit/>
          </a:bodyPr>
          <a:lstStyle>
            <a:lvl1pPr marL="457200" lvl="0" indent="-447294" algn="l">
              <a:lnSpc>
                <a:spcPct val="90000"/>
              </a:lnSpc>
              <a:spcBef>
                <a:spcPts val="4500"/>
              </a:spcBef>
              <a:spcAft>
                <a:spcPts val="0"/>
              </a:spcAft>
              <a:buClr>
                <a:srgbClr val="2B3D6D"/>
              </a:buClr>
              <a:buSzPts val="3444"/>
              <a:buFont typeface="Arial"/>
              <a:buChar char="•"/>
              <a:defRPr sz="2800">
                <a:latin typeface="Arial"/>
                <a:ea typeface="Arial"/>
                <a:cs typeface="Arial"/>
                <a:sym typeface="Arial"/>
              </a:defRPr>
            </a:lvl1pPr>
            <a:lvl2pPr marL="914400" lvl="1" indent="-447294" algn="l">
              <a:lnSpc>
                <a:spcPct val="90000"/>
              </a:lnSpc>
              <a:spcBef>
                <a:spcPts val="4500"/>
              </a:spcBef>
              <a:spcAft>
                <a:spcPts val="0"/>
              </a:spcAft>
              <a:buClr>
                <a:srgbClr val="2B3D6D"/>
              </a:buClr>
              <a:buSzPts val="3444"/>
              <a:buFont typeface="Courier New"/>
              <a:buChar char="o"/>
              <a:defRPr sz="2800">
                <a:latin typeface="Arial"/>
                <a:ea typeface="Arial"/>
                <a:cs typeface="Arial"/>
                <a:sym typeface="Arial"/>
              </a:defRPr>
            </a:lvl2pPr>
            <a:lvl3pPr marL="1371600" lvl="2" indent="-416052" algn="l">
              <a:lnSpc>
                <a:spcPct val="90000"/>
              </a:lnSpc>
              <a:spcBef>
                <a:spcPts val="4500"/>
              </a:spcBef>
              <a:spcAft>
                <a:spcPts val="0"/>
              </a:spcAft>
              <a:buClr>
                <a:srgbClr val="2B3D6D"/>
              </a:buClr>
              <a:buSzPts val="2952"/>
              <a:buFont typeface="Noto Sans Symbols"/>
              <a:buChar char="⮚"/>
              <a:defRPr sz="2400">
                <a:latin typeface="Arial"/>
                <a:ea typeface="Arial"/>
                <a:cs typeface="Arial"/>
                <a:sym typeface="Arial"/>
              </a:defRPr>
            </a:lvl3pPr>
            <a:lvl4pPr marL="1828800" lvl="3" indent="-416052" algn="l">
              <a:lnSpc>
                <a:spcPct val="90000"/>
              </a:lnSpc>
              <a:spcBef>
                <a:spcPts val="4500"/>
              </a:spcBef>
              <a:spcAft>
                <a:spcPts val="0"/>
              </a:spcAft>
              <a:buClr>
                <a:srgbClr val="2B3D6D"/>
              </a:buClr>
              <a:buSzPts val="2952"/>
              <a:buFont typeface="Arial"/>
              <a:buChar char="•"/>
              <a:defRPr sz="2400">
                <a:latin typeface="Arial"/>
                <a:ea typeface="Arial"/>
                <a:cs typeface="Arial"/>
                <a:sym typeface="Arial"/>
              </a:defRPr>
            </a:lvl4pPr>
            <a:lvl5pPr marL="2286000" lvl="4" indent="-384810" algn="l">
              <a:lnSpc>
                <a:spcPct val="90000"/>
              </a:lnSpc>
              <a:spcBef>
                <a:spcPts val="4500"/>
              </a:spcBef>
              <a:spcAft>
                <a:spcPts val="0"/>
              </a:spcAft>
              <a:buClr>
                <a:srgbClr val="2B3D6D"/>
              </a:buClr>
              <a:buSzPts val="2460"/>
              <a:buFont typeface="Arial"/>
              <a:buChar char="•"/>
              <a:defRPr sz="2000">
                <a:latin typeface="Arial"/>
                <a:ea typeface="Arial"/>
                <a:cs typeface="Arial"/>
                <a:sym typeface="Arial"/>
              </a:defRPr>
            </a:lvl5pPr>
            <a:lvl6pPr marL="2743200" lvl="5" indent="-369189" algn="l">
              <a:lnSpc>
                <a:spcPct val="90000"/>
              </a:lnSpc>
              <a:spcBef>
                <a:spcPts val="4500"/>
              </a:spcBef>
              <a:spcAft>
                <a:spcPts val="0"/>
              </a:spcAft>
              <a:buClr>
                <a:srgbClr val="2B3D6D"/>
              </a:buClr>
              <a:buSzPts val="2214"/>
              <a:buChar char="•"/>
              <a:defRPr/>
            </a:lvl6pPr>
            <a:lvl7pPr marL="3200400" lvl="6" indent="-369189" algn="l">
              <a:lnSpc>
                <a:spcPct val="90000"/>
              </a:lnSpc>
              <a:spcBef>
                <a:spcPts val="4500"/>
              </a:spcBef>
              <a:spcAft>
                <a:spcPts val="0"/>
              </a:spcAft>
              <a:buClr>
                <a:srgbClr val="2B3D6D"/>
              </a:buClr>
              <a:buSzPts val="2214"/>
              <a:buChar char="•"/>
              <a:defRPr/>
            </a:lvl7pPr>
            <a:lvl8pPr marL="3657600" lvl="7" indent="-369189" algn="l">
              <a:lnSpc>
                <a:spcPct val="90000"/>
              </a:lnSpc>
              <a:spcBef>
                <a:spcPts val="4500"/>
              </a:spcBef>
              <a:spcAft>
                <a:spcPts val="0"/>
              </a:spcAft>
              <a:buClr>
                <a:srgbClr val="2B3D6D"/>
              </a:buClr>
              <a:buSzPts val="2214"/>
              <a:buChar char="•"/>
              <a:defRPr/>
            </a:lvl8pPr>
            <a:lvl9pPr marL="4114800" lvl="8" indent="-369189" algn="l">
              <a:lnSpc>
                <a:spcPct val="90000"/>
              </a:lnSpc>
              <a:spcBef>
                <a:spcPts val="4500"/>
              </a:spcBef>
              <a:spcAft>
                <a:spcPts val="0"/>
              </a:spcAft>
              <a:buClr>
                <a:srgbClr val="2B3D6D"/>
              </a:buClr>
              <a:buSzPts val="2214"/>
              <a:buChar char="•"/>
              <a:defRPr/>
            </a:lvl9pPr>
          </a:lstStyle>
          <a:p>
            <a:endParaRPr/>
          </a:p>
        </p:txBody>
      </p:sp>
      <p:sp>
        <p:nvSpPr>
          <p:cNvPr id="90" name="Google Shape;90;p58"/>
          <p:cNvSpPr/>
          <p:nvPr/>
        </p:nvSpPr>
        <p:spPr>
          <a:xfrm>
            <a:off x="0" y="0"/>
            <a:ext cx="1219200" cy="2286000"/>
          </a:xfrm>
          <a:prstGeom prst="rect">
            <a:avLst/>
          </a:prstGeom>
          <a:solidFill>
            <a:srgbClr val="1143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5E5E"/>
              </a:buClr>
              <a:buSzPts val="4800"/>
              <a:buFont typeface="Helvetica Neue"/>
              <a:buNone/>
            </a:pPr>
            <a:endParaRPr sz="4800" b="0" i="0" u="none" strike="noStrike" cap="none">
              <a:solidFill>
                <a:srgbClr val="FFFFFF"/>
              </a:solidFill>
              <a:latin typeface="Helvetica Neue"/>
              <a:ea typeface="Helvetica Neue"/>
              <a:cs typeface="Helvetica Neue"/>
              <a:sym typeface="Helvetica Neue"/>
            </a:endParaRPr>
          </a:p>
        </p:txBody>
      </p:sp>
      <p:sp>
        <p:nvSpPr>
          <p:cNvPr id="91" name="Google Shape;91;p58"/>
          <p:cNvSpPr txBox="1">
            <a:spLocks noGrp="1"/>
          </p:cNvSpPr>
          <p:nvPr>
            <p:ph type="title"/>
          </p:nvPr>
        </p:nvSpPr>
        <p:spPr>
          <a:xfrm>
            <a:off x="1422401" y="152403"/>
            <a:ext cx="19895174" cy="1677242"/>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8000"/>
              <a:buFont typeface="Century Gothic"/>
              <a:buNone/>
              <a:defRPr sz="8000">
                <a:solidFill>
                  <a:srgbClr val="000000"/>
                </a:solidFill>
              </a:defRPr>
            </a:lvl1pPr>
            <a:lvl2pPr lvl="1" algn="l">
              <a:lnSpc>
                <a:spcPct val="80000"/>
              </a:lnSpc>
              <a:spcBef>
                <a:spcPts val="0"/>
              </a:spcBef>
              <a:spcAft>
                <a:spcPts val="0"/>
              </a:spcAft>
              <a:buClr>
                <a:srgbClr val="2B3D6D"/>
              </a:buClr>
              <a:buSzPts val="1800"/>
              <a:buNone/>
              <a:defRPr/>
            </a:lvl2pPr>
            <a:lvl3pPr lvl="2" algn="l">
              <a:lnSpc>
                <a:spcPct val="80000"/>
              </a:lnSpc>
              <a:spcBef>
                <a:spcPts val="0"/>
              </a:spcBef>
              <a:spcAft>
                <a:spcPts val="0"/>
              </a:spcAft>
              <a:buClr>
                <a:srgbClr val="2B3D6D"/>
              </a:buClr>
              <a:buSzPts val="1800"/>
              <a:buNone/>
              <a:defRPr/>
            </a:lvl3pPr>
            <a:lvl4pPr lvl="3" algn="l">
              <a:lnSpc>
                <a:spcPct val="80000"/>
              </a:lnSpc>
              <a:spcBef>
                <a:spcPts val="0"/>
              </a:spcBef>
              <a:spcAft>
                <a:spcPts val="0"/>
              </a:spcAft>
              <a:buClr>
                <a:srgbClr val="2B3D6D"/>
              </a:buClr>
              <a:buSzPts val="1800"/>
              <a:buNone/>
              <a:defRPr/>
            </a:lvl4pPr>
            <a:lvl5pPr lvl="4" algn="l">
              <a:lnSpc>
                <a:spcPct val="80000"/>
              </a:lnSpc>
              <a:spcBef>
                <a:spcPts val="0"/>
              </a:spcBef>
              <a:spcAft>
                <a:spcPts val="0"/>
              </a:spcAft>
              <a:buClr>
                <a:srgbClr val="2B3D6D"/>
              </a:buClr>
              <a:buSzPts val="1800"/>
              <a:buNone/>
              <a:defRPr/>
            </a:lvl5pPr>
            <a:lvl6pPr lvl="5" algn="l">
              <a:lnSpc>
                <a:spcPct val="80000"/>
              </a:lnSpc>
              <a:spcBef>
                <a:spcPts val="0"/>
              </a:spcBef>
              <a:spcAft>
                <a:spcPts val="0"/>
              </a:spcAft>
              <a:buClr>
                <a:srgbClr val="2B3D6D"/>
              </a:buClr>
              <a:buSzPts val="1800"/>
              <a:buNone/>
              <a:defRPr/>
            </a:lvl6pPr>
            <a:lvl7pPr lvl="6" algn="l">
              <a:lnSpc>
                <a:spcPct val="80000"/>
              </a:lnSpc>
              <a:spcBef>
                <a:spcPts val="0"/>
              </a:spcBef>
              <a:spcAft>
                <a:spcPts val="0"/>
              </a:spcAft>
              <a:buClr>
                <a:srgbClr val="2B3D6D"/>
              </a:buClr>
              <a:buSzPts val="1800"/>
              <a:buNone/>
              <a:defRPr/>
            </a:lvl7pPr>
            <a:lvl8pPr lvl="7" algn="l">
              <a:lnSpc>
                <a:spcPct val="80000"/>
              </a:lnSpc>
              <a:spcBef>
                <a:spcPts val="0"/>
              </a:spcBef>
              <a:spcAft>
                <a:spcPts val="0"/>
              </a:spcAft>
              <a:buClr>
                <a:srgbClr val="2B3D6D"/>
              </a:buClr>
              <a:buSzPts val="1800"/>
              <a:buNone/>
              <a:defRPr/>
            </a:lvl8pPr>
            <a:lvl9pPr lvl="8" algn="l">
              <a:lnSpc>
                <a:spcPct val="80000"/>
              </a:lnSpc>
              <a:spcBef>
                <a:spcPts val="0"/>
              </a:spcBef>
              <a:spcAft>
                <a:spcPts val="0"/>
              </a:spcAft>
              <a:buClr>
                <a:srgbClr val="2B3D6D"/>
              </a:buClr>
              <a:buSzPts val="1800"/>
              <a:buNone/>
              <a:defRPr/>
            </a:lvl9pPr>
          </a:lstStyle>
          <a:p>
            <a:endParaRPr/>
          </a:p>
        </p:txBody>
      </p:sp>
      <p:sp>
        <p:nvSpPr>
          <p:cNvPr id="92" name="Google Shape;92;p58"/>
          <p:cNvSpPr/>
          <p:nvPr/>
        </p:nvSpPr>
        <p:spPr>
          <a:xfrm>
            <a:off x="0" y="12954000"/>
            <a:ext cx="24384000" cy="762000"/>
          </a:xfrm>
          <a:prstGeom prst="rect">
            <a:avLst/>
          </a:prstGeom>
          <a:solidFill>
            <a:srgbClr val="99D9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5E5E"/>
              </a:buClr>
              <a:buSzPts val="4800"/>
              <a:buFont typeface="Helvetica Neue"/>
              <a:buNone/>
            </a:pPr>
            <a:endParaRPr sz="4800" b="0" i="0" u="none" strike="noStrike" cap="none">
              <a:solidFill>
                <a:srgbClr val="FFFFFF"/>
              </a:solidFill>
              <a:latin typeface="Helvetica Neue"/>
              <a:ea typeface="Helvetica Neue"/>
              <a:cs typeface="Helvetica Neue"/>
              <a:sym typeface="Helvetica Neue"/>
            </a:endParaRPr>
          </a:p>
        </p:txBody>
      </p:sp>
      <p:sp>
        <p:nvSpPr>
          <p:cNvPr id="93" name="Google Shape;93;p58"/>
          <p:cNvSpPr txBox="1">
            <a:spLocks noGrp="1"/>
          </p:cNvSpPr>
          <p:nvPr>
            <p:ph type="sldNum" idx="12"/>
          </p:nvPr>
        </p:nvSpPr>
        <p:spPr>
          <a:xfrm>
            <a:off x="22685503" y="13086342"/>
            <a:ext cx="479297" cy="471924"/>
          </a:xfrm>
          <a:prstGeom prst="rect">
            <a:avLst/>
          </a:prstGeom>
          <a:noFill/>
          <a:ln>
            <a:noFill/>
          </a:ln>
        </p:spPr>
        <p:txBody>
          <a:bodyPr spcFirstLastPara="1" wrap="square" lIns="50800" tIns="50800" rIns="50800" bIns="50800" anchor="ctr" anchorCtr="0">
            <a:spAutoFit/>
          </a:bodyPr>
          <a:lstStyle>
            <a:lvl1pPr marL="0" lvl="0" indent="0" algn="r">
              <a:lnSpc>
                <a:spcPct val="100000"/>
              </a:lnSpc>
              <a:spcBef>
                <a:spcPts val="0"/>
              </a:spcBef>
              <a:spcAft>
                <a:spcPts val="0"/>
              </a:spcAft>
              <a:buClr>
                <a:srgbClr val="114353"/>
              </a:buClr>
              <a:buSzPts val="2400"/>
              <a:buFont typeface="Arial"/>
              <a:buNone/>
              <a:defRPr sz="2400" b="0" i="0" u="none" strike="noStrike" cap="none">
                <a:solidFill>
                  <a:srgbClr val="114353"/>
                </a:solidFill>
                <a:latin typeface="Arial"/>
                <a:ea typeface="Arial"/>
                <a:cs typeface="Arial"/>
                <a:sym typeface="Arial"/>
              </a:defRPr>
            </a:lvl1pPr>
            <a:lvl2pPr marL="0" lvl="1" indent="0" algn="r">
              <a:lnSpc>
                <a:spcPct val="100000"/>
              </a:lnSpc>
              <a:spcBef>
                <a:spcPts val="0"/>
              </a:spcBef>
              <a:spcAft>
                <a:spcPts val="0"/>
              </a:spcAft>
              <a:buClr>
                <a:srgbClr val="114353"/>
              </a:buClr>
              <a:buSzPts val="2400"/>
              <a:buFont typeface="Arial"/>
              <a:buNone/>
              <a:defRPr sz="2400" b="0" i="0" u="none" strike="noStrike" cap="none">
                <a:solidFill>
                  <a:srgbClr val="114353"/>
                </a:solidFill>
                <a:latin typeface="Arial"/>
                <a:ea typeface="Arial"/>
                <a:cs typeface="Arial"/>
                <a:sym typeface="Arial"/>
              </a:defRPr>
            </a:lvl2pPr>
            <a:lvl3pPr marL="0" lvl="2" indent="0" algn="r">
              <a:lnSpc>
                <a:spcPct val="100000"/>
              </a:lnSpc>
              <a:spcBef>
                <a:spcPts val="0"/>
              </a:spcBef>
              <a:spcAft>
                <a:spcPts val="0"/>
              </a:spcAft>
              <a:buClr>
                <a:srgbClr val="114353"/>
              </a:buClr>
              <a:buSzPts val="2400"/>
              <a:buFont typeface="Arial"/>
              <a:buNone/>
              <a:defRPr sz="2400" b="0" i="0" u="none" strike="noStrike" cap="none">
                <a:solidFill>
                  <a:srgbClr val="114353"/>
                </a:solidFill>
                <a:latin typeface="Arial"/>
                <a:ea typeface="Arial"/>
                <a:cs typeface="Arial"/>
                <a:sym typeface="Arial"/>
              </a:defRPr>
            </a:lvl3pPr>
            <a:lvl4pPr marL="0" lvl="3" indent="0" algn="r">
              <a:lnSpc>
                <a:spcPct val="100000"/>
              </a:lnSpc>
              <a:spcBef>
                <a:spcPts val="0"/>
              </a:spcBef>
              <a:spcAft>
                <a:spcPts val="0"/>
              </a:spcAft>
              <a:buClr>
                <a:srgbClr val="114353"/>
              </a:buClr>
              <a:buSzPts val="2400"/>
              <a:buFont typeface="Arial"/>
              <a:buNone/>
              <a:defRPr sz="2400" b="0" i="0" u="none" strike="noStrike" cap="none">
                <a:solidFill>
                  <a:srgbClr val="114353"/>
                </a:solidFill>
                <a:latin typeface="Arial"/>
                <a:ea typeface="Arial"/>
                <a:cs typeface="Arial"/>
                <a:sym typeface="Arial"/>
              </a:defRPr>
            </a:lvl4pPr>
            <a:lvl5pPr marL="0" lvl="4" indent="0" algn="r">
              <a:lnSpc>
                <a:spcPct val="100000"/>
              </a:lnSpc>
              <a:spcBef>
                <a:spcPts val="0"/>
              </a:spcBef>
              <a:spcAft>
                <a:spcPts val="0"/>
              </a:spcAft>
              <a:buClr>
                <a:srgbClr val="114353"/>
              </a:buClr>
              <a:buSzPts val="2400"/>
              <a:buFont typeface="Arial"/>
              <a:buNone/>
              <a:defRPr sz="2400" b="0" i="0" u="none" strike="noStrike" cap="none">
                <a:solidFill>
                  <a:srgbClr val="114353"/>
                </a:solidFill>
                <a:latin typeface="Arial"/>
                <a:ea typeface="Arial"/>
                <a:cs typeface="Arial"/>
                <a:sym typeface="Arial"/>
              </a:defRPr>
            </a:lvl5pPr>
            <a:lvl6pPr marL="0" lvl="5" indent="0" algn="r">
              <a:lnSpc>
                <a:spcPct val="100000"/>
              </a:lnSpc>
              <a:spcBef>
                <a:spcPts val="0"/>
              </a:spcBef>
              <a:spcAft>
                <a:spcPts val="0"/>
              </a:spcAft>
              <a:buClr>
                <a:srgbClr val="114353"/>
              </a:buClr>
              <a:buSzPts val="2400"/>
              <a:buFont typeface="Arial"/>
              <a:buNone/>
              <a:defRPr sz="2400" b="0" i="0" u="none" strike="noStrike" cap="none">
                <a:solidFill>
                  <a:srgbClr val="114353"/>
                </a:solidFill>
                <a:latin typeface="Arial"/>
                <a:ea typeface="Arial"/>
                <a:cs typeface="Arial"/>
                <a:sym typeface="Arial"/>
              </a:defRPr>
            </a:lvl6pPr>
            <a:lvl7pPr marL="0" lvl="6" indent="0" algn="r">
              <a:lnSpc>
                <a:spcPct val="100000"/>
              </a:lnSpc>
              <a:spcBef>
                <a:spcPts val="0"/>
              </a:spcBef>
              <a:spcAft>
                <a:spcPts val="0"/>
              </a:spcAft>
              <a:buClr>
                <a:srgbClr val="114353"/>
              </a:buClr>
              <a:buSzPts val="2400"/>
              <a:buFont typeface="Arial"/>
              <a:buNone/>
              <a:defRPr sz="2400" b="0" i="0" u="none" strike="noStrike" cap="none">
                <a:solidFill>
                  <a:srgbClr val="114353"/>
                </a:solidFill>
                <a:latin typeface="Arial"/>
                <a:ea typeface="Arial"/>
                <a:cs typeface="Arial"/>
                <a:sym typeface="Arial"/>
              </a:defRPr>
            </a:lvl7pPr>
            <a:lvl8pPr marL="0" lvl="7" indent="0" algn="r">
              <a:lnSpc>
                <a:spcPct val="100000"/>
              </a:lnSpc>
              <a:spcBef>
                <a:spcPts val="0"/>
              </a:spcBef>
              <a:spcAft>
                <a:spcPts val="0"/>
              </a:spcAft>
              <a:buClr>
                <a:srgbClr val="114353"/>
              </a:buClr>
              <a:buSzPts val="2400"/>
              <a:buFont typeface="Arial"/>
              <a:buNone/>
              <a:defRPr sz="2400" b="0" i="0" u="none" strike="noStrike" cap="none">
                <a:solidFill>
                  <a:srgbClr val="114353"/>
                </a:solidFill>
                <a:latin typeface="Arial"/>
                <a:ea typeface="Arial"/>
                <a:cs typeface="Arial"/>
                <a:sym typeface="Arial"/>
              </a:defRPr>
            </a:lvl8pPr>
            <a:lvl9pPr marL="0" lvl="8" indent="0" algn="r">
              <a:lnSpc>
                <a:spcPct val="100000"/>
              </a:lnSpc>
              <a:spcBef>
                <a:spcPts val="0"/>
              </a:spcBef>
              <a:spcAft>
                <a:spcPts val="0"/>
              </a:spcAft>
              <a:buClr>
                <a:srgbClr val="114353"/>
              </a:buClr>
              <a:buSzPts val="2400"/>
              <a:buFont typeface="Arial"/>
              <a:buNone/>
              <a:defRPr sz="2400" b="0" i="0" u="none" strike="noStrike" cap="none">
                <a:solidFill>
                  <a:srgbClr val="11435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58"/>
          <p:cNvSpPr txBox="1"/>
          <p:nvPr/>
        </p:nvSpPr>
        <p:spPr>
          <a:xfrm>
            <a:off x="0" y="12969877"/>
            <a:ext cx="11785600" cy="730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14353"/>
              </a:buClr>
              <a:buSzPts val="2100"/>
              <a:buFont typeface="Arial"/>
              <a:buNone/>
            </a:pPr>
            <a:r>
              <a:rPr lang="en-US" sz="2100" b="0" i="0" u="none" strike="noStrike" cap="none">
                <a:solidFill>
                  <a:srgbClr val="114353"/>
                </a:solidFill>
                <a:latin typeface="Arial"/>
                <a:ea typeface="Arial"/>
                <a:cs typeface="Arial"/>
                <a:sym typeface="Arial"/>
              </a:rPr>
              <a:t>© Anzalone Liszt Grove Research</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Bullets" type="tx">
  <p:cSld name="TITLE_AND_BODY">
    <p:spTree>
      <p:nvGrpSpPr>
        <p:cNvPr id="1" name="Shape 16"/>
        <p:cNvGrpSpPr/>
        <p:nvPr/>
      </p:nvGrpSpPr>
      <p:grpSpPr>
        <a:xfrm>
          <a:off x="0" y="0"/>
          <a:ext cx="0" cy="0"/>
          <a:chOff x="0" y="0"/>
          <a:chExt cx="0" cy="0"/>
        </a:xfrm>
      </p:grpSpPr>
      <p:sp>
        <p:nvSpPr>
          <p:cNvPr id="17" name="Google Shape;17;p42"/>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2B3D6D"/>
              </a:buClr>
              <a:buSzPts val="1800"/>
              <a:buNone/>
              <a:defRPr/>
            </a:lvl1pPr>
            <a:lvl2pPr lvl="1" algn="l">
              <a:lnSpc>
                <a:spcPct val="80000"/>
              </a:lnSpc>
              <a:spcBef>
                <a:spcPts val="0"/>
              </a:spcBef>
              <a:spcAft>
                <a:spcPts val="0"/>
              </a:spcAft>
              <a:buClr>
                <a:srgbClr val="2B3D6D"/>
              </a:buClr>
              <a:buSzPts val="1800"/>
              <a:buNone/>
              <a:defRPr/>
            </a:lvl2pPr>
            <a:lvl3pPr lvl="2" algn="l">
              <a:lnSpc>
                <a:spcPct val="80000"/>
              </a:lnSpc>
              <a:spcBef>
                <a:spcPts val="0"/>
              </a:spcBef>
              <a:spcAft>
                <a:spcPts val="0"/>
              </a:spcAft>
              <a:buClr>
                <a:srgbClr val="2B3D6D"/>
              </a:buClr>
              <a:buSzPts val="1800"/>
              <a:buNone/>
              <a:defRPr/>
            </a:lvl3pPr>
            <a:lvl4pPr lvl="3" algn="l">
              <a:lnSpc>
                <a:spcPct val="80000"/>
              </a:lnSpc>
              <a:spcBef>
                <a:spcPts val="0"/>
              </a:spcBef>
              <a:spcAft>
                <a:spcPts val="0"/>
              </a:spcAft>
              <a:buClr>
                <a:srgbClr val="2B3D6D"/>
              </a:buClr>
              <a:buSzPts val="1800"/>
              <a:buNone/>
              <a:defRPr/>
            </a:lvl4pPr>
            <a:lvl5pPr lvl="4" algn="l">
              <a:lnSpc>
                <a:spcPct val="80000"/>
              </a:lnSpc>
              <a:spcBef>
                <a:spcPts val="0"/>
              </a:spcBef>
              <a:spcAft>
                <a:spcPts val="0"/>
              </a:spcAft>
              <a:buClr>
                <a:srgbClr val="2B3D6D"/>
              </a:buClr>
              <a:buSzPts val="1800"/>
              <a:buNone/>
              <a:defRPr/>
            </a:lvl5pPr>
            <a:lvl6pPr lvl="5" algn="l">
              <a:lnSpc>
                <a:spcPct val="80000"/>
              </a:lnSpc>
              <a:spcBef>
                <a:spcPts val="0"/>
              </a:spcBef>
              <a:spcAft>
                <a:spcPts val="0"/>
              </a:spcAft>
              <a:buClr>
                <a:srgbClr val="2B3D6D"/>
              </a:buClr>
              <a:buSzPts val="1800"/>
              <a:buNone/>
              <a:defRPr/>
            </a:lvl6pPr>
            <a:lvl7pPr lvl="6" algn="l">
              <a:lnSpc>
                <a:spcPct val="80000"/>
              </a:lnSpc>
              <a:spcBef>
                <a:spcPts val="0"/>
              </a:spcBef>
              <a:spcAft>
                <a:spcPts val="0"/>
              </a:spcAft>
              <a:buClr>
                <a:srgbClr val="2B3D6D"/>
              </a:buClr>
              <a:buSzPts val="1800"/>
              <a:buNone/>
              <a:defRPr/>
            </a:lvl7pPr>
            <a:lvl8pPr lvl="7" algn="l">
              <a:lnSpc>
                <a:spcPct val="80000"/>
              </a:lnSpc>
              <a:spcBef>
                <a:spcPts val="0"/>
              </a:spcBef>
              <a:spcAft>
                <a:spcPts val="0"/>
              </a:spcAft>
              <a:buClr>
                <a:srgbClr val="2B3D6D"/>
              </a:buClr>
              <a:buSzPts val="1800"/>
              <a:buNone/>
              <a:defRPr/>
            </a:lvl8pPr>
            <a:lvl9pPr lvl="8" algn="l">
              <a:lnSpc>
                <a:spcPct val="80000"/>
              </a:lnSpc>
              <a:spcBef>
                <a:spcPts val="0"/>
              </a:spcBef>
              <a:spcAft>
                <a:spcPts val="0"/>
              </a:spcAft>
              <a:buClr>
                <a:srgbClr val="2B3D6D"/>
              </a:buClr>
              <a:buSzPts val="1800"/>
              <a:buNone/>
              <a:defRPr/>
            </a:lvl9pPr>
          </a:lstStyle>
          <a:p>
            <a:endParaRPr/>
          </a:p>
        </p:txBody>
      </p:sp>
      <p:sp>
        <p:nvSpPr>
          <p:cNvPr id="18" name="Google Shape;18;p42"/>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2B3D6D"/>
              </a:buClr>
              <a:buSzPts val="5500"/>
              <a:buFont typeface="Century Gothic"/>
              <a:buNone/>
              <a:defRPr sz="5500" b="1"/>
            </a:lvl1pPr>
            <a:lvl2pPr marL="914400" lvl="1" indent="-369189" algn="l">
              <a:lnSpc>
                <a:spcPct val="90000"/>
              </a:lnSpc>
              <a:spcBef>
                <a:spcPts val="4500"/>
              </a:spcBef>
              <a:spcAft>
                <a:spcPts val="0"/>
              </a:spcAft>
              <a:buClr>
                <a:srgbClr val="2B3D6D"/>
              </a:buClr>
              <a:buSzPts val="2214"/>
              <a:buChar char="•"/>
              <a:defRPr/>
            </a:lvl2pPr>
            <a:lvl3pPr marL="1371600" lvl="2" indent="-369189" algn="l">
              <a:lnSpc>
                <a:spcPct val="90000"/>
              </a:lnSpc>
              <a:spcBef>
                <a:spcPts val="4500"/>
              </a:spcBef>
              <a:spcAft>
                <a:spcPts val="0"/>
              </a:spcAft>
              <a:buClr>
                <a:srgbClr val="2B3D6D"/>
              </a:buClr>
              <a:buSzPts val="2214"/>
              <a:buChar char="•"/>
              <a:defRPr/>
            </a:lvl3pPr>
            <a:lvl4pPr marL="1828800" lvl="3" indent="-369189" algn="l">
              <a:lnSpc>
                <a:spcPct val="90000"/>
              </a:lnSpc>
              <a:spcBef>
                <a:spcPts val="4500"/>
              </a:spcBef>
              <a:spcAft>
                <a:spcPts val="0"/>
              </a:spcAft>
              <a:buClr>
                <a:srgbClr val="2B3D6D"/>
              </a:buClr>
              <a:buSzPts val="2214"/>
              <a:buChar char="•"/>
              <a:defRPr/>
            </a:lvl4pPr>
            <a:lvl5pPr marL="2286000" lvl="4" indent="-369189" algn="l">
              <a:lnSpc>
                <a:spcPct val="90000"/>
              </a:lnSpc>
              <a:spcBef>
                <a:spcPts val="4500"/>
              </a:spcBef>
              <a:spcAft>
                <a:spcPts val="0"/>
              </a:spcAft>
              <a:buClr>
                <a:srgbClr val="2B3D6D"/>
              </a:buClr>
              <a:buSzPts val="2214"/>
              <a:buChar char="•"/>
              <a:defRPr/>
            </a:lvl5pPr>
            <a:lvl6pPr marL="2743200" lvl="5" indent="-369189" algn="l">
              <a:lnSpc>
                <a:spcPct val="90000"/>
              </a:lnSpc>
              <a:spcBef>
                <a:spcPts val="4500"/>
              </a:spcBef>
              <a:spcAft>
                <a:spcPts val="0"/>
              </a:spcAft>
              <a:buClr>
                <a:srgbClr val="2B3D6D"/>
              </a:buClr>
              <a:buSzPts val="2214"/>
              <a:buChar char="•"/>
              <a:defRPr/>
            </a:lvl6pPr>
            <a:lvl7pPr marL="3200400" lvl="6" indent="-369189" algn="l">
              <a:lnSpc>
                <a:spcPct val="90000"/>
              </a:lnSpc>
              <a:spcBef>
                <a:spcPts val="4500"/>
              </a:spcBef>
              <a:spcAft>
                <a:spcPts val="0"/>
              </a:spcAft>
              <a:buClr>
                <a:srgbClr val="2B3D6D"/>
              </a:buClr>
              <a:buSzPts val="2214"/>
              <a:buChar char="•"/>
              <a:defRPr/>
            </a:lvl7pPr>
            <a:lvl8pPr marL="3657600" lvl="7" indent="-369189" algn="l">
              <a:lnSpc>
                <a:spcPct val="90000"/>
              </a:lnSpc>
              <a:spcBef>
                <a:spcPts val="4500"/>
              </a:spcBef>
              <a:spcAft>
                <a:spcPts val="0"/>
              </a:spcAft>
              <a:buClr>
                <a:srgbClr val="2B3D6D"/>
              </a:buClr>
              <a:buSzPts val="2214"/>
              <a:buChar char="•"/>
              <a:defRPr/>
            </a:lvl8pPr>
            <a:lvl9pPr marL="4114800" lvl="8" indent="-369189" algn="l">
              <a:lnSpc>
                <a:spcPct val="90000"/>
              </a:lnSpc>
              <a:spcBef>
                <a:spcPts val="4500"/>
              </a:spcBef>
              <a:spcAft>
                <a:spcPts val="0"/>
              </a:spcAft>
              <a:buClr>
                <a:srgbClr val="2B3D6D"/>
              </a:buClr>
              <a:buSzPts val="2214"/>
              <a:buChar char="•"/>
              <a:defRPr/>
            </a:lvl9pPr>
          </a:lstStyle>
          <a:p>
            <a:endParaRPr/>
          </a:p>
        </p:txBody>
      </p:sp>
      <p:sp>
        <p:nvSpPr>
          <p:cNvPr id="19" name="Google Shape;19;p42"/>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2B3D6D"/>
              </a:buClr>
              <a:buSzPts val="2214"/>
              <a:buChar char="•"/>
              <a:defRPr/>
            </a:lvl1pPr>
            <a:lvl2pPr marL="914400" lvl="1" indent="-369189" algn="l">
              <a:lnSpc>
                <a:spcPct val="90000"/>
              </a:lnSpc>
              <a:spcBef>
                <a:spcPts val="4500"/>
              </a:spcBef>
              <a:spcAft>
                <a:spcPts val="0"/>
              </a:spcAft>
              <a:buClr>
                <a:srgbClr val="2B3D6D"/>
              </a:buClr>
              <a:buSzPts val="2214"/>
              <a:buChar char="•"/>
              <a:defRPr/>
            </a:lvl2pPr>
            <a:lvl3pPr marL="1371600" lvl="2" indent="-369189" algn="l">
              <a:lnSpc>
                <a:spcPct val="90000"/>
              </a:lnSpc>
              <a:spcBef>
                <a:spcPts val="4500"/>
              </a:spcBef>
              <a:spcAft>
                <a:spcPts val="0"/>
              </a:spcAft>
              <a:buClr>
                <a:srgbClr val="2B3D6D"/>
              </a:buClr>
              <a:buSzPts val="2214"/>
              <a:buChar char="•"/>
              <a:defRPr/>
            </a:lvl3pPr>
            <a:lvl4pPr marL="1828800" lvl="3" indent="-369189" algn="l">
              <a:lnSpc>
                <a:spcPct val="90000"/>
              </a:lnSpc>
              <a:spcBef>
                <a:spcPts val="4500"/>
              </a:spcBef>
              <a:spcAft>
                <a:spcPts val="0"/>
              </a:spcAft>
              <a:buClr>
                <a:srgbClr val="2B3D6D"/>
              </a:buClr>
              <a:buSzPts val="2214"/>
              <a:buChar char="•"/>
              <a:defRPr/>
            </a:lvl4pPr>
            <a:lvl5pPr marL="2286000" lvl="4" indent="-369189" algn="l">
              <a:lnSpc>
                <a:spcPct val="90000"/>
              </a:lnSpc>
              <a:spcBef>
                <a:spcPts val="4500"/>
              </a:spcBef>
              <a:spcAft>
                <a:spcPts val="0"/>
              </a:spcAft>
              <a:buClr>
                <a:srgbClr val="2B3D6D"/>
              </a:buClr>
              <a:buSzPts val="2214"/>
              <a:buChar char="•"/>
              <a:defRPr/>
            </a:lvl5pPr>
            <a:lvl6pPr marL="2743200" lvl="5" indent="-369189" algn="l">
              <a:lnSpc>
                <a:spcPct val="90000"/>
              </a:lnSpc>
              <a:spcBef>
                <a:spcPts val="4500"/>
              </a:spcBef>
              <a:spcAft>
                <a:spcPts val="0"/>
              </a:spcAft>
              <a:buClr>
                <a:srgbClr val="2B3D6D"/>
              </a:buClr>
              <a:buSzPts val="2214"/>
              <a:buChar char="•"/>
              <a:defRPr/>
            </a:lvl6pPr>
            <a:lvl7pPr marL="3200400" lvl="6" indent="-369189" algn="l">
              <a:lnSpc>
                <a:spcPct val="90000"/>
              </a:lnSpc>
              <a:spcBef>
                <a:spcPts val="4500"/>
              </a:spcBef>
              <a:spcAft>
                <a:spcPts val="0"/>
              </a:spcAft>
              <a:buClr>
                <a:srgbClr val="2B3D6D"/>
              </a:buClr>
              <a:buSzPts val="2214"/>
              <a:buChar char="•"/>
              <a:defRPr/>
            </a:lvl7pPr>
            <a:lvl8pPr marL="3657600" lvl="7" indent="-369189" algn="l">
              <a:lnSpc>
                <a:spcPct val="90000"/>
              </a:lnSpc>
              <a:spcBef>
                <a:spcPts val="4500"/>
              </a:spcBef>
              <a:spcAft>
                <a:spcPts val="0"/>
              </a:spcAft>
              <a:buClr>
                <a:srgbClr val="2B3D6D"/>
              </a:buClr>
              <a:buSzPts val="2214"/>
              <a:buChar char="•"/>
              <a:defRPr/>
            </a:lvl8pPr>
            <a:lvl9pPr marL="4114800" lvl="8" indent="-369189" algn="l">
              <a:lnSpc>
                <a:spcPct val="90000"/>
              </a:lnSpc>
              <a:spcBef>
                <a:spcPts val="4500"/>
              </a:spcBef>
              <a:spcAft>
                <a:spcPts val="0"/>
              </a:spcAft>
              <a:buClr>
                <a:srgbClr val="2B3D6D"/>
              </a:buClr>
              <a:buSzPts val="2214"/>
              <a:buChar char="•"/>
              <a:defRPr/>
            </a:lvl9pPr>
          </a:lstStyle>
          <a:p>
            <a:endParaRPr/>
          </a:p>
        </p:txBody>
      </p:sp>
      <p:sp>
        <p:nvSpPr>
          <p:cNvPr id="20" name="Google Shape;20;p4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p:cSld name="Section">
    <p:bg>
      <p:bgPr>
        <a:solidFill>
          <a:srgbClr val="609CD1"/>
        </a:solidFill>
        <a:effectLst/>
      </p:bgPr>
    </p:bg>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1206496" y="5168900"/>
            <a:ext cx="21971004"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E8F3FA"/>
              </a:buClr>
              <a:buSzPts val="11600"/>
              <a:buFont typeface="Century Gothic"/>
              <a:buNone/>
              <a:defRPr sz="11600">
                <a:solidFill>
                  <a:srgbClr val="E8F3FA"/>
                </a:solidFill>
              </a:defRPr>
            </a:lvl1pPr>
            <a:lvl2pPr lvl="1" algn="l">
              <a:lnSpc>
                <a:spcPct val="80000"/>
              </a:lnSpc>
              <a:spcBef>
                <a:spcPts val="0"/>
              </a:spcBef>
              <a:spcAft>
                <a:spcPts val="0"/>
              </a:spcAft>
              <a:buClr>
                <a:srgbClr val="2B3D6D"/>
              </a:buClr>
              <a:buSzPts val="1800"/>
              <a:buNone/>
              <a:defRPr/>
            </a:lvl2pPr>
            <a:lvl3pPr lvl="2" algn="l">
              <a:lnSpc>
                <a:spcPct val="80000"/>
              </a:lnSpc>
              <a:spcBef>
                <a:spcPts val="0"/>
              </a:spcBef>
              <a:spcAft>
                <a:spcPts val="0"/>
              </a:spcAft>
              <a:buClr>
                <a:srgbClr val="2B3D6D"/>
              </a:buClr>
              <a:buSzPts val="1800"/>
              <a:buNone/>
              <a:defRPr/>
            </a:lvl3pPr>
            <a:lvl4pPr lvl="3" algn="l">
              <a:lnSpc>
                <a:spcPct val="80000"/>
              </a:lnSpc>
              <a:spcBef>
                <a:spcPts val="0"/>
              </a:spcBef>
              <a:spcAft>
                <a:spcPts val="0"/>
              </a:spcAft>
              <a:buClr>
                <a:srgbClr val="2B3D6D"/>
              </a:buClr>
              <a:buSzPts val="1800"/>
              <a:buNone/>
              <a:defRPr/>
            </a:lvl4pPr>
            <a:lvl5pPr lvl="4" algn="l">
              <a:lnSpc>
                <a:spcPct val="80000"/>
              </a:lnSpc>
              <a:spcBef>
                <a:spcPts val="0"/>
              </a:spcBef>
              <a:spcAft>
                <a:spcPts val="0"/>
              </a:spcAft>
              <a:buClr>
                <a:srgbClr val="2B3D6D"/>
              </a:buClr>
              <a:buSzPts val="1800"/>
              <a:buNone/>
              <a:defRPr/>
            </a:lvl5pPr>
            <a:lvl6pPr lvl="5" algn="l">
              <a:lnSpc>
                <a:spcPct val="80000"/>
              </a:lnSpc>
              <a:spcBef>
                <a:spcPts val="0"/>
              </a:spcBef>
              <a:spcAft>
                <a:spcPts val="0"/>
              </a:spcAft>
              <a:buClr>
                <a:srgbClr val="2B3D6D"/>
              </a:buClr>
              <a:buSzPts val="1800"/>
              <a:buNone/>
              <a:defRPr/>
            </a:lvl6pPr>
            <a:lvl7pPr lvl="6" algn="l">
              <a:lnSpc>
                <a:spcPct val="80000"/>
              </a:lnSpc>
              <a:spcBef>
                <a:spcPts val="0"/>
              </a:spcBef>
              <a:spcAft>
                <a:spcPts val="0"/>
              </a:spcAft>
              <a:buClr>
                <a:srgbClr val="2B3D6D"/>
              </a:buClr>
              <a:buSzPts val="1800"/>
              <a:buNone/>
              <a:defRPr/>
            </a:lvl7pPr>
            <a:lvl8pPr lvl="7" algn="l">
              <a:lnSpc>
                <a:spcPct val="80000"/>
              </a:lnSpc>
              <a:spcBef>
                <a:spcPts val="0"/>
              </a:spcBef>
              <a:spcAft>
                <a:spcPts val="0"/>
              </a:spcAft>
              <a:buClr>
                <a:srgbClr val="2B3D6D"/>
              </a:buClr>
              <a:buSzPts val="1800"/>
              <a:buNone/>
              <a:defRPr/>
            </a:lvl8pPr>
            <a:lvl9pPr lvl="8" algn="l">
              <a:lnSpc>
                <a:spcPct val="80000"/>
              </a:lnSpc>
              <a:spcBef>
                <a:spcPts val="0"/>
              </a:spcBef>
              <a:spcAft>
                <a:spcPts val="0"/>
              </a:spcAft>
              <a:buClr>
                <a:srgbClr val="2B3D6D"/>
              </a:buClr>
              <a:buSzPts val="1800"/>
              <a:buNone/>
              <a:defRPr/>
            </a:lvl9pPr>
          </a:lstStyle>
          <a:p>
            <a:endParaRPr/>
          </a:p>
        </p:txBody>
      </p:sp>
      <p:pic>
        <p:nvPicPr>
          <p:cNvPr id="23" name="Google Shape;23;p43" descr="atc_all_islands_white.png"/>
          <p:cNvPicPr preferRelativeResize="0"/>
          <p:nvPr/>
        </p:nvPicPr>
        <p:blipFill rotWithShape="1">
          <a:blip r:embed="rId2">
            <a:alphaModFix/>
          </a:blip>
          <a:srcRect/>
          <a:stretch/>
        </p:blipFill>
        <p:spPr>
          <a:xfrm>
            <a:off x="8715299" y="1556572"/>
            <a:ext cx="6953403" cy="3523580"/>
          </a:xfrm>
          <a:prstGeom prst="rect">
            <a:avLst/>
          </a:prstGeom>
          <a:noFill/>
          <a:ln>
            <a:noFill/>
          </a:ln>
        </p:spPr>
      </p:pic>
      <p:sp>
        <p:nvSpPr>
          <p:cNvPr id="24" name="Google Shape;24;p43"/>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copy">
  <p:cSld name="Blank copy">
    <p:spTree>
      <p:nvGrpSpPr>
        <p:cNvPr id="1" name="Shape 25"/>
        <p:cNvGrpSpPr/>
        <p:nvPr/>
      </p:nvGrpSpPr>
      <p:grpSpPr>
        <a:xfrm>
          <a:off x="0" y="0"/>
          <a:ext cx="0" cy="0"/>
          <a:chOff x="0" y="0"/>
          <a:chExt cx="0" cy="0"/>
        </a:xfrm>
      </p:grpSpPr>
      <p:pic>
        <p:nvPicPr>
          <p:cNvPr id="26" name="Google Shape;26;p44" descr="atc_all_islands.png"/>
          <p:cNvPicPr preferRelativeResize="0"/>
          <p:nvPr/>
        </p:nvPicPr>
        <p:blipFill rotWithShape="1">
          <a:blip r:embed="rId2">
            <a:alphaModFix/>
          </a:blip>
          <a:srcRect/>
          <a:stretch/>
        </p:blipFill>
        <p:spPr>
          <a:xfrm>
            <a:off x="21070377" y="11785056"/>
            <a:ext cx="2717099" cy="1376868"/>
          </a:xfrm>
          <a:prstGeom prst="rect">
            <a:avLst/>
          </a:prstGeom>
          <a:noFill/>
          <a:ln>
            <a:noFill/>
          </a:ln>
        </p:spPr>
      </p:pic>
      <p:sp>
        <p:nvSpPr>
          <p:cNvPr id="27" name="Google Shape;27;p4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copy 3">
  <p:cSld name="Blank copy 3">
    <p:spTree>
      <p:nvGrpSpPr>
        <p:cNvPr id="1" name="Shape 28"/>
        <p:cNvGrpSpPr/>
        <p:nvPr/>
      </p:nvGrpSpPr>
      <p:grpSpPr>
        <a:xfrm>
          <a:off x="0" y="0"/>
          <a:ext cx="0" cy="0"/>
          <a:chOff x="0" y="0"/>
          <a:chExt cx="0" cy="0"/>
        </a:xfrm>
      </p:grpSpPr>
      <p:pic>
        <p:nvPicPr>
          <p:cNvPr id="29" name="Google Shape;29;p45" descr="atc_all_islands_white.png"/>
          <p:cNvPicPr preferRelativeResize="0"/>
          <p:nvPr/>
        </p:nvPicPr>
        <p:blipFill rotWithShape="1">
          <a:blip r:embed="rId2">
            <a:alphaModFix/>
          </a:blip>
          <a:srcRect/>
          <a:stretch/>
        </p:blipFill>
        <p:spPr>
          <a:xfrm>
            <a:off x="21289319" y="11778632"/>
            <a:ext cx="2717100" cy="1376869"/>
          </a:xfrm>
          <a:prstGeom prst="rect">
            <a:avLst/>
          </a:prstGeom>
          <a:noFill/>
          <a:ln>
            <a:noFill/>
          </a:ln>
        </p:spPr>
      </p:pic>
      <p:sp>
        <p:nvSpPr>
          <p:cNvPr id="30" name="Google Shape;30;p4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amp; Photo">
  <p:cSld name="Title &amp; Photo">
    <p:spTree>
      <p:nvGrpSpPr>
        <p:cNvPr id="1" name="Shape 31"/>
        <p:cNvGrpSpPr/>
        <p:nvPr/>
      </p:nvGrpSpPr>
      <p:grpSpPr>
        <a:xfrm>
          <a:off x="0" y="0"/>
          <a:ext cx="0" cy="0"/>
          <a:chOff x="0" y="0"/>
          <a:chExt cx="0" cy="0"/>
        </a:xfrm>
      </p:grpSpPr>
      <p:sp>
        <p:nvSpPr>
          <p:cNvPr id="32" name="Google Shape;32;p46"/>
          <p:cNvSpPr txBox="1">
            <a:spLocks noGrp="1"/>
          </p:cNvSpPr>
          <p:nvPr>
            <p:ph type="title"/>
          </p:nvPr>
        </p:nvSpPr>
        <p:spPr>
          <a:xfrm>
            <a:off x="977900" y="6421023"/>
            <a:ext cx="21971001" cy="2176877"/>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2B3D6D"/>
              </a:buClr>
              <a:buSzPts val="11600"/>
              <a:buFont typeface="Helvetica Neue"/>
              <a:buNone/>
              <a:defRPr sz="11600">
                <a:latin typeface="Helvetica Neue"/>
                <a:ea typeface="Helvetica Neue"/>
                <a:cs typeface="Helvetica Neue"/>
                <a:sym typeface="Helvetica Neue"/>
              </a:defRPr>
            </a:lvl1pPr>
            <a:lvl2pPr lvl="1" algn="l">
              <a:lnSpc>
                <a:spcPct val="80000"/>
              </a:lnSpc>
              <a:spcBef>
                <a:spcPts val="0"/>
              </a:spcBef>
              <a:spcAft>
                <a:spcPts val="0"/>
              </a:spcAft>
              <a:buClr>
                <a:srgbClr val="2B3D6D"/>
              </a:buClr>
              <a:buSzPts val="1800"/>
              <a:buNone/>
              <a:defRPr/>
            </a:lvl2pPr>
            <a:lvl3pPr lvl="2" algn="l">
              <a:lnSpc>
                <a:spcPct val="80000"/>
              </a:lnSpc>
              <a:spcBef>
                <a:spcPts val="0"/>
              </a:spcBef>
              <a:spcAft>
                <a:spcPts val="0"/>
              </a:spcAft>
              <a:buClr>
                <a:srgbClr val="2B3D6D"/>
              </a:buClr>
              <a:buSzPts val="1800"/>
              <a:buNone/>
              <a:defRPr/>
            </a:lvl3pPr>
            <a:lvl4pPr lvl="3" algn="l">
              <a:lnSpc>
                <a:spcPct val="80000"/>
              </a:lnSpc>
              <a:spcBef>
                <a:spcPts val="0"/>
              </a:spcBef>
              <a:spcAft>
                <a:spcPts val="0"/>
              </a:spcAft>
              <a:buClr>
                <a:srgbClr val="2B3D6D"/>
              </a:buClr>
              <a:buSzPts val="1800"/>
              <a:buNone/>
              <a:defRPr/>
            </a:lvl4pPr>
            <a:lvl5pPr lvl="4" algn="l">
              <a:lnSpc>
                <a:spcPct val="80000"/>
              </a:lnSpc>
              <a:spcBef>
                <a:spcPts val="0"/>
              </a:spcBef>
              <a:spcAft>
                <a:spcPts val="0"/>
              </a:spcAft>
              <a:buClr>
                <a:srgbClr val="2B3D6D"/>
              </a:buClr>
              <a:buSzPts val="1800"/>
              <a:buNone/>
              <a:defRPr/>
            </a:lvl5pPr>
            <a:lvl6pPr lvl="5" algn="l">
              <a:lnSpc>
                <a:spcPct val="80000"/>
              </a:lnSpc>
              <a:spcBef>
                <a:spcPts val="0"/>
              </a:spcBef>
              <a:spcAft>
                <a:spcPts val="0"/>
              </a:spcAft>
              <a:buClr>
                <a:srgbClr val="2B3D6D"/>
              </a:buClr>
              <a:buSzPts val="1800"/>
              <a:buNone/>
              <a:defRPr/>
            </a:lvl6pPr>
            <a:lvl7pPr lvl="6" algn="l">
              <a:lnSpc>
                <a:spcPct val="80000"/>
              </a:lnSpc>
              <a:spcBef>
                <a:spcPts val="0"/>
              </a:spcBef>
              <a:spcAft>
                <a:spcPts val="0"/>
              </a:spcAft>
              <a:buClr>
                <a:srgbClr val="2B3D6D"/>
              </a:buClr>
              <a:buSzPts val="1800"/>
              <a:buNone/>
              <a:defRPr/>
            </a:lvl7pPr>
            <a:lvl8pPr lvl="7" algn="l">
              <a:lnSpc>
                <a:spcPct val="80000"/>
              </a:lnSpc>
              <a:spcBef>
                <a:spcPts val="0"/>
              </a:spcBef>
              <a:spcAft>
                <a:spcPts val="0"/>
              </a:spcAft>
              <a:buClr>
                <a:srgbClr val="2B3D6D"/>
              </a:buClr>
              <a:buSzPts val="1800"/>
              <a:buNone/>
              <a:defRPr/>
            </a:lvl8pPr>
            <a:lvl9pPr lvl="8" algn="l">
              <a:lnSpc>
                <a:spcPct val="80000"/>
              </a:lnSpc>
              <a:spcBef>
                <a:spcPts val="0"/>
              </a:spcBef>
              <a:spcAft>
                <a:spcPts val="0"/>
              </a:spcAft>
              <a:buClr>
                <a:srgbClr val="2B3D6D"/>
              </a:buClr>
              <a:buSzPts val="1800"/>
              <a:buNone/>
              <a:defRPr/>
            </a:lvl9pPr>
          </a:lstStyle>
          <a:p>
            <a:endParaRPr/>
          </a:p>
        </p:txBody>
      </p:sp>
      <p:sp>
        <p:nvSpPr>
          <p:cNvPr id="33" name="Google Shape;33;p46"/>
          <p:cNvSpPr txBox="1">
            <a:spLocks noGrp="1"/>
          </p:cNvSpPr>
          <p:nvPr>
            <p:ph type="body" idx="1"/>
          </p:nvPr>
        </p:nvSpPr>
        <p:spPr>
          <a:xfrm>
            <a:off x="979090" y="8802337"/>
            <a:ext cx="21968621"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2B3D6D"/>
              </a:buClr>
              <a:buSzPts val="3600"/>
              <a:buFont typeface="Helvetica Neue"/>
              <a:buNone/>
              <a:defRPr sz="3600" b="1">
                <a:latin typeface="Helvetica Neue"/>
                <a:ea typeface="Helvetica Neue"/>
                <a:cs typeface="Helvetica Neue"/>
                <a:sym typeface="Helvetica Neue"/>
              </a:defRPr>
            </a:lvl1pPr>
            <a:lvl2pPr marL="914400" lvl="1" indent="-369189" algn="l">
              <a:lnSpc>
                <a:spcPct val="90000"/>
              </a:lnSpc>
              <a:spcBef>
                <a:spcPts val="4500"/>
              </a:spcBef>
              <a:spcAft>
                <a:spcPts val="0"/>
              </a:spcAft>
              <a:buClr>
                <a:srgbClr val="2B3D6D"/>
              </a:buClr>
              <a:buSzPts val="2214"/>
              <a:buChar char="•"/>
              <a:defRPr/>
            </a:lvl2pPr>
            <a:lvl3pPr marL="1371600" lvl="2" indent="-369189" algn="l">
              <a:lnSpc>
                <a:spcPct val="90000"/>
              </a:lnSpc>
              <a:spcBef>
                <a:spcPts val="4500"/>
              </a:spcBef>
              <a:spcAft>
                <a:spcPts val="0"/>
              </a:spcAft>
              <a:buClr>
                <a:srgbClr val="2B3D6D"/>
              </a:buClr>
              <a:buSzPts val="2214"/>
              <a:buChar char="•"/>
              <a:defRPr/>
            </a:lvl3pPr>
            <a:lvl4pPr marL="1828800" lvl="3" indent="-369189" algn="l">
              <a:lnSpc>
                <a:spcPct val="90000"/>
              </a:lnSpc>
              <a:spcBef>
                <a:spcPts val="4500"/>
              </a:spcBef>
              <a:spcAft>
                <a:spcPts val="0"/>
              </a:spcAft>
              <a:buClr>
                <a:srgbClr val="2B3D6D"/>
              </a:buClr>
              <a:buSzPts val="2214"/>
              <a:buChar char="•"/>
              <a:defRPr/>
            </a:lvl4pPr>
            <a:lvl5pPr marL="2286000" lvl="4" indent="-369189" algn="l">
              <a:lnSpc>
                <a:spcPct val="90000"/>
              </a:lnSpc>
              <a:spcBef>
                <a:spcPts val="4500"/>
              </a:spcBef>
              <a:spcAft>
                <a:spcPts val="0"/>
              </a:spcAft>
              <a:buClr>
                <a:srgbClr val="2B3D6D"/>
              </a:buClr>
              <a:buSzPts val="2214"/>
              <a:buChar char="•"/>
              <a:defRPr/>
            </a:lvl5pPr>
            <a:lvl6pPr marL="2743200" lvl="5" indent="-369189" algn="l">
              <a:lnSpc>
                <a:spcPct val="90000"/>
              </a:lnSpc>
              <a:spcBef>
                <a:spcPts val="4500"/>
              </a:spcBef>
              <a:spcAft>
                <a:spcPts val="0"/>
              </a:spcAft>
              <a:buClr>
                <a:srgbClr val="2B3D6D"/>
              </a:buClr>
              <a:buSzPts val="2214"/>
              <a:buChar char="•"/>
              <a:defRPr/>
            </a:lvl6pPr>
            <a:lvl7pPr marL="3200400" lvl="6" indent="-369189" algn="l">
              <a:lnSpc>
                <a:spcPct val="90000"/>
              </a:lnSpc>
              <a:spcBef>
                <a:spcPts val="4500"/>
              </a:spcBef>
              <a:spcAft>
                <a:spcPts val="0"/>
              </a:spcAft>
              <a:buClr>
                <a:srgbClr val="2B3D6D"/>
              </a:buClr>
              <a:buSzPts val="2214"/>
              <a:buChar char="•"/>
              <a:defRPr/>
            </a:lvl7pPr>
            <a:lvl8pPr marL="3657600" lvl="7" indent="-369189" algn="l">
              <a:lnSpc>
                <a:spcPct val="90000"/>
              </a:lnSpc>
              <a:spcBef>
                <a:spcPts val="4500"/>
              </a:spcBef>
              <a:spcAft>
                <a:spcPts val="0"/>
              </a:spcAft>
              <a:buClr>
                <a:srgbClr val="2B3D6D"/>
              </a:buClr>
              <a:buSzPts val="2214"/>
              <a:buChar char="•"/>
              <a:defRPr/>
            </a:lvl8pPr>
            <a:lvl9pPr marL="4114800" lvl="8" indent="-369189" algn="l">
              <a:lnSpc>
                <a:spcPct val="90000"/>
              </a:lnSpc>
              <a:spcBef>
                <a:spcPts val="4500"/>
              </a:spcBef>
              <a:spcAft>
                <a:spcPts val="0"/>
              </a:spcAft>
              <a:buClr>
                <a:srgbClr val="2B3D6D"/>
              </a:buClr>
              <a:buSzPts val="2214"/>
              <a:buChar char="•"/>
              <a:defRPr/>
            </a:lvl9pPr>
          </a:lstStyle>
          <a:p>
            <a:endParaRPr/>
          </a:p>
        </p:txBody>
      </p:sp>
      <p:pic>
        <p:nvPicPr>
          <p:cNvPr id="34" name="Google Shape;34;p46" descr="atc_all_islands.png"/>
          <p:cNvPicPr preferRelativeResize="0"/>
          <p:nvPr/>
        </p:nvPicPr>
        <p:blipFill rotWithShape="1">
          <a:blip r:embed="rId2">
            <a:alphaModFix/>
          </a:blip>
          <a:srcRect/>
          <a:stretch/>
        </p:blipFill>
        <p:spPr>
          <a:xfrm>
            <a:off x="1193591" y="1462324"/>
            <a:ext cx="6960018" cy="3526931"/>
          </a:xfrm>
          <a:prstGeom prst="rect">
            <a:avLst/>
          </a:prstGeom>
          <a:noFill/>
          <a:ln>
            <a:noFill/>
          </a:ln>
        </p:spPr>
      </p:pic>
      <p:pic>
        <p:nvPicPr>
          <p:cNvPr id="35" name="Google Shape;35;p46" descr="20220321_ATC_Statewide-Amy Nakama_Malama I Ke Ola6.jpg"/>
          <p:cNvPicPr preferRelativeResize="0"/>
          <p:nvPr/>
        </p:nvPicPr>
        <p:blipFill rotWithShape="1">
          <a:blip r:embed="rId3">
            <a:alphaModFix/>
          </a:blip>
          <a:srcRect/>
          <a:stretch/>
        </p:blipFill>
        <p:spPr>
          <a:xfrm>
            <a:off x="15356045" y="0"/>
            <a:ext cx="9126929" cy="13716000"/>
          </a:xfrm>
          <a:prstGeom prst="rect">
            <a:avLst/>
          </a:prstGeom>
          <a:noFill/>
          <a:ln>
            <a:noFill/>
          </a:ln>
        </p:spPr>
      </p:pic>
      <p:sp>
        <p:nvSpPr>
          <p:cNvPr id="36" name="Google Shape;36;p46"/>
          <p:cNvSpPr txBox="1">
            <a:spLocks noGrp="1"/>
          </p:cNvSpPr>
          <p:nvPr>
            <p:ph type="sldNum" idx="12"/>
          </p:nvPr>
        </p:nvSpPr>
        <p:spPr>
          <a:xfrm>
            <a:off x="12001911" y="13074598"/>
            <a:ext cx="367681" cy="38100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2B3D6D"/>
              </a:buClr>
              <a:buSzPts val="1800"/>
              <a:buFont typeface="Century Gothic"/>
              <a:buNone/>
              <a:defRPr>
                <a:solidFill>
                  <a:srgbClr val="2B3D6D"/>
                </a:solidFill>
                <a:latin typeface="Century Gothic"/>
                <a:ea typeface="Century Gothic"/>
                <a:cs typeface="Century Gothic"/>
                <a:sym typeface="Century Gothic"/>
              </a:defRPr>
            </a:lvl1pPr>
            <a:lvl2pPr marL="0" lvl="1" indent="0" algn="ctr">
              <a:lnSpc>
                <a:spcPct val="100000"/>
              </a:lnSpc>
              <a:spcBef>
                <a:spcPts val="0"/>
              </a:spcBef>
              <a:spcAft>
                <a:spcPts val="0"/>
              </a:spcAft>
              <a:buClr>
                <a:srgbClr val="2B3D6D"/>
              </a:buClr>
              <a:buSzPts val="1800"/>
              <a:buFont typeface="Century Gothic"/>
              <a:buNone/>
              <a:defRPr>
                <a:solidFill>
                  <a:srgbClr val="2B3D6D"/>
                </a:solidFill>
                <a:latin typeface="Century Gothic"/>
                <a:ea typeface="Century Gothic"/>
                <a:cs typeface="Century Gothic"/>
                <a:sym typeface="Century Gothic"/>
              </a:defRPr>
            </a:lvl2pPr>
            <a:lvl3pPr marL="0" lvl="2" indent="0" algn="ctr">
              <a:lnSpc>
                <a:spcPct val="100000"/>
              </a:lnSpc>
              <a:spcBef>
                <a:spcPts val="0"/>
              </a:spcBef>
              <a:spcAft>
                <a:spcPts val="0"/>
              </a:spcAft>
              <a:buClr>
                <a:srgbClr val="2B3D6D"/>
              </a:buClr>
              <a:buSzPts val="1800"/>
              <a:buFont typeface="Century Gothic"/>
              <a:buNone/>
              <a:defRPr>
                <a:solidFill>
                  <a:srgbClr val="2B3D6D"/>
                </a:solidFill>
                <a:latin typeface="Century Gothic"/>
                <a:ea typeface="Century Gothic"/>
                <a:cs typeface="Century Gothic"/>
                <a:sym typeface="Century Gothic"/>
              </a:defRPr>
            </a:lvl3pPr>
            <a:lvl4pPr marL="0" lvl="3" indent="0" algn="ctr">
              <a:lnSpc>
                <a:spcPct val="100000"/>
              </a:lnSpc>
              <a:spcBef>
                <a:spcPts val="0"/>
              </a:spcBef>
              <a:spcAft>
                <a:spcPts val="0"/>
              </a:spcAft>
              <a:buClr>
                <a:srgbClr val="2B3D6D"/>
              </a:buClr>
              <a:buSzPts val="1800"/>
              <a:buFont typeface="Century Gothic"/>
              <a:buNone/>
              <a:defRPr>
                <a:solidFill>
                  <a:srgbClr val="2B3D6D"/>
                </a:solidFill>
                <a:latin typeface="Century Gothic"/>
                <a:ea typeface="Century Gothic"/>
                <a:cs typeface="Century Gothic"/>
                <a:sym typeface="Century Gothic"/>
              </a:defRPr>
            </a:lvl4pPr>
            <a:lvl5pPr marL="0" lvl="4" indent="0" algn="ctr">
              <a:lnSpc>
                <a:spcPct val="100000"/>
              </a:lnSpc>
              <a:spcBef>
                <a:spcPts val="0"/>
              </a:spcBef>
              <a:spcAft>
                <a:spcPts val="0"/>
              </a:spcAft>
              <a:buClr>
                <a:srgbClr val="2B3D6D"/>
              </a:buClr>
              <a:buSzPts val="1800"/>
              <a:buFont typeface="Century Gothic"/>
              <a:buNone/>
              <a:defRPr>
                <a:solidFill>
                  <a:srgbClr val="2B3D6D"/>
                </a:solidFill>
                <a:latin typeface="Century Gothic"/>
                <a:ea typeface="Century Gothic"/>
                <a:cs typeface="Century Gothic"/>
                <a:sym typeface="Century Gothic"/>
              </a:defRPr>
            </a:lvl5pPr>
            <a:lvl6pPr marL="0" lvl="5" indent="0" algn="ctr">
              <a:lnSpc>
                <a:spcPct val="100000"/>
              </a:lnSpc>
              <a:spcBef>
                <a:spcPts val="0"/>
              </a:spcBef>
              <a:spcAft>
                <a:spcPts val="0"/>
              </a:spcAft>
              <a:buClr>
                <a:srgbClr val="2B3D6D"/>
              </a:buClr>
              <a:buSzPts val="1800"/>
              <a:buFont typeface="Century Gothic"/>
              <a:buNone/>
              <a:defRPr>
                <a:solidFill>
                  <a:srgbClr val="2B3D6D"/>
                </a:solidFill>
                <a:latin typeface="Century Gothic"/>
                <a:ea typeface="Century Gothic"/>
                <a:cs typeface="Century Gothic"/>
                <a:sym typeface="Century Gothic"/>
              </a:defRPr>
            </a:lvl6pPr>
            <a:lvl7pPr marL="0" lvl="6" indent="0" algn="ctr">
              <a:lnSpc>
                <a:spcPct val="100000"/>
              </a:lnSpc>
              <a:spcBef>
                <a:spcPts val="0"/>
              </a:spcBef>
              <a:spcAft>
                <a:spcPts val="0"/>
              </a:spcAft>
              <a:buClr>
                <a:srgbClr val="2B3D6D"/>
              </a:buClr>
              <a:buSzPts val="1800"/>
              <a:buFont typeface="Century Gothic"/>
              <a:buNone/>
              <a:defRPr>
                <a:solidFill>
                  <a:srgbClr val="2B3D6D"/>
                </a:solidFill>
                <a:latin typeface="Century Gothic"/>
                <a:ea typeface="Century Gothic"/>
                <a:cs typeface="Century Gothic"/>
                <a:sym typeface="Century Gothic"/>
              </a:defRPr>
            </a:lvl7pPr>
            <a:lvl8pPr marL="0" lvl="7" indent="0" algn="ctr">
              <a:lnSpc>
                <a:spcPct val="100000"/>
              </a:lnSpc>
              <a:spcBef>
                <a:spcPts val="0"/>
              </a:spcBef>
              <a:spcAft>
                <a:spcPts val="0"/>
              </a:spcAft>
              <a:buClr>
                <a:srgbClr val="2B3D6D"/>
              </a:buClr>
              <a:buSzPts val="1800"/>
              <a:buFont typeface="Century Gothic"/>
              <a:buNone/>
              <a:defRPr>
                <a:solidFill>
                  <a:srgbClr val="2B3D6D"/>
                </a:solidFill>
                <a:latin typeface="Century Gothic"/>
                <a:ea typeface="Century Gothic"/>
                <a:cs typeface="Century Gothic"/>
                <a:sym typeface="Century Gothic"/>
              </a:defRPr>
            </a:lvl8pPr>
            <a:lvl9pPr marL="0" lvl="8" indent="0" algn="ctr">
              <a:lnSpc>
                <a:spcPct val="100000"/>
              </a:lnSpc>
              <a:spcBef>
                <a:spcPts val="0"/>
              </a:spcBef>
              <a:spcAft>
                <a:spcPts val="0"/>
              </a:spcAft>
              <a:buClr>
                <a:srgbClr val="2B3D6D"/>
              </a:buClr>
              <a:buSzPts val="1800"/>
              <a:buFont typeface="Century Gothic"/>
              <a:buNone/>
              <a:defRPr>
                <a:solidFill>
                  <a:srgbClr val="2B3D6D"/>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800" b="0" i="0" u="none" strike="noStrike" cap="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mp; Photo Alt">
  <p:cSld name="Title &amp; Photo Alt">
    <p:spTree>
      <p:nvGrpSpPr>
        <p:cNvPr id="1" name="Shape 37"/>
        <p:cNvGrpSpPr/>
        <p:nvPr/>
      </p:nvGrpSpPr>
      <p:grpSpPr>
        <a:xfrm>
          <a:off x="0" y="0"/>
          <a:ext cx="0" cy="0"/>
          <a:chOff x="0" y="0"/>
          <a:chExt cx="0" cy="0"/>
        </a:xfrm>
      </p:grpSpPr>
      <p:sp>
        <p:nvSpPr>
          <p:cNvPr id="38" name="Google Shape;38;p47"/>
          <p:cNvSpPr>
            <a:spLocks noGrp="1"/>
          </p:cNvSpPr>
          <p:nvPr>
            <p:ph type="pic" idx="2"/>
          </p:nvPr>
        </p:nvSpPr>
        <p:spPr>
          <a:xfrm>
            <a:off x="9254335" y="1270000"/>
            <a:ext cx="16797330" cy="11176000"/>
          </a:xfrm>
          <a:prstGeom prst="rect">
            <a:avLst/>
          </a:prstGeom>
          <a:noFill/>
          <a:ln>
            <a:noFill/>
          </a:ln>
        </p:spPr>
      </p:sp>
      <p:sp>
        <p:nvSpPr>
          <p:cNvPr id="39" name="Google Shape;39;p47"/>
          <p:cNvSpPr txBox="1">
            <a:spLocks noGrp="1"/>
          </p:cNvSpPr>
          <p:nvPr>
            <p:ph type="title"/>
          </p:nvPr>
        </p:nvSpPr>
        <p:spPr>
          <a:xfrm>
            <a:off x="1206500" y="1270000"/>
            <a:ext cx="9779000" cy="588227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2B3D6D"/>
              </a:buClr>
              <a:buSzPts val="1800"/>
              <a:buNone/>
              <a:defRPr/>
            </a:lvl1pPr>
            <a:lvl2pPr lvl="1" algn="l">
              <a:lnSpc>
                <a:spcPct val="80000"/>
              </a:lnSpc>
              <a:spcBef>
                <a:spcPts val="0"/>
              </a:spcBef>
              <a:spcAft>
                <a:spcPts val="0"/>
              </a:spcAft>
              <a:buClr>
                <a:srgbClr val="2B3D6D"/>
              </a:buClr>
              <a:buSzPts val="1800"/>
              <a:buNone/>
              <a:defRPr/>
            </a:lvl2pPr>
            <a:lvl3pPr lvl="2" algn="l">
              <a:lnSpc>
                <a:spcPct val="80000"/>
              </a:lnSpc>
              <a:spcBef>
                <a:spcPts val="0"/>
              </a:spcBef>
              <a:spcAft>
                <a:spcPts val="0"/>
              </a:spcAft>
              <a:buClr>
                <a:srgbClr val="2B3D6D"/>
              </a:buClr>
              <a:buSzPts val="1800"/>
              <a:buNone/>
              <a:defRPr/>
            </a:lvl3pPr>
            <a:lvl4pPr lvl="3" algn="l">
              <a:lnSpc>
                <a:spcPct val="80000"/>
              </a:lnSpc>
              <a:spcBef>
                <a:spcPts val="0"/>
              </a:spcBef>
              <a:spcAft>
                <a:spcPts val="0"/>
              </a:spcAft>
              <a:buClr>
                <a:srgbClr val="2B3D6D"/>
              </a:buClr>
              <a:buSzPts val="1800"/>
              <a:buNone/>
              <a:defRPr/>
            </a:lvl4pPr>
            <a:lvl5pPr lvl="4" algn="l">
              <a:lnSpc>
                <a:spcPct val="80000"/>
              </a:lnSpc>
              <a:spcBef>
                <a:spcPts val="0"/>
              </a:spcBef>
              <a:spcAft>
                <a:spcPts val="0"/>
              </a:spcAft>
              <a:buClr>
                <a:srgbClr val="2B3D6D"/>
              </a:buClr>
              <a:buSzPts val="1800"/>
              <a:buNone/>
              <a:defRPr/>
            </a:lvl5pPr>
            <a:lvl6pPr lvl="5" algn="l">
              <a:lnSpc>
                <a:spcPct val="80000"/>
              </a:lnSpc>
              <a:spcBef>
                <a:spcPts val="0"/>
              </a:spcBef>
              <a:spcAft>
                <a:spcPts val="0"/>
              </a:spcAft>
              <a:buClr>
                <a:srgbClr val="2B3D6D"/>
              </a:buClr>
              <a:buSzPts val="1800"/>
              <a:buNone/>
              <a:defRPr/>
            </a:lvl6pPr>
            <a:lvl7pPr lvl="6" algn="l">
              <a:lnSpc>
                <a:spcPct val="80000"/>
              </a:lnSpc>
              <a:spcBef>
                <a:spcPts val="0"/>
              </a:spcBef>
              <a:spcAft>
                <a:spcPts val="0"/>
              </a:spcAft>
              <a:buClr>
                <a:srgbClr val="2B3D6D"/>
              </a:buClr>
              <a:buSzPts val="1800"/>
              <a:buNone/>
              <a:defRPr/>
            </a:lvl7pPr>
            <a:lvl8pPr lvl="7" algn="l">
              <a:lnSpc>
                <a:spcPct val="80000"/>
              </a:lnSpc>
              <a:spcBef>
                <a:spcPts val="0"/>
              </a:spcBef>
              <a:spcAft>
                <a:spcPts val="0"/>
              </a:spcAft>
              <a:buClr>
                <a:srgbClr val="2B3D6D"/>
              </a:buClr>
              <a:buSzPts val="1800"/>
              <a:buNone/>
              <a:defRPr/>
            </a:lvl8pPr>
            <a:lvl9pPr lvl="8" algn="l">
              <a:lnSpc>
                <a:spcPct val="80000"/>
              </a:lnSpc>
              <a:spcBef>
                <a:spcPts val="0"/>
              </a:spcBef>
              <a:spcAft>
                <a:spcPts val="0"/>
              </a:spcAft>
              <a:buClr>
                <a:srgbClr val="2B3D6D"/>
              </a:buClr>
              <a:buSzPts val="1800"/>
              <a:buNone/>
              <a:defRPr/>
            </a:lvl9pPr>
          </a:lstStyle>
          <a:p>
            <a:endParaRPr/>
          </a:p>
        </p:txBody>
      </p:sp>
      <p:sp>
        <p:nvSpPr>
          <p:cNvPr id="40" name="Google Shape;40;p47"/>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2B3D6D"/>
              </a:buClr>
              <a:buSzPts val="5500"/>
              <a:buFont typeface="Century Gothic"/>
              <a:buNone/>
              <a:defRPr sz="5500" b="1"/>
            </a:lvl1pPr>
            <a:lvl2pPr marL="914400" lvl="1" indent="-228600" algn="l">
              <a:lnSpc>
                <a:spcPct val="100000"/>
              </a:lnSpc>
              <a:spcBef>
                <a:spcPts val="0"/>
              </a:spcBef>
              <a:spcAft>
                <a:spcPts val="0"/>
              </a:spcAft>
              <a:buClr>
                <a:srgbClr val="2B3D6D"/>
              </a:buClr>
              <a:buSzPts val="5500"/>
              <a:buFont typeface="Century Gothic"/>
              <a:buNone/>
              <a:defRPr sz="5500" b="1"/>
            </a:lvl2pPr>
            <a:lvl3pPr marL="1371600" lvl="2" indent="-228600" algn="l">
              <a:lnSpc>
                <a:spcPct val="100000"/>
              </a:lnSpc>
              <a:spcBef>
                <a:spcPts val="0"/>
              </a:spcBef>
              <a:spcAft>
                <a:spcPts val="0"/>
              </a:spcAft>
              <a:buClr>
                <a:srgbClr val="2B3D6D"/>
              </a:buClr>
              <a:buSzPts val="5500"/>
              <a:buFont typeface="Century Gothic"/>
              <a:buNone/>
              <a:defRPr sz="5500" b="1"/>
            </a:lvl3pPr>
            <a:lvl4pPr marL="1828800" lvl="3" indent="-228600" algn="l">
              <a:lnSpc>
                <a:spcPct val="100000"/>
              </a:lnSpc>
              <a:spcBef>
                <a:spcPts val="0"/>
              </a:spcBef>
              <a:spcAft>
                <a:spcPts val="0"/>
              </a:spcAft>
              <a:buClr>
                <a:srgbClr val="2B3D6D"/>
              </a:buClr>
              <a:buSzPts val="5500"/>
              <a:buFont typeface="Century Gothic"/>
              <a:buNone/>
              <a:defRPr sz="5500" b="1"/>
            </a:lvl4pPr>
            <a:lvl5pPr marL="2286000" lvl="4" indent="-228600" algn="l">
              <a:lnSpc>
                <a:spcPct val="100000"/>
              </a:lnSpc>
              <a:spcBef>
                <a:spcPts val="0"/>
              </a:spcBef>
              <a:spcAft>
                <a:spcPts val="0"/>
              </a:spcAft>
              <a:buClr>
                <a:srgbClr val="2B3D6D"/>
              </a:buClr>
              <a:buSzPts val="5500"/>
              <a:buFont typeface="Century Gothic"/>
              <a:buNone/>
              <a:defRPr sz="5500" b="1"/>
            </a:lvl5pPr>
            <a:lvl6pPr marL="2743200" lvl="5" indent="-369189" algn="l">
              <a:lnSpc>
                <a:spcPct val="90000"/>
              </a:lnSpc>
              <a:spcBef>
                <a:spcPts val="4500"/>
              </a:spcBef>
              <a:spcAft>
                <a:spcPts val="0"/>
              </a:spcAft>
              <a:buClr>
                <a:srgbClr val="2B3D6D"/>
              </a:buClr>
              <a:buSzPts val="2214"/>
              <a:buChar char="•"/>
              <a:defRPr/>
            </a:lvl6pPr>
            <a:lvl7pPr marL="3200400" lvl="6" indent="-369189" algn="l">
              <a:lnSpc>
                <a:spcPct val="90000"/>
              </a:lnSpc>
              <a:spcBef>
                <a:spcPts val="4500"/>
              </a:spcBef>
              <a:spcAft>
                <a:spcPts val="0"/>
              </a:spcAft>
              <a:buClr>
                <a:srgbClr val="2B3D6D"/>
              </a:buClr>
              <a:buSzPts val="2214"/>
              <a:buChar char="•"/>
              <a:defRPr/>
            </a:lvl7pPr>
            <a:lvl8pPr marL="3657600" lvl="7" indent="-369189" algn="l">
              <a:lnSpc>
                <a:spcPct val="90000"/>
              </a:lnSpc>
              <a:spcBef>
                <a:spcPts val="4500"/>
              </a:spcBef>
              <a:spcAft>
                <a:spcPts val="0"/>
              </a:spcAft>
              <a:buClr>
                <a:srgbClr val="2B3D6D"/>
              </a:buClr>
              <a:buSzPts val="2214"/>
              <a:buChar char="•"/>
              <a:defRPr/>
            </a:lvl8pPr>
            <a:lvl9pPr marL="4114800" lvl="8" indent="-369189" algn="l">
              <a:lnSpc>
                <a:spcPct val="90000"/>
              </a:lnSpc>
              <a:spcBef>
                <a:spcPts val="4500"/>
              </a:spcBef>
              <a:spcAft>
                <a:spcPts val="0"/>
              </a:spcAft>
              <a:buClr>
                <a:srgbClr val="2B3D6D"/>
              </a:buClr>
              <a:buSzPts val="2214"/>
              <a:buChar char="•"/>
              <a:defRPr/>
            </a:lvl9pPr>
          </a:lstStyle>
          <a:p>
            <a:endParaRPr/>
          </a:p>
        </p:txBody>
      </p:sp>
      <p:pic>
        <p:nvPicPr>
          <p:cNvPr id="41" name="Google Shape;41;p47" descr="atc_all_islands.png"/>
          <p:cNvPicPr preferRelativeResize="0"/>
          <p:nvPr/>
        </p:nvPicPr>
        <p:blipFill rotWithShape="1">
          <a:blip r:embed="rId2">
            <a:alphaModFix/>
          </a:blip>
          <a:srcRect/>
          <a:stretch/>
        </p:blipFill>
        <p:spPr>
          <a:xfrm>
            <a:off x="1231635" y="1208324"/>
            <a:ext cx="4930092" cy="2498284"/>
          </a:xfrm>
          <a:prstGeom prst="rect">
            <a:avLst/>
          </a:prstGeom>
          <a:noFill/>
          <a:ln>
            <a:noFill/>
          </a:ln>
        </p:spPr>
      </p:pic>
      <p:sp>
        <p:nvSpPr>
          <p:cNvPr id="42" name="Google Shape;42;p47"/>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ullets">
  <p:cSld name="Bullets">
    <p:spTree>
      <p:nvGrpSpPr>
        <p:cNvPr id="1" name="Shape 43"/>
        <p:cNvGrpSpPr/>
        <p:nvPr/>
      </p:nvGrpSpPr>
      <p:grpSpPr>
        <a:xfrm>
          <a:off x="0" y="0"/>
          <a:ext cx="0" cy="0"/>
          <a:chOff x="0" y="0"/>
          <a:chExt cx="0" cy="0"/>
        </a:xfrm>
      </p:grpSpPr>
      <p:sp>
        <p:nvSpPr>
          <p:cNvPr id="44" name="Google Shape;44;p48"/>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603504" algn="l">
              <a:lnSpc>
                <a:spcPct val="90000"/>
              </a:lnSpc>
              <a:spcBef>
                <a:spcPts val="4500"/>
              </a:spcBef>
              <a:spcAft>
                <a:spcPts val="0"/>
              </a:spcAft>
              <a:buClr>
                <a:srgbClr val="2B3D6D"/>
              </a:buClr>
              <a:buSzPts val="5904"/>
              <a:buFont typeface="Helvetica Neue"/>
              <a:buChar char="•"/>
              <a:defRPr>
                <a:latin typeface="Helvetica Neue"/>
                <a:ea typeface="Helvetica Neue"/>
                <a:cs typeface="Helvetica Neue"/>
                <a:sym typeface="Helvetica Neue"/>
              </a:defRPr>
            </a:lvl1pPr>
            <a:lvl2pPr marL="914400" lvl="1" indent="-603504" algn="l">
              <a:lnSpc>
                <a:spcPct val="90000"/>
              </a:lnSpc>
              <a:spcBef>
                <a:spcPts val="4500"/>
              </a:spcBef>
              <a:spcAft>
                <a:spcPts val="0"/>
              </a:spcAft>
              <a:buClr>
                <a:srgbClr val="2B3D6D"/>
              </a:buClr>
              <a:buSzPts val="5904"/>
              <a:buFont typeface="Helvetica Neue"/>
              <a:buChar char="•"/>
              <a:defRPr>
                <a:latin typeface="Helvetica Neue"/>
                <a:ea typeface="Helvetica Neue"/>
                <a:cs typeface="Helvetica Neue"/>
                <a:sym typeface="Helvetica Neue"/>
              </a:defRPr>
            </a:lvl2pPr>
            <a:lvl3pPr marL="1371600" lvl="2" indent="-603504" algn="l">
              <a:lnSpc>
                <a:spcPct val="90000"/>
              </a:lnSpc>
              <a:spcBef>
                <a:spcPts val="4500"/>
              </a:spcBef>
              <a:spcAft>
                <a:spcPts val="0"/>
              </a:spcAft>
              <a:buClr>
                <a:srgbClr val="2B3D6D"/>
              </a:buClr>
              <a:buSzPts val="5904"/>
              <a:buFont typeface="Helvetica Neue"/>
              <a:buChar char="•"/>
              <a:defRPr>
                <a:latin typeface="Helvetica Neue"/>
                <a:ea typeface="Helvetica Neue"/>
                <a:cs typeface="Helvetica Neue"/>
                <a:sym typeface="Helvetica Neue"/>
              </a:defRPr>
            </a:lvl3pPr>
            <a:lvl4pPr marL="1828800" lvl="3" indent="-603504" algn="l">
              <a:lnSpc>
                <a:spcPct val="90000"/>
              </a:lnSpc>
              <a:spcBef>
                <a:spcPts val="4500"/>
              </a:spcBef>
              <a:spcAft>
                <a:spcPts val="0"/>
              </a:spcAft>
              <a:buClr>
                <a:srgbClr val="2B3D6D"/>
              </a:buClr>
              <a:buSzPts val="5904"/>
              <a:buFont typeface="Helvetica Neue"/>
              <a:buChar char="•"/>
              <a:defRPr>
                <a:latin typeface="Helvetica Neue"/>
                <a:ea typeface="Helvetica Neue"/>
                <a:cs typeface="Helvetica Neue"/>
                <a:sym typeface="Helvetica Neue"/>
              </a:defRPr>
            </a:lvl4pPr>
            <a:lvl5pPr marL="2286000" lvl="4" indent="-603504" algn="l">
              <a:lnSpc>
                <a:spcPct val="90000"/>
              </a:lnSpc>
              <a:spcBef>
                <a:spcPts val="4500"/>
              </a:spcBef>
              <a:spcAft>
                <a:spcPts val="0"/>
              </a:spcAft>
              <a:buClr>
                <a:srgbClr val="2B3D6D"/>
              </a:buClr>
              <a:buSzPts val="5904"/>
              <a:buFont typeface="Helvetica Neue"/>
              <a:buChar char="•"/>
              <a:defRPr>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2B3D6D"/>
              </a:buClr>
              <a:buSzPts val="2214"/>
              <a:buChar char="•"/>
              <a:defRPr/>
            </a:lvl6pPr>
            <a:lvl7pPr marL="3200400" lvl="6" indent="-369189" algn="l">
              <a:lnSpc>
                <a:spcPct val="90000"/>
              </a:lnSpc>
              <a:spcBef>
                <a:spcPts val="4500"/>
              </a:spcBef>
              <a:spcAft>
                <a:spcPts val="0"/>
              </a:spcAft>
              <a:buClr>
                <a:srgbClr val="2B3D6D"/>
              </a:buClr>
              <a:buSzPts val="2214"/>
              <a:buChar char="•"/>
              <a:defRPr/>
            </a:lvl7pPr>
            <a:lvl8pPr marL="3657600" lvl="7" indent="-369189" algn="l">
              <a:lnSpc>
                <a:spcPct val="90000"/>
              </a:lnSpc>
              <a:spcBef>
                <a:spcPts val="4500"/>
              </a:spcBef>
              <a:spcAft>
                <a:spcPts val="0"/>
              </a:spcAft>
              <a:buClr>
                <a:srgbClr val="2B3D6D"/>
              </a:buClr>
              <a:buSzPts val="2214"/>
              <a:buChar char="•"/>
              <a:defRPr/>
            </a:lvl8pPr>
            <a:lvl9pPr marL="4114800" lvl="8" indent="-369189" algn="l">
              <a:lnSpc>
                <a:spcPct val="90000"/>
              </a:lnSpc>
              <a:spcBef>
                <a:spcPts val="4500"/>
              </a:spcBef>
              <a:spcAft>
                <a:spcPts val="0"/>
              </a:spcAft>
              <a:buClr>
                <a:srgbClr val="2B3D6D"/>
              </a:buClr>
              <a:buSzPts val="2214"/>
              <a:buChar char="•"/>
              <a:defRPr/>
            </a:lvl9pPr>
          </a:lstStyle>
          <a:p>
            <a:endParaRPr/>
          </a:p>
        </p:txBody>
      </p:sp>
      <p:pic>
        <p:nvPicPr>
          <p:cNvPr id="45" name="Google Shape;45;p48" descr="atc_all_islands.png"/>
          <p:cNvPicPr preferRelativeResize="0"/>
          <p:nvPr/>
        </p:nvPicPr>
        <p:blipFill rotWithShape="1">
          <a:blip r:embed="rId2">
            <a:alphaModFix/>
          </a:blip>
          <a:srcRect/>
          <a:stretch/>
        </p:blipFill>
        <p:spPr>
          <a:xfrm>
            <a:off x="18478236" y="10047524"/>
            <a:ext cx="4930091" cy="2498284"/>
          </a:xfrm>
          <a:prstGeom prst="rect">
            <a:avLst/>
          </a:prstGeom>
          <a:noFill/>
          <a:ln>
            <a:noFill/>
          </a:ln>
        </p:spPr>
      </p:pic>
      <p:sp>
        <p:nvSpPr>
          <p:cNvPr id="46" name="Google Shape;46;p4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Bullets &amp; Photo">
  <p:cSld name="Title, Bullets &amp; Photo">
    <p:spTree>
      <p:nvGrpSpPr>
        <p:cNvPr id="1" name="Shape 47"/>
        <p:cNvGrpSpPr/>
        <p:nvPr/>
      </p:nvGrpSpPr>
      <p:grpSpPr>
        <a:xfrm>
          <a:off x="0" y="0"/>
          <a:ext cx="0" cy="0"/>
          <a:chOff x="0" y="0"/>
          <a:chExt cx="0" cy="0"/>
        </a:xfrm>
      </p:grpSpPr>
      <p:sp>
        <p:nvSpPr>
          <p:cNvPr id="48" name="Google Shape;48;p49"/>
          <p:cNvSpPr txBox="1">
            <a:spLocks noGrp="1"/>
          </p:cNvSpPr>
          <p:nvPr>
            <p:ph type="body" idx="1"/>
          </p:nvPr>
        </p:nvSpPr>
        <p:spPr>
          <a:xfrm>
            <a:off x="1203685" y="5065362"/>
            <a:ext cx="9779001"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2B3D6D"/>
              </a:buClr>
              <a:buSzPts val="5500"/>
              <a:buFont typeface="Helvetica Neue"/>
              <a:buNone/>
              <a:defRPr sz="5500" b="1">
                <a:latin typeface="Helvetica Neue"/>
                <a:ea typeface="Helvetica Neue"/>
                <a:cs typeface="Helvetica Neue"/>
                <a:sym typeface="Helvetica Neue"/>
              </a:defRPr>
            </a:lvl1pPr>
            <a:lvl2pPr marL="914400" lvl="1" indent="-369189" algn="l">
              <a:lnSpc>
                <a:spcPct val="90000"/>
              </a:lnSpc>
              <a:spcBef>
                <a:spcPts val="4500"/>
              </a:spcBef>
              <a:spcAft>
                <a:spcPts val="0"/>
              </a:spcAft>
              <a:buClr>
                <a:srgbClr val="2B3D6D"/>
              </a:buClr>
              <a:buSzPts val="2214"/>
              <a:buChar char="•"/>
              <a:defRPr/>
            </a:lvl2pPr>
            <a:lvl3pPr marL="1371600" lvl="2" indent="-369189" algn="l">
              <a:lnSpc>
                <a:spcPct val="90000"/>
              </a:lnSpc>
              <a:spcBef>
                <a:spcPts val="4500"/>
              </a:spcBef>
              <a:spcAft>
                <a:spcPts val="0"/>
              </a:spcAft>
              <a:buClr>
                <a:srgbClr val="2B3D6D"/>
              </a:buClr>
              <a:buSzPts val="2214"/>
              <a:buChar char="•"/>
              <a:defRPr/>
            </a:lvl3pPr>
            <a:lvl4pPr marL="1828800" lvl="3" indent="-369189" algn="l">
              <a:lnSpc>
                <a:spcPct val="90000"/>
              </a:lnSpc>
              <a:spcBef>
                <a:spcPts val="4500"/>
              </a:spcBef>
              <a:spcAft>
                <a:spcPts val="0"/>
              </a:spcAft>
              <a:buClr>
                <a:srgbClr val="2B3D6D"/>
              </a:buClr>
              <a:buSzPts val="2214"/>
              <a:buChar char="•"/>
              <a:defRPr/>
            </a:lvl4pPr>
            <a:lvl5pPr marL="2286000" lvl="4" indent="-369189" algn="l">
              <a:lnSpc>
                <a:spcPct val="90000"/>
              </a:lnSpc>
              <a:spcBef>
                <a:spcPts val="4500"/>
              </a:spcBef>
              <a:spcAft>
                <a:spcPts val="0"/>
              </a:spcAft>
              <a:buClr>
                <a:srgbClr val="2B3D6D"/>
              </a:buClr>
              <a:buSzPts val="2214"/>
              <a:buChar char="•"/>
              <a:defRPr/>
            </a:lvl5pPr>
            <a:lvl6pPr marL="2743200" lvl="5" indent="-369189" algn="l">
              <a:lnSpc>
                <a:spcPct val="90000"/>
              </a:lnSpc>
              <a:spcBef>
                <a:spcPts val="4500"/>
              </a:spcBef>
              <a:spcAft>
                <a:spcPts val="0"/>
              </a:spcAft>
              <a:buClr>
                <a:srgbClr val="2B3D6D"/>
              </a:buClr>
              <a:buSzPts val="2214"/>
              <a:buChar char="•"/>
              <a:defRPr/>
            </a:lvl6pPr>
            <a:lvl7pPr marL="3200400" lvl="6" indent="-369189" algn="l">
              <a:lnSpc>
                <a:spcPct val="90000"/>
              </a:lnSpc>
              <a:spcBef>
                <a:spcPts val="4500"/>
              </a:spcBef>
              <a:spcAft>
                <a:spcPts val="0"/>
              </a:spcAft>
              <a:buClr>
                <a:srgbClr val="2B3D6D"/>
              </a:buClr>
              <a:buSzPts val="2214"/>
              <a:buChar char="•"/>
              <a:defRPr/>
            </a:lvl7pPr>
            <a:lvl8pPr marL="3657600" lvl="7" indent="-369189" algn="l">
              <a:lnSpc>
                <a:spcPct val="90000"/>
              </a:lnSpc>
              <a:spcBef>
                <a:spcPts val="4500"/>
              </a:spcBef>
              <a:spcAft>
                <a:spcPts val="0"/>
              </a:spcAft>
              <a:buClr>
                <a:srgbClr val="2B3D6D"/>
              </a:buClr>
              <a:buSzPts val="2214"/>
              <a:buChar char="•"/>
              <a:defRPr/>
            </a:lvl8pPr>
            <a:lvl9pPr marL="4114800" lvl="8" indent="-369189" algn="l">
              <a:lnSpc>
                <a:spcPct val="90000"/>
              </a:lnSpc>
              <a:spcBef>
                <a:spcPts val="4500"/>
              </a:spcBef>
              <a:spcAft>
                <a:spcPts val="0"/>
              </a:spcAft>
              <a:buClr>
                <a:srgbClr val="2B3D6D"/>
              </a:buClr>
              <a:buSzPts val="2214"/>
              <a:buChar char="•"/>
              <a:defRPr/>
            </a:lvl9pPr>
          </a:lstStyle>
          <a:p>
            <a:endParaRPr/>
          </a:p>
        </p:txBody>
      </p:sp>
      <p:sp>
        <p:nvSpPr>
          <p:cNvPr id="49" name="Google Shape;49;p49"/>
          <p:cNvSpPr txBox="1">
            <a:spLocks noGrp="1"/>
          </p:cNvSpPr>
          <p:nvPr>
            <p:ph type="body" idx="2"/>
          </p:nvPr>
        </p:nvSpPr>
        <p:spPr>
          <a:xfrm>
            <a:off x="1203685" y="6940905"/>
            <a:ext cx="9779001" cy="8256630"/>
          </a:xfrm>
          <a:prstGeom prst="rect">
            <a:avLst/>
          </a:prstGeom>
          <a:noFill/>
          <a:ln>
            <a:noFill/>
          </a:ln>
        </p:spPr>
        <p:txBody>
          <a:bodyPr spcFirstLastPara="1" wrap="square" lIns="50800" tIns="50800" rIns="50800" bIns="50800" anchor="t" anchorCtr="0">
            <a:normAutofit/>
          </a:bodyPr>
          <a:lstStyle>
            <a:lvl1pPr marL="457200" lvl="0" indent="-603504" algn="l">
              <a:lnSpc>
                <a:spcPct val="90000"/>
              </a:lnSpc>
              <a:spcBef>
                <a:spcPts val="4500"/>
              </a:spcBef>
              <a:spcAft>
                <a:spcPts val="0"/>
              </a:spcAft>
              <a:buClr>
                <a:srgbClr val="2B3D6D"/>
              </a:buClr>
              <a:buSzPts val="5904"/>
              <a:buFont typeface="Helvetica Neue"/>
              <a:buChar char="•"/>
              <a:defRPr>
                <a:latin typeface="Helvetica Neue"/>
                <a:ea typeface="Helvetica Neue"/>
                <a:cs typeface="Helvetica Neue"/>
                <a:sym typeface="Helvetica Neue"/>
              </a:defRPr>
            </a:lvl1pPr>
            <a:lvl2pPr marL="914400" lvl="1" indent="-603504" algn="l">
              <a:lnSpc>
                <a:spcPct val="90000"/>
              </a:lnSpc>
              <a:spcBef>
                <a:spcPts val="4500"/>
              </a:spcBef>
              <a:spcAft>
                <a:spcPts val="0"/>
              </a:spcAft>
              <a:buClr>
                <a:srgbClr val="2B3D6D"/>
              </a:buClr>
              <a:buSzPts val="5904"/>
              <a:buFont typeface="Helvetica Neue"/>
              <a:buChar char="•"/>
              <a:defRPr>
                <a:latin typeface="Helvetica Neue"/>
                <a:ea typeface="Helvetica Neue"/>
                <a:cs typeface="Helvetica Neue"/>
                <a:sym typeface="Helvetica Neue"/>
              </a:defRPr>
            </a:lvl2pPr>
            <a:lvl3pPr marL="1371600" lvl="2" indent="-603504" algn="l">
              <a:lnSpc>
                <a:spcPct val="90000"/>
              </a:lnSpc>
              <a:spcBef>
                <a:spcPts val="4500"/>
              </a:spcBef>
              <a:spcAft>
                <a:spcPts val="0"/>
              </a:spcAft>
              <a:buClr>
                <a:srgbClr val="2B3D6D"/>
              </a:buClr>
              <a:buSzPts val="5904"/>
              <a:buFont typeface="Helvetica Neue"/>
              <a:buChar char="•"/>
              <a:defRPr>
                <a:latin typeface="Helvetica Neue"/>
                <a:ea typeface="Helvetica Neue"/>
                <a:cs typeface="Helvetica Neue"/>
                <a:sym typeface="Helvetica Neue"/>
              </a:defRPr>
            </a:lvl3pPr>
            <a:lvl4pPr marL="1828800" lvl="3" indent="-603504" algn="l">
              <a:lnSpc>
                <a:spcPct val="90000"/>
              </a:lnSpc>
              <a:spcBef>
                <a:spcPts val="4500"/>
              </a:spcBef>
              <a:spcAft>
                <a:spcPts val="0"/>
              </a:spcAft>
              <a:buClr>
                <a:srgbClr val="2B3D6D"/>
              </a:buClr>
              <a:buSzPts val="5904"/>
              <a:buFont typeface="Helvetica Neue"/>
              <a:buChar char="•"/>
              <a:defRPr>
                <a:latin typeface="Helvetica Neue"/>
                <a:ea typeface="Helvetica Neue"/>
                <a:cs typeface="Helvetica Neue"/>
                <a:sym typeface="Helvetica Neue"/>
              </a:defRPr>
            </a:lvl4pPr>
            <a:lvl5pPr marL="2286000" lvl="4" indent="-603504" algn="l">
              <a:lnSpc>
                <a:spcPct val="90000"/>
              </a:lnSpc>
              <a:spcBef>
                <a:spcPts val="4500"/>
              </a:spcBef>
              <a:spcAft>
                <a:spcPts val="0"/>
              </a:spcAft>
              <a:buClr>
                <a:srgbClr val="2B3D6D"/>
              </a:buClr>
              <a:buSzPts val="5904"/>
              <a:buFont typeface="Helvetica Neue"/>
              <a:buChar char="•"/>
              <a:defRPr>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2B3D6D"/>
              </a:buClr>
              <a:buSzPts val="2214"/>
              <a:buChar char="•"/>
              <a:defRPr/>
            </a:lvl6pPr>
            <a:lvl7pPr marL="3200400" lvl="6" indent="-369189" algn="l">
              <a:lnSpc>
                <a:spcPct val="90000"/>
              </a:lnSpc>
              <a:spcBef>
                <a:spcPts val="4500"/>
              </a:spcBef>
              <a:spcAft>
                <a:spcPts val="0"/>
              </a:spcAft>
              <a:buClr>
                <a:srgbClr val="2B3D6D"/>
              </a:buClr>
              <a:buSzPts val="2214"/>
              <a:buChar char="•"/>
              <a:defRPr/>
            </a:lvl7pPr>
            <a:lvl8pPr marL="3657600" lvl="7" indent="-369189" algn="l">
              <a:lnSpc>
                <a:spcPct val="90000"/>
              </a:lnSpc>
              <a:spcBef>
                <a:spcPts val="4500"/>
              </a:spcBef>
              <a:spcAft>
                <a:spcPts val="0"/>
              </a:spcAft>
              <a:buClr>
                <a:srgbClr val="2B3D6D"/>
              </a:buClr>
              <a:buSzPts val="2214"/>
              <a:buChar char="•"/>
              <a:defRPr/>
            </a:lvl8pPr>
            <a:lvl9pPr marL="4114800" lvl="8" indent="-369189" algn="l">
              <a:lnSpc>
                <a:spcPct val="90000"/>
              </a:lnSpc>
              <a:spcBef>
                <a:spcPts val="4500"/>
              </a:spcBef>
              <a:spcAft>
                <a:spcPts val="0"/>
              </a:spcAft>
              <a:buClr>
                <a:srgbClr val="2B3D6D"/>
              </a:buClr>
              <a:buSzPts val="2214"/>
              <a:buChar char="•"/>
              <a:defRPr/>
            </a:lvl9pPr>
          </a:lstStyle>
          <a:p>
            <a:endParaRPr/>
          </a:p>
        </p:txBody>
      </p:sp>
      <p:sp>
        <p:nvSpPr>
          <p:cNvPr id="50" name="Google Shape;50;p49"/>
          <p:cNvSpPr>
            <a:spLocks noGrp="1"/>
          </p:cNvSpPr>
          <p:nvPr>
            <p:ph type="pic" idx="3"/>
          </p:nvPr>
        </p:nvSpPr>
        <p:spPr>
          <a:xfrm>
            <a:off x="8773958" y="1263848"/>
            <a:ext cx="16815670" cy="11188205"/>
          </a:xfrm>
          <a:prstGeom prst="rect">
            <a:avLst/>
          </a:prstGeom>
          <a:noFill/>
          <a:ln>
            <a:noFill/>
          </a:ln>
        </p:spPr>
      </p:sp>
      <p:sp>
        <p:nvSpPr>
          <p:cNvPr id="51" name="Google Shape;51;p49"/>
          <p:cNvSpPr txBox="1">
            <a:spLocks noGrp="1"/>
          </p:cNvSpPr>
          <p:nvPr>
            <p:ph type="title"/>
          </p:nvPr>
        </p:nvSpPr>
        <p:spPr>
          <a:xfrm>
            <a:off x="1203685" y="3771900"/>
            <a:ext cx="9779001"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2B3D6D"/>
              </a:buClr>
              <a:buSzPts val="8500"/>
              <a:buFont typeface="Helvetica Neue"/>
              <a:buNone/>
              <a:defRPr>
                <a:latin typeface="Helvetica Neue"/>
                <a:ea typeface="Helvetica Neue"/>
                <a:cs typeface="Helvetica Neue"/>
                <a:sym typeface="Helvetica Neue"/>
              </a:defRPr>
            </a:lvl1pPr>
            <a:lvl2pPr lvl="1" algn="l">
              <a:lnSpc>
                <a:spcPct val="80000"/>
              </a:lnSpc>
              <a:spcBef>
                <a:spcPts val="0"/>
              </a:spcBef>
              <a:spcAft>
                <a:spcPts val="0"/>
              </a:spcAft>
              <a:buClr>
                <a:srgbClr val="2B3D6D"/>
              </a:buClr>
              <a:buSzPts val="1800"/>
              <a:buNone/>
              <a:defRPr/>
            </a:lvl2pPr>
            <a:lvl3pPr lvl="2" algn="l">
              <a:lnSpc>
                <a:spcPct val="80000"/>
              </a:lnSpc>
              <a:spcBef>
                <a:spcPts val="0"/>
              </a:spcBef>
              <a:spcAft>
                <a:spcPts val="0"/>
              </a:spcAft>
              <a:buClr>
                <a:srgbClr val="2B3D6D"/>
              </a:buClr>
              <a:buSzPts val="1800"/>
              <a:buNone/>
              <a:defRPr/>
            </a:lvl3pPr>
            <a:lvl4pPr lvl="3" algn="l">
              <a:lnSpc>
                <a:spcPct val="80000"/>
              </a:lnSpc>
              <a:spcBef>
                <a:spcPts val="0"/>
              </a:spcBef>
              <a:spcAft>
                <a:spcPts val="0"/>
              </a:spcAft>
              <a:buClr>
                <a:srgbClr val="2B3D6D"/>
              </a:buClr>
              <a:buSzPts val="1800"/>
              <a:buNone/>
              <a:defRPr/>
            </a:lvl4pPr>
            <a:lvl5pPr lvl="4" algn="l">
              <a:lnSpc>
                <a:spcPct val="80000"/>
              </a:lnSpc>
              <a:spcBef>
                <a:spcPts val="0"/>
              </a:spcBef>
              <a:spcAft>
                <a:spcPts val="0"/>
              </a:spcAft>
              <a:buClr>
                <a:srgbClr val="2B3D6D"/>
              </a:buClr>
              <a:buSzPts val="1800"/>
              <a:buNone/>
              <a:defRPr/>
            </a:lvl5pPr>
            <a:lvl6pPr lvl="5" algn="l">
              <a:lnSpc>
                <a:spcPct val="80000"/>
              </a:lnSpc>
              <a:spcBef>
                <a:spcPts val="0"/>
              </a:spcBef>
              <a:spcAft>
                <a:spcPts val="0"/>
              </a:spcAft>
              <a:buClr>
                <a:srgbClr val="2B3D6D"/>
              </a:buClr>
              <a:buSzPts val="1800"/>
              <a:buNone/>
              <a:defRPr/>
            </a:lvl6pPr>
            <a:lvl7pPr lvl="6" algn="l">
              <a:lnSpc>
                <a:spcPct val="80000"/>
              </a:lnSpc>
              <a:spcBef>
                <a:spcPts val="0"/>
              </a:spcBef>
              <a:spcAft>
                <a:spcPts val="0"/>
              </a:spcAft>
              <a:buClr>
                <a:srgbClr val="2B3D6D"/>
              </a:buClr>
              <a:buSzPts val="1800"/>
              <a:buNone/>
              <a:defRPr/>
            </a:lvl7pPr>
            <a:lvl8pPr lvl="7" algn="l">
              <a:lnSpc>
                <a:spcPct val="80000"/>
              </a:lnSpc>
              <a:spcBef>
                <a:spcPts val="0"/>
              </a:spcBef>
              <a:spcAft>
                <a:spcPts val="0"/>
              </a:spcAft>
              <a:buClr>
                <a:srgbClr val="2B3D6D"/>
              </a:buClr>
              <a:buSzPts val="1800"/>
              <a:buNone/>
              <a:defRPr/>
            </a:lvl8pPr>
            <a:lvl9pPr lvl="8" algn="l">
              <a:lnSpc>
                <a:spcPct val="80000"/>
              </a:lnSpc>
              <a:spcBef>
                <a:spcPts val="0"/>
              </a:spcBef>
              <a:spcAft>
                <a:spcPts val="0"/>
              </a:spcAft>
              <a:buClr>
                <a:srgbClr val="2B3D6D"/>
              </a:buClr>
              <a:buSzPts val="1800"/>
              <a:buNone/>
              <a:defRPr/>
            </a:lvl9pPr>
          </a:lstStyle>
          <a:p>
            <a:endParaRPr/>
          </a:p>
        </p:txBody>
      </p:sp>
      <p:pic>
        <p:nvPicPr>
          <p:cNvPr id="52" name="Google Shape;52;p49" descr="atc_all_islands.png"/>
          <p:cNvPicPr preferRelativeResize="0"/>
          <p:nvPr/>
        </p:nvPicPr>
        <p:blipFill rotWithShape="1">
          <a:blip r:embed="rId2">
            <a:alphaModFix/>
          </a:blip>
          <a:srcRect/>
          <a:stretch/>
        </p:blipFill>
        <p:spPr>
          <a:xfrm>
            <a:off x="736336" y="543013"/>
            <a:ext cx="4930091" cy="2498284"/>
          </a:xfrm>
          <a:prstGeom prst="rect">
            <a:avLst/>
          </a:prstGeom>
          <a:noFill/>
          <a:ln>
            <a:noFill/>
          </a:ln>
        </p:spPr>
      </p:pic>
      <p:sp>
        <p:nvSpPr>
          <p:cNvPr id="53" name="Google Shape;53;p4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F3FA"/>
        </a:solidFill>
        <a:effectLst/>
      </p:bgPr>
    </p:bg>
    <p:spTree>
      <p:nvGrpSpPr>
        <p:cNvPr id="1" name="Shape 5"/>
        <p:cNvGrpSpPr/>
        <p:nvPr/>
      </p:nvGrpSpPr>
      <p:grpSpPr>
        <a:xfrm>
          <a:off x="0" y="0"/>
          <a:ext cx="0" cy="0"/>
          <a:chOff x="0" y="0"/>
          <a:chExt cx="0" cy="0"/>
        </a:xfrm>
      </p:grpSpPr>
      <p:sp>
        <p:nvSpPr>
          <p:cNvPr id="6" name="Google Shape;6;p40"/>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2B3D6D"/>
              </a:buClr>
              <a:buSzPts val="8500"/>
              <a:buFont typeface="Century Gothic"/>
              <a:buNone/>
              <a:defRPr sz="8500" b="1" i="0" u="none" strike="noStrike" cap="none">
                <a:solidFill>
                  <a:srgbClr val="2B3D6D"/>
                </a:solidFill>
                <a:latin typeface="Century Gothic"/>
                <a:ea typeface="Century Gothic"/>
                <a:cs typeface="Century Gothic"/>
                <a:sym typeface="Century Gothic"/>
              </a:defRPr>
            </a:lvl1pPr>
            <a:lvl2pPr marR="0" lvl="1" algn="l" rtl="0">
              <a:lnSpc>
                <a:spcPct val="80000"/>
              </a:lnSpc>
              <a:spcBef>
                <a:spcPts val="0"/>
              </a:spcBef>
              <a:spcAft>
                <a:spcPts val="0"/>
              </a:spcAft>
              <a:buClr>
                <a:srgbClr val="2B3D6D"/>
              </a:buClr>
              <a:buSzPts val="8500"/>
              <a:buFont typeface="Century Gothic"/>
              <a:buNone/>
              <a:defRPr sz="8500" b="1" i="0" u="none" strike="noStrike" cap="none">
                <a:solidFill>
                  <a:srgbClr val="2B3D6D"/>
                </a:solidFill>
                <a:latin typeface="Century Gothic"/>
                <a:ea typeface="Century Gothic"/>
                <a:cs typeface="Century Gothic"/>
                <a:sym typeface="Century Gothic"/>
              </a:defRPr>
            </a:lvl2pPr>
            <a:lvl3pPr marR="0" lvl="2" algn="l" rtl="0">
              <a:lnSpc>
                <a:spcPct val="80000"/>
              </a:lnSpc>
              <a:spcBef>
                <a:spcPts val="0"/>
              </a:spcBef>
              <a:spcAft>
                <a:spcPts val="0"/>
              </a:spcAft>
              <a:buClr>
                <a:srgbClr val="2B3D6D"/>
              </a:buClr>
              <a:buSzPts val="8500"/>
              <a:buFont typeface="Century Gothic"/>
              <a:buNone/>
              <a:defRPr sz="8500" b="1" i="0" u="none" strike="noStrike" cap="none">
                <a:solidFill>
                  <a:srgbClr val="2B3D6D"/>
                </a:solidFill>
                <a:latin typeface="Century Gothic"/>
                <a:ea typeface="Century Gothic"/>
                <a:cs typeface="Century Gothic"/>
                <a:sym typeface="Century Gothic"/>
              </a:defRPr>
            </a:lvl3pPr>
            <a:lvl4pPr marR="0" lvl="3" algn="l" rtl="0">
              <a:lnSpc>
                <a:spcPct val="80000"/>
              </a:lnSpc>
              <a:spcBef>
                <a:spcPts val="0"/>
              </a:spcBef>
              <a:spcAft>
                <a:spcPts val="0"/>
              </a:spcAft>
              <a:buClr>
                <a:srgbClr val="2B3D6D"/>
              </a:buClr>
              <a:buSzPts val="8500"/>
              <a:buFont typeface="Century Gothic"/>
              <a:buNone/>
              <a:defRPr sz="8500" b="1" i="0" u="none" strike="noStrike" cap="none">
                <a:solidFill>
                  <a:srgbClr val="2B3D6D"/>
                </a:solidFill>
                <a:latin typeface="Century Gothic"/>
                <a:ea typeface="Century Gothic"/>
                <a:cs typeface="Century Gothic"/>
                <a:sym typeface="Century Gothic"/>
              </a:defRPr>
            </a:lvl4pPr>
            <a:lvl5pPr marR="0" lvl="4" algn="l" rtl="0">
              <a:lnSpc>
                <a:spcPct val="80000"/>
              </a:lnSpc>
              <a:spcBef>
                <a:spcPts val="0"/>
              </a:spcBef>
              <a:spcAft>
                <a:spcPts val="0"/>
              </a:spcAft>
              <a:buClr>
                <a:srgbClr val="2B3D6D"/>
              </a:buClr>
              <a:buSzPts val="8500"/>
              <a:buFont typeface="Century Gothic"/>
              <a:buNone/>
              <a:defRPr sz="8500" b="1" i="0" u="none" strike="noStrike" cap="none">
                <a:solidFill>
                  <a:srgbClr val="2B3D6D"/>
                </a:solidFill>
                <a:latin typeface="Century Gothic"/>
                <a:ea typeface="Century Gothic"/>
                <a:cs typeface="Century Gothic"/>
                <a:sym typeface="Century Gothic"/>
              </a:defRPr>
            </a:lvl5pPr>
            <a:lvl6pPr marR="0" lvl="5" algn="l" rtl="0">
              <a:lnSpc>
                <a:spcPct val="80000"/>
              </a:lnSpc>
              <a:spcBef>
                <a:spcPts val="0"/>
              </a:spcBef>
              <a:spcAft>
                <a:spcPts val="0"/>
              </a:spcAft>
              <a:buClr>
                <a:srgbClr val="2B3D6D"/>
              </a:buClr>
              <a:buSzPts val="8500"/>
              <a:buFont typeface="Century Gothic"/>
              <a:buNone/>
              <a:defRPr sz="8500" b="1" i="0" u="none" strike="noStrike" cap="none">
                <a:solidFill>
                  <a:srgbClr val="2B3D6D"/>
                </a:solidFill>
                <a:latin typeface="Century Gothic"/>
                <a:ea typeface="Century Gothic"/>
                <a:cs typeface="Century Gothic"/>
                <a:sym typeface="Century Gothic"/>
              </a:defRPr>
            </a:lvl6pPr>
            <a:lvl7pPr marR="0" lvl="6" algn="l" rtl="0">
              <a:lnSpc>
                <a:spcPct val="80000"/>
              </a:lnSpc>
              <a:spcBef>
                <a:spcPts val="0"/>
              </a:spcBef>
              <a:spcAft>
                <a:spcPts val="0"/>
              </a:spcAft>
              <a:buClr>
                <a:srgbClr val="2B3D6D"/>
              </a:buClr>
              <a:buSzPts val="8500"/>
              <a:buFont typeface="Century Gothic"/>
              <a:buNone/>
              <a:defRPr sz="8500" b="1" i="0" u="none" strike="noStrike" cap="none">
                <a:solidFill>
                  <a:srgbClr val="2B3D6D"/>
                </a:solidFill>
                <a:latin typeface="Century Gothic"/>
                <a:ea typeface="Century Gothic"/>
                <a:cs typeface="Century Gothic"/>
                <a:sym typeface="Century Gothic"/>
              </a:defRPr>
            </a:lvl7pPr>
            <a:lvl8pPr marR="0" lvl="7" algn="l" rtl="0">
              <a:lnSpc>
                <a:spcPct val="80000"/>
              </a:lnSpc>
              <a:spcBef>
                <a:spcPts val="0"/>
              </a:spcBef>
              <a:spcAft>
                <a:spcPts val="0"/>
              </a:spcAft>
              <a:buClr>
                <a:srgbClr val="2B3D6D"/>
              </a:buClr>
              <a:buSzPts val="8500"/>
              <a:buFont typeface="Century Gothic"/>
              <a:buNone/>
              <a:defRPr sz="8500" b="1" i="0" u="none" strike="noStrike" cap="none">
                <a:solidFill>
                  <a:srgbClr val="2B3D6D"/>
                </a:solidFill>
                <a:latin typeface="Century Gothic"/>
                <a:ea typeface="Century Gothic"/>
                <a:cs typeface="Century Gothic"/>
                <a:sym typeface="Century Gothic"/>
              </a:defRPr>
            </a:lvl8pPr>
            <a:lvl9pPr marR="0" lvl="8" algn="l" rtl="0">
              <a:lnSpc>
                <a:spcPct val="80000"/>
              </a:lnSpc>
              <a:spcBef>
                <a:spcPts val="0"/>
              </a:spcBef>
              <a:spcAft>
                <a:spcPts val="0"/>
              </a:spcAft>
              <a:buClr>
                <a:srgbClr val="2B3D6D"/>
              </a:buClr>
              <a:buSzPts val="8500"/>
              <a:buFont typeface="Century Gothic"/>
              <a:buNone/>
              <a:defRPr sz="8500" b="1" i="0" u="none" strike="noStrike" cap="none">
                <a:solidFill>
                  <a:srgbClr val="2B3D6D"/>
                </a:solidFill>
                <a:latin typeface="Century Gothic"/>
                <a:ea typeface="Century Gothic"/>
                <a:cs typeface="Century Gothic"/>
                <a:sym typeface="Century Gothic"/>
              </a:defRPr>
            </a:lvl9pPr>
          </a:lstStyle>
          <a:p>
            <a:endParaRPr/>
          </a:p>
        </p:txBody>
      </p:sp>
      <p:sp>
        <p:nvSpPr>
          <p:cNvPr id="7" name="Google Shape;7;p40"/>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2B3D6D"/>
              </a:buClr>
              <a:buSzPts val="5904"/>
              <a:buFont typeface="Century Gothic"/>
              <a:buChar char="•"/>
              <a:defRPr sz="4800" b="0" i="0" u="none" strike="noStrike" cap="none">
                <a:solidFill>
                  <a:srgbClr val="2B3D6D"/>
                </a:solidFill>
                <a:latin typeface="Century Gothic"/>
                <a:ea typeface="Century Gothic"/>
                <a:cs typeface="Century Gothic"/>
                <a:sym typeface="Century Gothic"/>
              </a:defRPr>
            </a:lvl1pPr>
            <a:lvl2pPr marL="914400" marR="0" lvl="1" indent="-603504" algn="l" rtl="0">
              <a:lnSpc>
                <a:spcPct val="90000"/>
              </a:lnSpc>
              <a:spcBef>
                <a:spcPts val="4500"/>
              </a:spcBef>
              <a:spcAft>
                <a:spcPts val="0"/>
              </a:spcAft>
              <a:buClr>
                <a:srgbClr val="2B3D6D"/>
              </a:buClr>
              <a:buSzPts val="5904"/>
              <a:buFont typeface="Century Gothic"/>
              <a:buChar char="•"/>
              <a:defRPr sz="4800" b="0" i="0" u="none" strike="noStrike" cap="none">
                <a:solidFill>
                  <a:srgbClr val="2B3D6D"/>
                </a:solidFill>
                <a:latin typeface="Century Gothic"/>
                <a:ea typeface="Century Gothic"/>
                <a:cs typeface="Century Gothic"/>
                <a:sym typeface="Century Gothic"/>
              </a:defRPr>
            </a:lvl2pPr>
            <a:lvl3pPr marL="1371600" marR="0" lvl="2" indent="-603504" algn="l" rtl="0">
              <a:lnSpc>
                <a:spcPct val="90000"/>
              </a:lnSpc>
              <a:spcBef>
                <a:spcPts val="4500"/>
              </a:spcBef>
              <a:spcAft>
                <a:spcPts val="0"/>
              </a:spcAft>
              <a:buClr>
                <a:srgbClr val="2B3D6D"/>
              </a:buClr>
              <a:buSzPts val="5904"/>
              <a:buFont typeface="Century Gothic"/>
              <a:buChar char="•"/>
              <a:defRPr sz="4800" b="0" i="0" u="none" strike="noStrike" cap="none">
                <a:solidFill>
                  <a:srgbClr val="2B3D6D"/>
                </a:solidFill>
                <a:latin typeface="Century Gothic"/>
                <a:ea typeface="Century Gothic"/>
                <a:cs typeface="Century Gothic"/>
                <a:sym typeface="Century Gothic"/>
              </a:defRPr>
            </a:lvl3pPr>
            <a:lvl4pPr marL="1828800" marR="0" lvl="3" indent="-603504" algn="l" rtl="0">
              <a:lnSpc>
                <a:spcPct val="90000"/>
              </a:lnSpc>
              <a:spcBef>
                <a:spcPts val="4500"/>
              </a:spcBef>
              <a:spcAft>
                <a:spcPts val="0"/>
              </a:spcAft>
              <a:buClr>
                <a:srgbClr val="2B3D6D"/>
              </a:buClr>
              <a:buSzPts val="5904"/>
              <a:buFont typeface="Century Gothic"/>
              <a:buChar char="•"/>
              <a:defRPr sz="4800" b="0" i="0" u="none" strike="noStrike" cap="none">
                <a:solidFill>
                  <a:srgbClr val="2B3D6D"/>
                </a:solidFill>
                <a:latin typeface="Century Gothic"/>
                <a:ea typeface="Century Gothic"/>
                <a:cs typeface="Century Gothic"/>
                <a:sym typeface="Century Gothic"/>
              </a:defRPr>
            </a:lvl4pPr>
            <a:lvl5pPr marL="2286000" marR="0" lvl="4" indent="-603504" algn="l" rtl="0">
              <a:lnSpc>
                <a:spcPct val="90000"/>
              </a:lnSpc>
              <a:spcBef>
                <a:spcPts val="4500"/>
              </a:spcBef>
              <a:spcAft>
                <a:spcPts val="0"/>
              </a:spcAft>
              <a:buClr>
                <a:srgbClr val="2B3D6D"/>
              </a:buClr>
              <a:buSzPts val="5904"/>
              <a:buFont typeface="Century Gothic"/>
              <a:buChar char="•"/>
              <a:defRPr sz="4800" b="0" i="0" u="none" strike="noStrike" cap="none">
                <a:solidFill>
                  <a:srgbClr val="2B3D6D"/>
                </a:solidFill>
                <a:latin typeface="Century Gothic"/>
                <a:ea typeface="Century Gothic"/>
                <a:cs typeface="Century Gothic"/>
                <a:sym typeface="Century Gothic"/>
              </a:defRPr>
            </a:lvl5pPr>
            <a:lvl6pPr marL="2743200" marR="0" lvl="5" indent="-603504" algn="l" rtl="0">
              <a:lnSpc>
                <a:spcPct val="90000"/>
              </a:lnSpc>
              <a:spcBef>
                <a:spcPts val="4500"/>
              </a:spcBef>
              <a:spcAft>
                <a:spcPts val="0"/>
              </a:spcAft>
              <a:buClr>
                <a:srgbClr val="2B3D6D"/>
              </a:buClr>
              <a:buSzPts val="5904"/>
              <a:buFont typeface="Century Gothic"/>
              <a:buChar char="•"/>
              <a:defRPr sz="4800" b="0" i="0" u="none" strike="noStrike" cap="none">
                <a:solidFill>
                  <a:srgbClr val="2B3D6D"/>
                </a:solidFill>
                <a:latin typeface="Century Gothic"/>
                <a:ea typeface="Century Gothic"/>
                <a:cs typeface="Century Gothic"/>
                <a:sym typeface="Century Gothic"/>
              </a:defRPr>
            </a:lvl6pPr>
            <a:lvl7pPr marL="3200400" marR="0" lvl="6" indent="-603504" algn="l" rtl="0">
              <a:lnSpc>
                <a:spcPct val="90000"/>
              </a:lnSpc>
              <a:spcBef>
                <a:spcPts val="4500"/>
              </a:spcBef>
              <a:spcAft>
                <a:spcPts val="0"/>
              </a:spcAft>
              <a:buClr>
                <a:srgbClr val="2B3D6D"/>
              </a:buClr>
              <a:buSzPts val="5904"/>
              <a:buFont typeface="Century Gothic"/>
              <a:buChar char="•"/>
              <a:defRPr sz="4800" b="0" i="0" u="none" strike="noStrike" cap="none">
                <a:solidFill>
                  <a:srgbClr val="2B3D6D"/>
                </a:solidFill>
                <a:latin typeface="Century Gothic"/>
                <a:ea typeface="Century Gothic"/>
                <a:cs typeface="Century Gothic"/>
                <a:sym typeface="Century Gothic"/>
              </a:defRPr>
            </a:lvl7pPr>
            <a:lvl8pPr marL="3657600" marR="0" lvl="7" indent="-603504" algn="l" rtl="0">
              <a:lnSpc>
                <a:spcPct val="90000"/>
              </a:lnSpc>
              <a:spcBef>
                <a:spcPts val="4500"/>
              </a:spcBef>
              <a:spcAft>
                <a:spcPts val="0"/>
              </a:spcAft>
              <a:buClr>
                <a:srgbClr val="2B3D6D"/>
              </a:buClr>
              <a:buSzPts val="5904"/>
              <a:buFont typeface="Century Gothic"/>
              <a:buChar char="•"/>
              <a:defRPr sz="4800" b="0" i="0" u="none" strike="noStrike" cap="none">
                <a:solidFill>
                  <a:srgbClr val="2B3D6D"/>
                </a:solidFill>
                <a:latin typeface="Century Gothic"/>
                <a:ea typeface="Century Gothic"/>
                <a:cs typeface="Century Gothic"/>
                <a:sym typeface="Century Gothic"/>
              </a:defRPr>
            </a:lvl8pPr>
            <a:lvl9pPr marL="4114800" marR="0" lvl="8" indent="-603503" algn="l" rtl="0">
              <a:lnSpc>
                <a:spcPct val="90000"/>
              </a:lnSpc>
              <a:spcBef>
                <a:spcPts val="4500"/>
              </a:spcBef>
              <a:spcAft>
                <a:spcPts val="0"/>
              </a:spcAft>
              <a:buClr>
                <a:srgbClr val="2B3D6D"/>
              </a:buClr>
              <a:buSzPts val="5904"/>
              <a:buFont typeface="Century Gothic"/>
              <a:buChar char="•"/>
              <a:defRPr sz="4800" b="0" i="0" u="none" strike="noStrike" cap="none">
                <a:solidFill>
                  <a:srgbClr val="2B3D6D"/>
                </a:solidFill>
                <a:latin typeface="Century Gothic"/>
                <a:ea typeface="Century Gothic"/>
                <a:cs typeface="Century Gothic"/>
                <a:sym typeface="Century Gothic"/>
              </a:defRPr>
            </a:lvl9pPr>
          </a:lstStyle>
          <a:p>
            <a:endParaRPr/>
          </a:p>
        </p:txBody>
      </p:sp>
      <p:pic>
        <p:nvPicPr>
          <p:cNvPr id="8" name="Google Shape;8;p40" descr="atc_all_islands.png"/>
          <p:cNvPicPr preferRelativeResize="0"/>
          <p:nvPr/>
        </p:nvPicPr>
        <p:blipFill rotWithShape="1">
          <a:blip r:embed="rId20">
            <a:alphaModFix/>
          </a:blip>
          <a:srcRect/>
          <a:stretch/>
        </p:blipFill>
        <p:spPr>
          <a:xfrm>
            <a:off x="18376636" y="10022124"/>
            <a:ext cx="4930091" cy="2498284"/>
          </a:xfrm>
          <a:prstGeom prst="rect">
            <a:avLst/>
          </a:prstGeom>
          <a:noFill/>
          <a:ln>
            <a:noFill/>
          </a:ln>
        </p:spPr>
      </p:pic>
      <p:sp>
        <p:nvSpPr>
          <p:cNvPr id="9" name="Google Shape;9;p4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chart" Target="../charts/chart11.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2.xml"/><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chart" Target="../charts/chart15.xml"/><Relationship Id="rId5" Type="http://schemas.openxmlformats.org/officeDocument/2006/relationships/chart" Target="../charts/chart14.xml"/><Relationship Id="rId10" Type="http://schemas.openxmlformats.org/officeDocument/2006/relationships/image" Target="../media/image7.png"/><Relationship Id="rId4" Type="http://schemas.openxmlformats.org/officeDocument/2006/relationships/chart" Target="../charts/chart13.xml"/><Relationship Id="rId9" Type="http://schemas.openxmlformats.org/officeDocument/2006/relationships/chart" Target="../charts/char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chart" Target="../charts/chart20.xml"/><Relationship Id="rId4" Type="http://schemas.openxmlformats.org/officeDocument/2006/relationships/chart" Target="../charts/char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mailto:lrantz@hhsc.org"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mailto:rkurohara@communityfirsthawaii.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1"/>
          <p:cNvSpPr txBox="1">
            <a:spLocks noGrp="1"/>
          </p:cNvSpPr>
          <p:nvPr>
            <p:ph type="ctrTitle" idx="4294967295"/>
          </p:nvPr>
        </p:nvSpPr>
        <p:spPr>
          <a:xfrm>
            <a:off x="1209075" y="3581400"/>
            <a:ext cx="21971004" cy="4648200"/>
          </a:xfrm>
          <a:prstGeom prst="rect">
            <a:avLst/>
          </a:prstGeom>
          <a:noFill/>
          <a:ln>
            <a:noFill/>
          </a:ln>
        </p:spPr>
        <p:txBody>
          <a:bodyPr spcFirstLastPara="1" wrap="square" lIns="50800" tIns="50800" rIns="50800" bIns="50800" anchor="b" anchorCtr="0">
            <a:normAutofit/>
          </a:bodyPr>
          <a:lstStyle/>
          <a:p>
            <a:pPr marL="0" marR="0" lvl="0" indent="0" algn="ctr" rtl="0">
              <a:lnSpc>
                <a:spcPct val="80000"/>
              </a:lnSpc>
              <a:spcBef>
                <a:spcPts val="0"/>
              </a:spcBef>
              <a:spcAft>
                <a:spcPts val="0"/>
              </a:spcAft>
              <a:buClr>
                <a:srgbClr val="2B3D6D"/>
              </a:buClr>
              <a:buSzPts val="7200"/>
              <a:buFont typeface="Century Gothic"/>
              <a:buNone/>
            </a:pPr>
            <a:r>
              <a:rPr lang="haw-US" sz="7200" b="1" i="0" u="none" strike="noStrike" cap="none" dirty="0">
                <a:solidFill>
                  <a:srgbClr val="2B3D6D"/>
                </a:solidFill>
                <a:latin typeface="Century Gothic"/>
                <a:ea typeface="Century Gothic"/>
                <a:cs typeface="Century Gothic"/>
                <a:sym typeface="Century Gothic"/>
              </a:rPr>
              <a:t>Hawaiʻi </a:t>
            </a:r>
            <a:r>
              <a:rPr lang="en-US" sz="7200" b="1" i="0" u="none" strike="noStrike" cap="none" dirty="0">
                <a:solidFill>
                  <a:srgbClr val="2B3D6D"/>
                </a:solidFill>
                <a:latin typeface="Century Gothic"/>
                <a:ea typeface="Century Gothic"/>
                <a:cs typeface="Century Gothic"/>
                <a:sym typeface="Century Gothic"/>
              </a:rPr>
              <a:t>Access to Care Report</a:t>
            </a:r>
            <a:endParaRPr sz="7200" b="1" i="0" u="none" strike="noStrike" cap="none" dirty="0">
              <a:solidFill>
                <a:srgbClr val="2B3D6D"/>
              </a:solidFill>
              <a:latin typeface="Century Gothic"/>
              <a:ea typeface="Century Gothic"/>
              <a:cs typeface="Century Gothic"/>
              <a:sym typeface="Century Gothic"/>
            </a:endParaRPr>
          </a:p>
        </p:txBody>
      </p:sp>
      <p:sp>
        <p:nvSpPr>
          <p:cNvPr id="101" name="Google Shape;101;p1"/>
          <p:cNvSpPr txBox="1">
            <a:spLocks noGrp="1"/>
          </p:cNvSpPr>
          <p:nvPr>
            <p:ph type="subTitle" idx="4294967295"/>
          </p:nvPr>
        </p:nvSpPr>
        <p:spPr>
          <a:xfrm>
            <a:off x="1203921" y="8229600"/>
            <a:ext cx="21971001" cy="1905000"/>
          </a:xfrm>
          <a:prstGeom prst="rect">
            <a:avLst/>
          </a:prstGeom>
          <a:noFill/>
          <a:ln>
            <a:noFill/>
          </a:ln>
        </p:spPr>
        <p:txBody>
          <a:bodyPr spcFirstLastPara="1" wrap="square" lIns="50800" tIns="50800" rIns="50800" bIns="50800" anchor="t" anchorCtr="0">
            <a:noAutofit/>
          </a:bodyPr>
          <a:lstStyle/>
          <a:p>
            <a:pPr marL="0" marR="0" lvl="0" indent="0" algn="ctr" rtl="0">
              <a:lnSpc>
                <a:spcPct val="130000"/>
              </a:lnSpc>
              <a:spcBef>
                <a:spcPts val="0"/>
              </a:spcBef>
              <a:spcAft>
                <a:spcPts val="0"/>
              </a:spcAft>
              <a:buClr>
                <a:srgbClr val="10AD9B"/>
              </a:buClr>
              <a:buSzPts val="5500"/>
              <a:buFont typeface="Century Gothic"/>
              <a:buNone/>
            </a:pPr>
            <a:r>
              <a:rPr lang="en-US" sz="5400" b="1" i="0" u="none" strike="noStrike" cap="none" dirty="0">
                <a:solidFill>
                  <a:srgbClr val="10AD9B"/>
                </a:solidFill>
                <a:latin typeface="Century Gothic"/>
                <a:ea typeface="Century Gothic"/>
                <a:cs typeface="Century Gothic"/>
                <a:sym typeface="Century Gothic"/>
              </a:rPr>
              <a:t>Analysis of findings from a statewide survey of 3,287 community members and 324 Medical Providers</a:t>
            </a:r>
            <a:endParaRPr lang="haw-US" sz="5400" b="1" i="0" u="none" strike="noStrike" cap="none" dirty="0">
              <a:solidFill>
                <a:srgbClr val="10AD9B"/>
              </a:solidFill>
              <a:latin typeface="Century Gothic"/>
              <a:ea typeface="Century Gothic"/>
              <a:cs typeface="Century Gothic"/>
              <a:sym typeface="Century Gothic"/>
            </a:endParaRPr>
          </a:p>
          <a:p>
            <a:pPr marL="0" marR="0" lvl="0" indent="0" algn="ctr" rtl="0">
              <a:lnSpc>
                <a:spcPct val="130000"/>
              </a:lnSpc>
              <a:spcBef>
                <a:spcPts val="0"/>
              </a:spcBef>
              <a:spcAft>
                <a:spcPts val="0"/>
              </a:spcAft>
              <a:buClr>
                <a:srgbClr val="10AD9B"/>
              </a:buClr>
              <a:buSzPts val="5500"/>
              <a:buFont typeface="Century Gothic"/>
              <a:buNone/>
            </a:pPr>
            <a:r>
              <a:rPr lang="en-US" sz="4400" b="1" dirty="0">
                <a:solidFill>
                  <a:srgbClr val="002060"/>
                </a:solidFill>
              </a:rPr>
              <a:t>June</a:t>
            </a:r>
            <a:r>
              <a:rPr lang="haw-US" sz="4400" b="1" dirty="0">
                <a:solidFill>
                  <a:srgbClr val="002060"/>
                </a:solidFill>
              </a:rPr>
              <a:t> 2022</a:t>
            </a:r>
            <a:endParaRPr sz="4400" b="1" i="0" u="none" strike="noStrike" cap="none" dirty="0">
              <a:solidFill>
                <a:srgbClr val="002060"/>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p:nvPr/>
        </p:nvSpPr>
        <p:spPr>
          <a:xfrm>
            <a:off x="1206500" y="549148"/>
            <a:ext cx="21971000" cy="18648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B3D6D"/>
              </a:buClr>
              <a:buSzPts val="4400"/>
              <a:buFont typeface="Century Gothic"/>
              <a:buNone/>
            </a:pPr>
            <a:r>
              <a:rPr lang="en-US" sz="4400" b="1" i="0" u="none" strike="noStrike" cap="none" dirty="0">
                <a:solidFill>
                  <a:srgbClr val="2B3D6D"/>
                </a:solidFill>
                <a:latin typeface="Century Gothic"/>
                <a:ea typeface="Century Gothic"/>
                <a:cs typeface="Century Gothic"/>
                <a:sym typeface="Century Gothic"/>
              </a:rPr>
              <a:t>Nearly three in 10 say they or a family member is in need of mental health counseling or help with coping.</a:t>
            </a:r>
            <a:endParaRPr dirty="0"/>
          </a:p>
          <a:p>
            <a:pPr marL="0" marR="0" lvl="0" indent="0" algn="l" rtl="0">
              <a:lnSpc>
                <a:spcPct val="100000"/>
              </a:lnSpc>
              <a:spcBef>
                <a:spcPts val="0"/>
              </a:spcBef>
              <a:spcAft>
                <a:spcPts val="0"/>
              </a:spcAft>
              <a:buClr>
                <a:srgbClr val="2B3D6D"/>
              </a:buClr>
              <a:buSzPts val="4400"/>
              <a:buFont typeface="Century Gothic"/>
              <a:buNone/>
            </a:pPr>
            <a:r>
              <a:rPr lang="en-US" sz="3600" dirty="0">
                <a:solidFill>
                  <a:srgbClr val="2B3D6D"/>
                </a:solidFill>
                <a:latin typeface="Century Gothic"/>
                <a:sym typeface="Century Gothic"/>
              </a:rPr>
              <a:t>With few exceptions, at least 20-25% of every major demographic and geographic subgroup say their household needs mental health services. It is most pronounced among those 35 to 44 years, younger respondents and men on Maui and in rural parts of the state, and on </a:t>
            </a:r>
            <a:r>
              <a:rPr lang="haw-US" sz="3600" dirty="0">
                <a:solidFill>
                  <a:srgbClr val="2B3D6D"/>
                </a:solidFill>
                <a:latin typeface="Century Gothic"/>
                <a:sym typeface="Century Gothic"/>
              </a:rPr>
              <a:t>Lānaʻi.</a:t>
            </a:r>
            <a:endParaRPr sz="3600" dirty="0"/>
          </a:p>
        </p:txBody>
      </p:sp>
      <p:sp>
        <p:nvSpPr>
          <p:cNvPr id="195" name="Google Shape;195;p10"/>
          <p:cNvSpPr txBox="1"/>
          <p:nvPr/>
        </p:nvSpPr>
        <p:spPr>
          <a:xfrm>
            <a:off x="7203231" y="6230554"/>
            <a:ext cx="15395400" cy="31812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79BF"/>
              </a:buClr>
              <a:buSzPts val="4000"/>
              <a:buFont typeface="Century Gothic"/>
              <a:buNone/>
            </a:pPr>
            <a:r>
              <a:rPr lang="en-US" sz="4000" b="1" i="0" u="none" strike="noStrike" cap="none" dirty="0">
                <a:solidFill>
                  <a:srgbClr val="0079BF"/>
                </a:solidFill>
                <a:latin typeface="Century Gothic"/>
                <a:ea typeface="Century Gothic"/>
                <a:cs typeface="Century Gothic"/>
                <a:sym typeface="Century Gothic"/>
              </a:rPr>
              <a:t>Yes, I need help								16%</a:t>
            </a:r>
            <a:endParaRPr dirty="0"/>
          </a:p>
          <a:p>
            <a:pPr marL="0" marR="0" lvl="0" indent="0" algn="l" rtl="0">
              <a:lnSpc>
                <a:spcPct val="100000"/>
              </a:lnSpc>
              <a:spcBef>
                <a:spcPts val="0"/>
              </a:spcBef>
              <a:spcAft>
                <a:spcPts val="0"/>
              </a:spcAft>
              <a:buClr>
                <a:srgbClr val="0079BF"/>
              </a:buClr>
              <a:buSzPts val="4000"/>
              <a:buFont typeface="Century Gothic"/>
              <a:buNone/>
            </a:pPr>
            <a:r>
              <a:rPr lang="en-US" sz="4000" b="1" i="0" u="none" strike="noStrike" cap="none" dirty="0">
                <a:solidFill>
                  <a:srgbClr val="0079BF"/>
                </a:solidFill>
                <a:latin typeface="Century Gothic"/>
                <a:ea typeface="Century Gothic"/>
                <a:cs typeface="Century Gothic"/>
                <a:sym typeface="Century Gothic"/>
              </a:rPr>
              <a:t>Yes, someone in my household needs help	12</a:t>
            </a:r>
            <a:endParaRPr sz="4000" b="1" i="0" u="none" strike="noStrike" cap="none" dirty="0">
              <a:solidFill>
                <a:srgbClr val="0079B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79BF"/>
              </a:buClr>
              <a:buSzPts val="4000"/>
              <a:buFont typeface="Century Gothic"/>
              <a:buNone/>
            </a:pPr>
            <a:r>
              <a:rPr lang="en-US" sz="4000" b="0" i="0" u="none" strike="noStrike" cap="none" dirty="0">
                <a:solidFill>
                  <a:srgbClr val="0079BF"/>
                </a:solidFill>
                <a:latin typeface="Century Gothic"/>
                <a:ea typeface="Century Gothic"/>
                <a:cs typeface="Century Gothic"/>
                <a:sym typeface="Century Gothic"/>
              </a:rPr>
              <a:t>No												5</a:t>
            </a:r>
            <a:r>
              <a:rPr lang="en-US" sz="4000" dirty="0">
                <a:solidFill>
                  <a:srgbClr val="0079BF"/>
                </a:solidFill>
                <a:latin typeface="Century Gothic"/>
                <a:ea typeface="Century Gothic"/>
                <a:cs typeface="Century Gothic"/>
                <a:sym typeface="Century Gothic"/>
              </a:rPr>
              <a:t>1</a:t>
            </a:r>
            <a:endParaRPr dirty="0"/>
          </a:p>
          <a:p>
            <a:pPr marL="0" marR="0" lvl="0" indent="0" algn="l" rtl="0">
              <a:lnSpc>
                <a:spcPct val="100000"/>
              </a:lnSpc>
              <a:spcBef>
                <a:spcPts val="0"/>
              </a:spcBef>
              <a:spcAft>
                <a:spcPts val="0"/>
              </a:spcAft>
              <a:buClr>
                <a:srgbClr val="0079BF"/>
              </a:buClr>
              <a:buSzPts val="4000"/>
              <a:buFont typeface="Century Gothic"/>
              <a:buNone/>
            </a:pPr>
            <a:r>
              <a:rPr lang="en-US" sz="4000" b="0" i="0" u="none" strike="noStrike" cap="none" dirty="0">
                <a:solidFill>
                  <a:srgbClr val="0079BF"/>
                </a:solidFill>
                <a:latin typeface="Century Gothic"/>
                <a:ea typeface="Century Gothic"/>
                <a:cs typeface="Century Gothic"/>
                <a:sym typeface="Century Gothic"/>
              </a:rPr>
              <a:t>Not sure										12</a:t>
            </a:r>
            <a:endParaRPr dirty="0"/>
          </a:p>
          <a:p>
            <a:pPr marL="0" marR="0" lvl="0" indent="0" algn="l" rtl="0">
              <a:lnSpc>
                <a:spcPct val="100000"/>
              </a:lnSpc>
              <a:spcBef>
                <a:spcPts val="0"/>
              </a:spcBef>
              <a:spcAft>
                <a:spcPts val="0"/>
              </a:spcAft>
              <a:buClr>
                <a:srgbClr val="0079BF"/>
              </a:buClr>
              <a:buSzPts val="4000"/>
              <a:buFont typeface="Century Gothic"/>
              <a:buNone/>
            </a:pPr>
            <a:r>
              <a:rPr lang="en-US" sz="4000" b="0" i="0" u="none" strike="noStrike" cap="none" dirty="0">
                <a:solidFill>
                  <a:srgbClr val="0079BF"/>
                </a:solidFill>
                <a:latin typeface="Century Gothic"/>
                <a:ea typeface="Century Gothic"/>
                <a:cs typeface="Century Gothic"/>
                <a:sym typeface="Century Gothic"/>
              </a:rPr>
              <a:t>Prefer not to say								  </a:t>
            </a:r>
            <a:r>
              <a:rPr lang="en-US" sz="4000" dirty="0">
                <a:solidFill>
                  <a:srgbClr val="0079BF"/>
                </a:solidFill>
                <a:latin typeface="Century Gothic"/>
                <a:ea typeface="Century Gothic"/>
                <a:cs typeface="Century Gothic"/>
                <a:sym typeface="Century Gothic"/>
              </a:rPr>
              <a:t>9</a:t>
            </a:r>
            <a:endParaRPr dirty="0"/>
          </a:p>
        </p:txBody>
      </p:sp>
      <p:sp>
        <p:nvSpPr>
          <p:cNvPr id="196" name="Google Shape;196;p10"/>
          <p:cNvSpPr txBox="1"/>
          <p:nvPr/>
        </p:nvSpPr>
        <p:spPr>
          <a:xfrm>
            <a:off x="4529451" y="4863073"/>
            <a:ext cx="16465173"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US" sz="2800" b="0" i="0" u="none" strike="noStrike" cap="none">
                <a:solidFill>
                  <a:srgbClr val="002060"/>
                </a:solidFill>
                <a:latin typeface="Century Gothic"/>
                <a:ea typeface="Century Gothic"/>
                <a:cs typeface="Century Gothic"/>
                <a:sym typeface="Century Gothic"/>
              </a:rPr>
              <a:t>A lot of people are feeling under pressure right now. Are you or is someone in your household in need of mental health counseling or help coping with life right now?</a:t>
            </a:r>
            <a:r>
              <a:rPr lang="en-US" sz="2800" b="0" i="1" u="none" strike="noStrike" cap="none">
                <a:solidFill>
                  <a:srgbClr val="002060"/>
                </a:solidFill>
                <a:latin typeface="Century Gothic"/>
                <a:ea typeface="Century Gothic"/>
                <a:cs typeface="Century Gothic"/>
                <a:sym typeface="Century Gothic"/>
              </a:rPr>
              <a:t> </a:t>
            </a:r>
            <a:endParaRPr sz="2800" b="1" i="0" u="none" strike="noStrike" cap="none">
              <a:solidFill>
                <a:srgbClr val="002060"/>
              </a:solidFill>
              <a:latin typeface="Century Gothic"/>
              <a:ea typeface="Century Gothic"/>
              <a:cs typeface="Century Gothic"/>
              <a:sym typeface="Century Gothic"/>
            </a:endParaRPr>
          </a:p>
        </p:txBody>
      </p:sp>
      <p:pic>
        <p:nvPicPr>
          <p:cNvPr id="197" name="Google Shape;197;p10"/>
          <p:cNvPicPr preferRelativeResize="0"/>
          <p:nvPr/>
        </p:nvPicPr>
        <p:blipFill rotWithShape="1">
          <a:blip r:embed="rId3">
            <a:alphaModFix/>
          </a:blip>
          <a:srcRect/>
          <a:stretch/>
        </p:blipFill>
        <p:spPr>
          <a:xfrm>
            <a:off x="2419506" y="6003514"/>
            <a:ext cx="3899652" cy="3488134"/>
          </a:xfrm>
          <a:prstGeom prst="rect">
            <a:avLst/>
          </a:prstGeom>
          <a:noFill/>
          <a:ln>
            <a:noFill/>
          </a:ln>
        </p:spPr>
      </p:pic>
      <p:sp>
        <p:nvSpPr>
          <p:cNvPr id="198" name="Google Shape;198;p10"/>
          <p:cNvSpPr/>
          <p:nvPr/>
        </p:nvSpPr>
        <p:spPr>
          <a:xfrm>
            <a:off x="950976" y="9654132"/>
            <a:ext cx="13752576" cy="3606602"/>
          </a:xfrm>
          <a:prstGeom prst="flowChartConnector">
            <a:avLst/>
          </a:prstGeom>
          <a:solidFill>
            <a:srgbClr val="10AD9B"/>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Century Gothic"/>
              <a:buNone/>
            </a:pPr>
            <a:r>
              <a:rPr lang="en-US" sz="3200" b="0" i="0" u="none" strike="noStrike" cap="none" dirty="0">
                <a:solidFill>
                  <a:srgbClr val="FFFFFF"/>
                </a:solidFill>
                <a:latin typeface="Century Gothic"/>
                <a:ea typeface="Century Gothic"/>
                <a:cs typeface="Century Gothic"/>
                <a:sym typeface="Century Gothic"/>
              </a:rPr>
              <a:t>78% of providers say “mental health/counseling” is, far and away, the most needed medical service area, followed by psychiatry at 73%.  These are the two specialties providers have the most difficulty for referrals, too.</a:t>
            </a:r>
            <a:endParaRPr sz="3200" b="0" i="0" u="none" strike="noStrike" cap="none" dirty="0">
              <a:solidFill>
                <a:srgbClr val="FFFFFF"/>
              </a:solidFill>
              <a:latin typeface="Century Gothic"/>
              <a:ea typeface="Century Gothic"/>
              <a:cs typeface="Century Gothic"/>
              <a:sym typeface="Century Gothic"/>
            </a:endParaRPr>
          </a:p>
        </p:txBody>
      </p:sp>
      <p:cxnSp>
        <p:nvCxnSpPr>
          <p:cNvPr id="3" name="Straight Connector 2">
            <a:extLst>
              <a:ext uri="{FF2B5EF4-FFF2-40B4-BE49-F238E27FC236}">
                <a16:creationId xmlns:a16="http://schemas.microsoft.com/office/drawing/2014/main" id="{95133AB8-5A8E-FD76-D801-2709393BDE44}"/>
              </a:ext>
            </a:extLst>
          </p:cNvPr>
          <p:cNvCxnSpPr/>
          <p:nvPr/>
        </p:nvCxnSpPr>
        <p:spPr>
          <a:xfrm>
            <a:off x="19407673" y="6624735"/>
            <a:ext cx="765111" cy="23326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4A93FC0-763D-DD3F-2DBC-9DEB514A78F7}"/>
              </a:ext>
            </a:extLst>
          </p:cNvPr>
          <p:cNvCxnSpPr/>
          <p:nvPr/>
        </p:nvCxnSpPr>
        <p:spPr>
          <a:xfrm flipH="1">
            <a:off x="19407673" y="6858000"/>
            <a:ext cx="783772" cy="363894"/>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4177200-0461-F92C-7E17-1B689247B8EA}"/>
              </a:ext>
            </a:extLst>
          </p:cNvPr>
          <p:cNvSpPr txBox="1"/>
          <p:nvPr/>
        </p:nvSpPr>
        <p:spPr>
          <a:xfrm>
            <a:off x="20284752" y="6417166"/>
            <a:ext cx="1884672" cy="923330"/>
          </a:xfrm>
          <a:prstGeom prst="rect">
            <a:avLst/>
          </a:prstGeom>
          <a:noFill/>
        </p:spPr>
        <p:txBody>
          <a:bodyPr wrap="square" rtlCol="0">
            <a:spAutoFit/>
          </a:bodyPr>
          <a:lstStyle/>
          <a:p>
            <a:r>
              <a:rPr lang="en-US" sz="5400" b="1" dirty="0">
                <a:solidFill>
                  <a:schemeClr val="accent1">
                    <a:lumMod val="75000"/>
                  </a:schemeClr>
                </a:solidFill>
                <a:latin typeface="Century Gothic" panose="020B0502020202020204" pitchFamily="34" charset="0"/>
              </a:rPr>
              <a:t>28%</a:t>
            </a:r>
          </a:p>
        </p:txBody>
      </p:sp>
      <p:sp>
        <p:nvSpPr>
          <p:cNvPr id="10" name="Google Shape;198;p10">
            <a:extLst>
              <a:ext uri="{FF2B5EF4-FFF2-40B4-BE49-F238E27FC236}">
                <a16:creationId xmlns:a16="http://schemas.microsoft.com/office/drawing/2014/main" id="{864B23FA-B81C-AD2F-8279-5D029CA3A019}"/>
              </a:ext>
            </a:extLst>
          </p:cNvPr>
          <p:cNvSpPr/>
          <p:nvPr/>
        </p:nvSpPr>
        <p:spPr>
          <a:xfrm>
            <a:off x="14191488" y="9654133"/>
            <a:ext cx="6254496" cy="3606602"/>
          </a:xfrm>
          <a:prstGeom prst="flowChartConnector">
            <a:avLst/>
          </a:prstGeom>
          <a:solidFill>
            <a:srgbClr val="10AD9B"/>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Century Gothic"/>
              <a:buNone/>
            </a:pPr>
            <a:r>
              <a:rPr lang="en-US" sz="3200" b="0" i="0" u="none" strike="noStrike" cap="none" dirty="0">
                <a:solidFill>
                  <a:srgbClr val="FFFFFF"/>
                </a:solidFill>
                <a:latin typeface="Century Gothic"/>
                <a:ea typeface="Century Gothic"/>
                <a:cs typeface="Century Gothic"/>
                <a:sym typeface="Century Gothic"/>
              </a:rPr>
              <a:t>“We need adolescent mental health.  We have too many kids in crisis.”  </a:t>
            </a:r>
            <a:r>
              <a:rPr lang="en-US" sz="3200" b="0" i="1" u="none" strike="noStrike" cap="none" dirty="0">
                <a:solidFill>
                  <a:srgbClr val="FFFFFF"/>
                </a:solidFill>
                <a:latin typeface="Century Gothic"/>
                <a:ea typeface="Century Gothic"/>
                <a:cs typeface="Century Gothic"/>
                <a:sym typeface="Century Gothic"/>
              </a:rPr>
              <a:t>Medical Provider</a:t>
            </a:r>
            <a:endParaRPr sz="3200" b="0" i="0" u="none" strike="noStrike" cap="none" dirty="0">
              <a:solidFill>
                <a:srgbClr val="FFFFFF"/>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1"/>
          <p:cNvSpPr txBox="1"/>
          <p:nvPr/>
        </p:nvSpPr>
        <p:spPr>
          <a:xfrm>
            <a:off x="646668" y="231909"/>
            <a:ext cx="23519618" cy="186486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2B3D6D"/>
              </a:buClr>
              <a:buSzPts val="4400"/>
              <a:buFont typeface="Century Gothic"/>
              <a:buNone/>
            </a:pPr>
            <a:r>
              <a:rPr lang="en-US" sz="4400" b="1" i="0" u="none" strike="noStrike" cap="none" dirty="0">
                <a:solidFill>
                  <a:srgbClr val="002060"/>
                </a:solidFill>
                <a:latin typeface="Century Gothic"/>
                <a:ea typeface="Century Gothic"/>
                <a:cs typeface="Century Gothic"/>
                <a:sym typeface="Century Gothic"/>
              </a:rPr>
              <a:t>Respondents wrote heart-wrenching comments about mental health care.  </a:t>
            </a:r>
          </a:p>
          <a:p>
            <a:pPr marL="0" marR="0" lvl="0" indent="0" algn="l" rtl="0">
              <a:lnSpc>
                <a:spcPct val="120000"/>
              </a:lnSpc>
              <a:spcBef>
                <a:spcPts val="0"/>
              </a:spcBef>
              <a:spcAft>
                <a:spcPts val="0"/>
              </a:spcAft>
              <a:buClr>
                <a:srgbClr val="2B3D6D"/>
              </a:buClr>
              <a:buSzPts val="4400"/>
              <a:buFont typeface="Century Gothic"/>
              <a:buNone/>
            </a:pPr>
            <a:r>
              <a:rPr lang="en-US" sz="4000" b="0" i="0" u="none" strike="noStrike" cap="none" dirty="0">
                <a:solidFill>
                  <a:srgbClr val="002060"/>
                </a:solidFill>
                <a:latin typeface="Century Gothic"/>
                <a:ea typeface="Century Gothic"/>
                <a:cs typeface="Century Gothic"/>
                <a:sym typeface="Century Gothic"/>
              </a:rPr>
              <a:t>While needs are widespread, lack of care</a:t>
            </a:r>
            <a:r>
              <a:rPr lang="en-US" sz="4000" dirty="0">
                <a:solidFill>
                  <a:srgbClr val="002060"/>
                </a:solidFill>
                <a:latin typeface="Century Gothic"/>
                <a:ea typeface="Century Gothic"/>
                <a:cs typeface="Century Gothic"/>
                <a:sym typeface="Century Gothic"/>
              </a:rPr>
              <a:t> and </a:t>
            </a:r>
            <a:r>
              <a:rPr lang="en-US" sz="4000" b="0" i="0" u="none" strike="noStrike" cap="none" dirty="0">
                <a:solidFill>
                  <a:srgbClr val="002060"/>
                </a:solidFill>
                <a:latin typeface="Century Gothic"/>
                <a:ea typeface="Century Gothic"/>
                <a:cs typeface="Century Gothic"/>
                <a:sym typeface="Century Gothic"/>
              </a:rPr>
              <a:t>treatment options seem most acute with teens.</a:t>
            </a:r>
            <a:endParaRPr sz="4000" dirty="0">
              <a:solidFill>
                <a:srgbClr val="002060"/>
              </a:solidFill>
            </a:endParaRPr>
          </a:p>
          <a:p>
            <a:pPr marL="0" marR="0" lvl="0" indent="0" algn="l" rtl="0">
              <a:lnSpc>
                <a:spcPct val="120000"/>
              </a:lnSpc>
              <a:spcBef>
                <a:spcPts val="0"/>
              </a:spcBef>
              <a:spcAft>
                <a:spcPts val="0"/>
              </a:spcAft>
              <a:buClr>
                <a:srgbClr val="2B3D6D"/>
              </a:buClr>
              <a:buSzPts val="4400"/>
              <a:buFont typeface="Century Gothic"/>
              <a:buNone/>
            </a:pPr>
            <a:endParaRPr sz="4400" b="0" i="0" u="none" strike="noStrike" cap="none" dirty="0">
              <a:solidFill>
                <a:srgbClr val="2B3D6D"/>
              </a:solidFill>
              <a:latin typeface="Century Gothic"/>
              <a:ea typeface="Century Gothic"/>
              <a:cs typeface="Century Gothic"/>
              <a:sym typeface="Century Gothic"/>
            </a:endParaRPr>
          </a:p>
        </p:txBody>
      </p:sp>
      <p:sp>
        <p:nvSpPr>
          <p:cNvPr id="205" name="Google Shape;205;p11"/>
          <p:cNvSpPr/>
          <p:nvPr/>
        </p:nvSpPr>
        <p:spPr>
          <a:xfrm>
            <a:off x="877824" y="3123559"/>
            <a:ext cx="17757648" cy="4703705"/>
          </a:xfrm>
          <a:prstGeom prst="wedgeEllipseCallout">
            <a:avLst>
              <a:gd name="adj1" fmla="val -44646"/>
              <a:gd name="adj2" fmla="val -44482"/>
            </a:avLst>
          </a:prstGeom>
          <a:solidFill>
            <a:srgbClr val="9FE785"/>
          </a:solidFill>
          <a:ln w="25400" cap="flat" cmpd="sng">
            <a:solidFill>
              <a:srgbClr val="4F671B"/>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2060"/>
              </a:buClr>
              <a:buSzPts val="2400"/>
              <a:buFont typeface="Century Gothic"/>
              <a:buNone/>
            </a:pPr>
            <a:r>
              <a:rPr lang="en-US" sz="2400" b="0" i="0" u="none" strike="noStrike" cap="none" dirty="0">
                <a:solidFill>
                  <a:srgbClr val="002060"/>
                </a:solidFill>
                <a:latin typeface="Century Gothic"/>
                <a:ea typeface="Century Gothic"/>
                <a:cs typeface="Century Gothic"/>
                <a:sym typeface="Century Gothic"/>
              </a:rPr>
              <a:t>“Two weeks ago, I considered taking my life. I reached out to [MY PROVIDER] to get help and they informed me they had no doctors available for me. I called [BEHAVIORAL HEALTH IN MY NETWORK] and they said it would be a month before I could get psychological care. In short, I was on my own…Our health situation is an atrocity. I survived and I will do whatever I can to help others now, as no service was available to me. And I have insurance, I </a:t>
            </a:r>
            <a:r>
              <a:rPr lang="en-US" sz="2400" b="0" i="0" u="none" strike="noStrike" cap="none" dirty="0">
                <a:solidFill>
                  <a:srgbClr val="002060"/>
                </a:solidFill>
                <a:latin typeface="Open Sans"/>
                <a:ea typeface="Open Sans"/>
                <a:cs typeface="Open Sans"/>
                <a:sym typeface="Open Sans"/>
              </a:rPr>
              <a:t>pay my taxes.”</a:t>
            </a:r>
            <a:endParaRPr sz="2400" b="0" i="0"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323D48"/>
              </a:buClr>
              <a:buSzPts val="1800"/>
              <a:buFont typeface="Open Sans"/>
              <a:buNone/>
            </a:pPr>
            <a:r>
              <a:rPr lang="en-US" sz="1800" b="0" i="0" u="none" strike="noStrike" cap="none" dirty="0">
                <a:solidFill>
                  <a:srgbClr val="323D48"/>
                </a:solidFill>
                <a:latin typeface="Open Sans"/>
                <a:ea typeface="Open Sans"/>
                <a:cs typeface="Open Sans"/>
                <a:sym typeface="Open Sans"/>
              </a:rPr>
              <a:t> </a:t>
            </a:r>
            <a:endParaRPr sz="1800" b="0" i="0" u="none" strike="noStrike" cap="none" dirty="0">
              <a:solidFill>
                <a:schemeClr val="lt1"/>
              </a:solidFill>
              <a:latin typeface="Calibri"/>
              <a:ea typeface="Calibri"/>
              <a:cs typeface="Calibri"/>
              <a:sym typeface="Calibri"/>
            </a:endParaRPr>
          </a:p>
        </p:txBody>
      </p:sp>
      <p:sp>
        <p:nvSpPr>
          <p:cNvPr id="207" name="Google Shape;207;p11"/>
          <p:cNvSpPr/>
          <p:nvPr/>
        </p:nvSpPr>
        <p:spPr>
          <a:xfrm>
            <a:off x="9290304" y="6858000"/>
            <a:ext cx="13112496" cy="6345935"/>
          </a:xfrm>
          <a:prstGeom prst="wedgeEllipseCallout">
            <a:avLst>
              <a:gd name="adj1" fmla="val -44646"/>
              <a:gd name="adj2" fmla="val -44482"/>
            </a:avLst>
          </a:prstGeom>
          <a:solidFill>
            <a:srgbClr val="9FE785"/>
          </a:solidFill>
          <a:ln w="25400" cap="flat" cmpd="sng">
            <a:solidFill>
              <a:srgbClr val="4F671B"/>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5E5E5E"/>
              </a:buClr>
              <a:buSzPts val="1800"/>
              <a:buFont typeface="Helvetica Neue"/>
              <a:buNone/>
            </a:pPr>
            <a:endParaRPr sz="1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2400"/>
              <a:buFont typeface="Century Gothic"/>
              <a:buNone/>
            </a:pPr>
            <a:r>
              <a:rPr lang="en-US" sz="2400" dirty="0">
                <a:solidFill>
                  <a:srgbClr val="002060"/>
                </a:solidFill>
                <a:latin typeface="Century Gothic"/>
                <a:ea typeface="Century Gothic"/>
                <a:cs typeface="Century Gothic"/>
                <a:sym typeface="Century Gothic"/>
              </a:rPr>
              <a:t>“</a:t>
            </a:r>
            <a:r>
              <a:rPr lang="en-US" sz="2400" b="0" i="0" u="none" strike="noStrike" cap="none" dirty="0">
                <a:solidFill>
                  <a:srgbClr val="002060"/>
                </a:solidFill>
                <a:latin typeface="Century Gothic"/>
                <a:ea typeface="Century Gothic"/>
                <a:cs typeface="Century Gothic"/>
                <a:sym typeface="Century Gothic"/>
              </a:rPr>
              <a:t>My teenager attempted suicide during the pandemic and ended up warehoused in an ER for six days due to a shortage of pediatric psych beds -- at the time, there were 15 kids being held in ERs across the state waiting for beds to open up. I don't know what the other kids experienced, but mine could hear everything going on in the ER -- screaming, alarms, and someone died, and they left the gurney in front of my child's room until someone came to pick it up. I don't blame either of the hospitals, and I think the requirement that suicidal kids be placed in a psychiatric hold for 24-48 hours is a good idea, but only if there's capacity.  Detaining depressed kids in an ER for days is unintentionally inhumane.“</a:t>
            </a:r>
            <a:endParaRPr dirty="0"/>
          </a:p>
        </p:txBody>
      </p:sp>
      <p:sp>
        <p:nvSpPr>
          <p:cNvPr id="208" name="Google Shape;208;p11"/>
          <p:cNvSpPr/>
          <p:nvPr/>
        </p:nvSpPr>
        <p:spPr>
          <a:xfrm>
            <a:off x="3599068" y="7025246"/>
            <a:ext cx="5547722" cy="3805778"/>
          </a:xfrm>
          <a:prstGeom prst="wedgeEllipseCallout">
            <a:avLst>
              <a:gd name="adj1" fmla="val -44646"/>
              <a:gd name="adj2" fmla="val -44482"/>
            </a:avLst>
          </a:prstGeom>
          <a:solidFill>
            <a:srgbClr val="9FE785"/>
          </a:solidFill>
          <a:ln w="25400" cap="flat" cmpd="sng">
            <a:solidFill>
              <a:srgbClr val="4F671B"/>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2060"/>
              </a:buClr>
              <a:buSzPts val="2400"/>
              <a:buFont typeface="Century Gothic"/>
              <a:buNone/>
            </a:pPr>
            <a:r>
              <a:rPr lang="en-US" sz="2400" b="0" i="0" u="none" strike="noStrike" cap="none" dirty="0">
                <a:solidFill>
                  <a:srgbClr val="002060"/>
                </a:solidFill>
                <a:latin typeface="Century Gothic"/>
                <a:ea typeface="Century Gothic"/>
                <a:cs typeface="Century Gothic"/>
                <a:sym typeface="Century Gothic"/>
              </a:rPr>
              <a:t>“Mental health care has been impossible to access.”</a:t>
            </a:r>
            <a:endParaRPr sz="2400" b="1" i="1" u="none" strike="noStrike" cap="none" dirty="0">
              <a:solidFill>
                <a:srgbClr val="002060"/>
              </a:solidFill>
              <a:latin typeface="Century Gothic"/>
              <a:ea typeface="Century Gothic"/>
              <a:cs typeface="Century Gothic"/>
              <a:sym typeface="Century Gothic"/>
            </a:endParaRPr>
          </a:p>
        </p:txBody>
      </p:sp>
      <p:sp>
        <p:nvSpPr>
          <p:cNvPr id="209" name="Google Shape;209;p11"/>
          <p:cNvSpPr/>
          <p:nvPr/>
        </p:nvSpPr>
        <p:spPr>
          <a:xfrm>
            <a:off x="17635185" y="3017939"/>
            <a:ext cx="5773455" cy="4699597"/>
          </a:xfrm>
          <a:prstGeom prst="wedgeEllipseCallout">
            <a:avLst>
              <a:gd name="adj1" fmla="val -44646"/>
              <a:gd name="adj2" fmla="val -44482"/>
            </a:avLst>
          </a:prstGeom>
          <a:solidFill>
            <a:srgbClr val="9FE785"/>
          </a:solidFill>
          <a:ln w="25400" cap="flat" cmpd="sng">
            <a:solidFill>
              <a:srgbClr val="4F671B"/>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2060"/>
              </a:buClr>
              <a:buSzPts val="2400"/>
              <a:buFont typeface="Century Gothic"/>
              <a:buNone/>
            </a:pPr>
            <a:r>
              <a:rPr lang="en-US" sz="2400" b="0" i="0" u="none" strike="noStrike" cap="none" dirty="0">
                <a:solidFill>
                  <a:srgbClr val="002060"/>
                </a:solidFill>
                <a:latin typeface="Century Gothic"/>
                <a:ea typeface="Century Gothic"/>
                <a:cs typeface="Century Gothic"/>
                <a:sym typeface="Century Gothic"/>
              </a:rPr>
              <a:t>Mental Health access is a HUGE problem. Children (and their parents) are waiting months and months and months for help. This is NOT okay! Our children are suffering in so many ways and we can’t even get help to support them.”</a:t>
            </a:r>
            <a:endParaRPr sz="2400" b="1" i="1" u="none" strike="noStrike" cap="none" dirty="0">
              <a:solidFill>
                <a:srgbClr val="002060"/>
              </a:solidFill>
              <a:latin typeface="Century Gothic"/>
              <a:ea typeface="Century Gothic"/>
              <a:cs typeface="Century Gothic"/>
              <a:sym typeface="Century Gothic"/>
            </a:endParaRPr>
          </a:p>
        </p:txBody>
      </p:sp>
      <p:sp>
        <p:nvSpPr>
          <p:cNvPr id="206" name="Google Shape;206;p11"/>
          <p:cNvSpPr/>
          <p:nvPr/>
        </p:nvSpPr>
        <p:spPr>
          <a:xfrm>
            <a:off x="5672973" y="9721666"/>
            <a:ext cx="4694463" cy="2924330"/>
          </a:xfrm>
          <a:prstGeom prst="wedgeEllipseCallout">
            <a:avLst>
              <a:gd name="adj1" fmla="val -44646"/>
              <a:gd name="adj2" fmla="val -44482"/>
            </a:avLst>
          </a:prstGeom>
          <a:solidFill>
            <a:srgbClr val="9FE785"/>
          </a:solidFill>
          <a:ln w="25400" cap="flat" cmpd="sng">
            <a:solidFill>
              <a:srgbClr val="4F671B"/>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2060"/>
              </a:buClr>
              <a:buSzPts val="2400"/>
              <a:buFont typeface="Century Gothic"/>
              <a:buNone/>
            </a:pPr>
            <a:r>
              <a:rPr lang="en-US" sz="2400" b="0" i="0" u="none" strike="noStrike" cap="none" dirty="0">
                <a:solidFill>
                  <a:srgbClr val="002060"/>
                </a:solidFill>
                <a:latin typeface="Century Gothic"/>
                <a:ea typeface="Century Gothic"/>
                <a:cs typeface="Century Gothic"/>
                <a:sym typeface="Century Gothic"/>
              </a:rPr>
              <a:t>“Urgent need for pediatric mental health providers.” </a:t>
            </a:r>
            <a:endParaRPr sz="2400" b="1" i="1" u="none" strike="noStrike" cap="none" dirty="0">
              <a:solidFill>
                <a:srgbClr val="002060"/>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2"/>
          <p:cNvPicPr preferRelativeResize="0"/>
          <p:nvPr/>
        </p:nvPicPr>
        <p:blipFill rotWithShape="1">
          <a:blip r:embed="rId3">
            <a:alphaModFix/>
          </a:blip>
          <a:srcRect/>
          <a:stretch/>
        </p:blipFill>
        <p:spPr>
          <a:xfrm>
            <a:off x="2239099" y="5875174"/>
            <a:ext cx="4876800" cy="4876800"/>
          </a:xfrm>
          <a:prstGeom prst="rect">
            <a:avLst/>
          </a:prstGeom>
          <a:noFill/>
          <a:ln>
            <a:noFill/>
          </a:ln>
        </p:spPr>
      </p:pic>
      <p:sp>
        <p:nvSpPr>
          <p:cNvPr id="215" name="Google Shape;215;p12"/>
          <p:cNvSpPr txBox="1"/>
          <p:nvPr/>
        </p:nvSpPr>
        <p:spPr>
          <a:xfrm>
            <a:off x="1206500" y="549148"/>
            <a:ext cx="21971000" cy="186486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2B3D6D"/>
              </a:buClr>
              <a:buSzPts val="4400"/>
              <a:buFont typeface="Century Gothic"/>
              <a:buNone/>
            </a:pPr>
            <a:r>
              <a:rPr lang="en-US" sz="4400" b="1" i="0" u="none" strike="noStrike" cap="none" dirty="0">
                <a:solidFill>
                  <a:srgbClr val="2B3D6D"/>
                </a:solidFill>
                <a:latin typeface="Century Gothic"/>
                <a:ea typeface="Century Gothic"/>
                <a:cs typeface="Century Gothic"/>
                <a:sym typeface="Century Gothic"/>
              </a:rPr>
              <a:t>The public is not alone.  Nearly four in 10 Medical Providers say their </a:t>
            </a:r>
            <a:r>
              <a:rPr lang="en-US" sz="4400" b="1" i="0" u="sng" strike="noStrike" cap="none" dirty="0">
                <a:solidFill>
                  <a:srgbClr val="2B3D6D"/>
                </a:solidFill>
                <a:latin typeface="Century Gothic"/>
                <a:ea typeface="Century Gothic"/>
                <a:cs typeface="Century Gothic"/>
                <a:sym typeface="Century Gothic"/>
              </a:rPr>
              <a:t>own</a:t>
            </a:r>
            <a:r>
              <a:rPr lang="en-US" sz="4400" b="1" i="0" u="none" strike="noStrike" cap="none" dirty="0">
                <a:solidFill>
                  <a:srgbClr val="2B3D6D"/>
                </a:solidFill>
                <a:latin typeface="Century Gothic"/>
                <a:ea typeface="Century Gothic"/>
                <a:cs typeface="Century Gothic"/>
                <a:sym typeface="Century Gothic"/>
              </a:rPr>
              <a:t> mental health is worse than before the pandemic.  </a:t>
            </a:r>
            <a:endParaRPr dirty="0"/>
          </a:p>
        </p:txBody>
      </p:sp>
      <p:sp>
        <p:nvSpPr>
          <p:cNvPr id="216" name="Google Shape;216;p12"/>
          <p:cNvSpPr txBox="1"/>
          <p:nvPr/>
        </p:nvSpPr>
        <p:spPr>
          <a:xfrm>
            <a:off x="7065516" y="6597936"/>
            <a:ext cx="12846012" cy="348813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79BF"/>
              </a:buClr>
              <a:buSzPts val="3200"/>
              <a:buFont typeface="Century Gothic"/>
              <a:buNone/>
            </a:pPr>
            <a:r>
              <a:rPr lang="en-US" sz="4400" b="1" i="0" u="none" strike="noStrike" cap="none" dirty="0">
                <a:solidFill>
                  <a:srgbClr val="0079BF"/>
                </a:solidFill>
                <a:latin typeface="Century Gothic"/>
                <a:ea typeface="Century Gothic"/>
                <a:cs typeface="Century Gothic"/>
                <a:sym typeface="Century Gothic"/>
              </a:rPr>
              <a:t>Percent of providers who say ____ is “worse:”</a:t>
            </a:r>
            <a:endParaRPr sz="4400" dirty="0"/>
          </a:p>
          <a:p>
            <a:pPr marL="0" marR="0" lvl="0" indent="0" algn="l" rtl="0">
              <a:lnSpc>
                <a:spcPct val="100000"/>
              </a:lnSpc>
              <a:spcBef>
                <a:spcPts val="0"/>
              </a:spcBef>
              <a:spcAft>
                <a:spcPts val="0"/>
              </a:spcAft>
              <a:buClr>
                <a:srgbClr val="5E5E5E"/>
              </a:buClr>
              <a:buSzPts val="3200"/>
              <a:buFont typeface="Helvetica Neue"/>
              <a:buNone/>
            </a:pPr>
            <a:endParaRPr sz="4400" b="1" i="0" u="none" strike="noStrike" cap="none" dirty="0">
              <a:solidFill>
                <a:srgbClr val="0079B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79BF"/>
              </a:buClr>
              <a:buSzPts val="3200"/>
              <a:buFont typeface="Century Gothic"/>
              <a:buNone/>
            </a:pPr>
            <a:r>
              <a:rPr lang="en-US" sz="4400" b="1" i="0" u="none" strike="noStrike" cap="none" dirty="0">
                <a:solidFill>
                  <a:srgbClr val="0079BF"/>
                </a:solidFill>
                <a:latin typeface="Century Gothic"/>
                <a:ea typeface="Century Gothic"/>
                <a:cs typeface="Century Gothic"/>
                <a:sym typeface="Century Gothic"/>
              </a:rPr>
              <a:t>Mental health 					</a:t>
            </a:r>
            <a:r>
              <a:rPr lang="en-US" sz="4400" b="1" dirty="0">
                <a:solidFill>
                  <a:srgbClr val="0079BF"/>
                </a:solidFill>
                <a:latin typeface="Century Gothic"/>
                <a:ea typeface="Century Gothic"/>
                <a:cs typeface="Century Gothic"/>
                <a:sym typeface="Century Gothic"/>
              </a:rPr>
              <a:t>38</a:t>
            </a:r>
            <a:r>
              <a:rPr lang="en-US" sz="4400" b="1" i="0" u="none" strike="noStrike" cap="none" dirty="0">
                <a:solidFill>
                  <a:srgbClr val="0079BF"/>
                </a:solidFill>
                <a:latin typeface="Century Gothic"/>
                <a:ea typeface="Century Gothic"/>
                <a:cs typeface="Century Gothic"/>
                <a:sym typeface="Century Gothic"/>
              </a:rPr>
              <a:t>%</a:t>
            </a:r>
            <a:endParaRPr sz="4400" dirty="0"/>
          </a:p>
          <a:p>
            <a:pPr marL="0" marR="0" lvl="0" indent="0" algn="l" rtl="0">
              <a:lnSpc>
                <a:spcPct val="100000"/>
              </a:lnSpc>
              <a:spcBef>
                <a:spcPts val="0"/>
              </a:spcBef>
              <a:spcAft>
                <a:spcPts val="0"/>
              </a:spcAft>
              <a:buClr>
                <a:srgbClr val="0079BF"/>
              </a:buClr>
              <a:buSzPts val="3200"/>
              <a:buFont typeface="Century Gothic"/>
              <a:buNone/>
            </a:pPr>
            <a:r>
              <a:rPr lang="en-US" sz="4400" b="0" i="0" u="none" strike="noStrike" cap="none" dirty="0">
                <a:solidFill>
                  <a:srgbClr val="0079BF"/>
                </a:solidFill>
                <a:latin typeface="Century Gothic"/>
                <a:ea typeface="Century Gothic"/>
                <a:cs typeface="Century Gothic"/>
                <a:sym typeface="Century Gothic"/>
              </a:rPr>
              <a:t>Physical health 					</a:t>
            </a:r>
            <a:r>
              <a:rPr lang="en-US" sz="4400" dirty="0">
                <a:solidFill>
                  <a:srgbClr val="0079BF"/>
                </a:solidFill>
                <a:latin typeface="Century Gothic"/>
                <a:ea typeface="Century Gothic"/>
                <a:cs typeface="Century Gothic"/>
                <a:sym typeface="Century Gothic"/>
              </a:rPr>
              <a:t>36</a:t>
            </a:r>
            <a:r>
              <a:rPr lang="en-US" sz="4400" b="0" i="0" u="none" strike="noStrike" cap="none" dirty="0">
                <a:solidFill>
                  <a:srgbClr val="0079BF"/>
                </a:solidFill>
                <a:latin typeface="Century Gothic"/>
                <a:ea typeface="Century Gothic"/>
                <a:cs typeface="Century Gothic"/>
                <a:sym typeface="Century Gothic"/>
              </a:rPr>
              <a:t>%</a:t>
            </a:r>
            <a:endParaRPr sz="4400" dirty="0"/>
          </a:p>
          <a:p>
            <a:pPr marL="0" marR="0" lvl="0" indent="0" algn="l" rtl="0">
              <a:lnSpc>
                <a:spcPct val="100000"/>
              </a:lnSpc>
              <a:spcBef>
                <a:spcPts val="0"/>
              </a:spcBef>
              <a:spcAft>
                <a:spcPts val="0"/>
              </a:spcAft>
              <a:buClr>
                <a:srgbClr val="0079BF"/>
              </a:buClr>
              <a:buSzPts val="3200"/>
              <a:buFont typeface="Century Gothic"/>
              <a:buNone/>
            </a:pPr>
            <a:r>
              <a:rPr lang="en-US" sz="4400" b="0" i="0" u="none" strike="noStrike" cap="none" dirty="0">
                <a:solidFill>
                  <a:srgbClr val="0079BF"/>
                </a:solidFill>
                <a:latin typeface="Century Gothic"/>
                <a:ea typeface="Century Gothic"/>
                <a:cs typeface="Century Gothic"/>
                <a:sym typeface="Century Gothic"/>
              </a:rPr>
              <a:t>Personal financial situation		</a:t>
            </a:r>
            <a:r>
              <a:rPr lang="en-US" sz="4400" dirty="0">
                <a:solidFill>
                  <a:srgbClr val="0079BF"/>
                </a:solidFill>
                <a:latin typeface="Century Gothic"/>
                <a:ea typeface="Century Gothic"/>
                <a:cs typeface="Century Gothic"/>
                <a:sym typeface="Century Gothic"/>
              </a:rPr>
              <a:t>34</a:t>
            </a:r>
            <a:r>
              <a:rPr lang="en-US" sz="4400" b="0" i="0" u="none" strike="noStrike" cap="none" dirty="0">
                <a:solidFill>
                  <a:srgbClr val="0079BF"/>
                </a:solidFill>
                <a:latin typeface="Century Gothic"/>
                <a:ea typeface="Century Gothic"/>
                <a:cs typeface="Century Gothic"/>
                <a:sym typeface="Century Gothic"/>
              </a:rPr>
              <a:t>%</a:t>
            </a:r>
            <a:endParaRPr sz="4400" b="0" i="0" u="none" strike="noStrike" cap="none" dirty="0">
              <a:solidFill>
                <a:srgbClr val="0079BF"/>
              </a:solidFill>
              <a:latin typeface="Century Gothic"/>
              <a:ea typeface="Century Gothic"/>
              <a:cs typeface="Century Gothic"/>
              <a:sym typeface="Century Gothic"/>
            </a:endParaRPr>
          </a:p>
        </p:txBody>
      </p:sp>
      <p:sp>
        <p:nvSpPr>
          <p:cNvPr id="217" name="Google Shape;217;p12"/>
          <p:cNvSpPr txBox="1"/>
          <p:nvPr/>
        </p:nvSpPr>
        <p:spPr>
          <a:xfrm>
            <a:off x="2444619" y="5395291"/>
            <a:ext cx="19668929"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9BF"/>
              </a:buClr>
              <a:buSzPts val="2800"/>
              <a:buFont typeface="Century Gothic"/>
              <a:buNone/>
            </a:pPr>
            <a:r>
              <a:rPr lang="en-US" sz="2800" b="1" i="0" u="none" strike="noStrike" cap="none" dirty="0">
                <a:solidFill>
                  <a:srgbClr val="0079BF"/>
                </a:solidFill>
                <a:latin typeface="Century Gothic"/>
                <a:ea typeface="Century Gothic"/>
                <a:cs typeface="Century Gothic"/>
                <a:sym typeface="Century Gothic"/>
              </a:rPr>
              <a:t>Compared to before the coronavirus outbreak, is your ____ better, about the same, or worse?</a:t>
            </a:r>
          </a:p>
          <a:p>
            <a:pPr marL="0" marR="0" lvl="0" indent="0" algn="ctr" rtl="0">
              <a:lnSpc>
                <a:spcPct val="100000"/>
              </a:lnSpc>
              <a:spcBef>
                <a:spcPts val="0"/>
              </a:spcBef>
              <a:spcAft>
                <a:spcPts val="0"/>
              </a:spcAft>
              <a:buClr>
                <a:srgbClr val="0079BF"/>
              </a:buClr>
              <a:buSzPts val="2800"/>
              <a:buFont typeface="Century Gothic"/>
              <a:buNone/>
            </a:pPr>
            <a:r>
              <a:rPr lang="en-US" sz="2800" b="1" dirty="0">
                <a:solidFill>
                  <a:srgbClr val="0079BF"/>
                </a:solidFill>
                <a:latin typeface="Century Gothic"/>
                <a:sym typeface="Century Gothic"/>
              </a:rPr>
              <a:t>[ASKED OF MEDICAL PROVIDERS]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7"/>
          <p:cNvSpPr txBox="1">
            <a:spLocks noGrp="1"/>
          </p:cNvSpPr>
          <p:nvPr>
            <p:ph type="title" idx="4294967295"/>
          </p:nvPr>
        </p:nvSpPr>
        <p:spPr>
          <a:xfrm>
            <a:off x="809329" y="456946"/>
            <a:ext cx="21971000" cy="1433513"/>
          </a:xfrm>
          <a:prstGeom prst="rect">
            <a:avLst/>
          </a:prstGeom>
          <a:noFill/>
          <a:ln>
            <a:noFill/>
          </a:ln>
        </p:spPr>
        <p:txBody>
          <a:bodyPr spcFirstLastPara="1" wrap="square" lIns="50800" tIns="50800" rIns="50800" bIns="50800" anchor="t" anchorCtr="0">
            <a:normAutofit fontScale="90000"/>
          </a:bodyPr>
          <a:lstStyle/>
          <a:p>
            <a:pPr marL="0" lvl="0" indent="0" algn="l" rtl="0">
              <a:lnSpc>
                <a:spcPct val="100000"/>
              </a:lnSpc>
              <a:spcBef>
                <a:spcPts val="0"/>
              </a:spcBef>
              <a:spcAft>
                <a:spcPts val="0"/>
              </a:spcAft>
              <a:buClr>
                <a:srgbClr val="2B3D6D"/>
              </a:buClr>
              <a:buSzPts val="6600"/>
              <a:buFont typeface="Century Gothic"/>
              <a:buNone/>
            </a:pPr>
            <a:r>
              <a:rPr lang="en-US" sz="4900" dirty="0"/>
              <a:t>A deeper look at some of our most vulnerable citizens: coping with economic security and poor health.</a:t>
            </a:r>
            <a:br>
              <a:rPr lang="en-US" sz="4900" dirty="0"/>
            </a:br>
            <a:r>
              <a:rPr lang="en-US" sz="4400" b="0" dirty="0"/>
              <a:t>Most worrisome: Those between the ages of 35 and 44 years, Med-QUEST</a:t>
            </a:r>
            <a:r>
              <a:rPr lang="haw-US" sz="4400" b="0" dirty="0"/>
              <a:t> patients</a:t>
            </a:r>
            <a:r>
              <a:rPr lang="en-US" sz="4400" b="0" dirty="0"/>
              <a:t>, Hawaiian/Pacific Islander</a:t>
            </a:r>
            <a:r>
              <a:rPr lang="haw-US" sz="4400" b="0" dirty="0"/>
              <a:t>s,</a:t>
            </a:r>
            <a:r>
              <a:rPr lang="en-US" sz="4400" b="0" dirty="0"/>
              <a:t> and chronically ill populations.</a:t>
            </a:r>
            <a:endParaRPr sz="4400" b="0" dirty="0"/>
          </a:p>
        </p:txBody>
      </p:sp>
      <p:graphicFrame>
        <p:nvGraphicFramePr>
          <p:cNvPr id="6" name="Table 5">
            <a:extLst>
              <a:ext uri="{FF2B5EF4-FFF2-40B4-BE49-F238E27FC236}">
                <a16:creationId xmlns:a16="http://schemas.microsoft.com/office/drawing/2014/main" id="{94F132F5-2B1D-9BA0-04DB-E21F3AA13A57}"/>
              </a:ext>
            </a:extLst>
          </p:cNvPr>
          <p:cNvGraphicFramePr>
            <a:graphicFrameLocks noGrp="1"/>
          </p:cNvGraphicFramePr>
          <p:nvPr>
            <p:extLst>
              <p:ext uri="{D42A27DB-BD31-4B8C-83A1-F6EECF244321}">
                <p14:modId xmlns:p14="http://schemas.microsoft.com/office/powerpoint/2010/main" val="1632377502"/>
              </p:ext>
            </p:extLst>
          </p:nvPr>
        </p:nvGraphicFramePr>
        <p:xfrm>
          <a:off x="859536" y="3236976"/>
          <a:ext cx="22347937" cy="8138160"/>
        </p:xfrm>
        <a:graphic>
          <a:graphicData uri="http://schemas.openxmlformats.org/drawingml/2006/table">
            <a:tbl>
              <a:tblPr firstRow="1" bandRow="1">
                <a:tableStyleId>{80EFB9EB-B27C-49DE-81FD-1FF1D26CA01B}</a:tableStyleId>
              </a:tblPr>
              <a:tblGrid>
                <a:gridCol w="3574149">
                  <a:extLst>
                    <a:ext uri="{9D8B030D-6E8A-4147-A177-3AD203B41FA5}">
                      <a16:colId xmlns:a16="http://schemas.microsoft.com/office/drawing/2014/main" val="20000"/>
                    </a:ext>
                  </a:extLst>
                </a:gridCol>
                <a:gridCol w="3054890">
                  <a:extLst>
                    <a:ext uri="{9D8B030D-6E8A-4147-A177-3AD203B41FA5}">
                      <a16:colId xmlns:a16="http://schemas.microsoft.com/office/drawing/2014/main" val="20001"/>
                    </a:ext>
                  </a:extLst>
                </a:gridCol>
                <a:gridCol w="4489505">
                  <a:extLst>
                    <a:ext uri="{9D8B030D-6E8A-4147-A177-3AD203B41FA5}">
                      <a16:colId xmlns:a16="http://schemas.microsoft.com/office/drawing/2014/main" val="3608650003"/>
                    </a:ext>
                  </a:extLst>
                </a:gridCol>
                <a:gridCol w="2734211">
                  <a:extLst>
                    <a:ext uri="{9D8B030D-6E8A-4147-A177-3AD203B41FA5}">
                      <a16:colId xmlns:a16="http://schemas.microsoft.com/office/drawing/2014/main" val="212069103"/>
                    </a:ext>
                  </a:extLst>
                </a:gridCol>
                <a:gridCol w="2751089">
                  <a:extLst>
                    <a:ext uri="{9D8B030D-6E8A-4147-A177-3AD203B41FA5}">
                      <a16:colId xmlns:a16="http://schemas.microsoft.com/office/drawing/2014/main" val="20002"/>
                    </a:ext>
                  </a:extLst>
                </a:gridCol>
                <a:gridCol w="2649822">
                  <a:extLst>
                    <a:ext uri="{9D8B030D-6E8A-4147-A177-3AD203B41FA5}">
                      <a16:colId xmlns:a16="http://schemas.microsoft.com/office/drawing/2014/main" val="20003"/>
                    </a:ext>
                  </a:extLst>
                </a:gridCol>
                <a:gridCol w="3094271">
                  <a:extLst>
                    <a:ext uri="{9D8B030D-6E8A-4147-A177-3AD203B41FA5}">
                      <a16:colId xmlns:a16="http://schemas.microsoft.com/office/drawing/2014/main" val="2911198523"/>
                    </a:ext>
                  </a:extLst>
                </a:gridCol>
              </a:tblGrid>
              <a:tr h="1129669">
                <a:tc>
                  <a:txBody>
                    <a:bodyPr/>
                    <a:lstStyle/>
                    <a:p>
                      <a:pPr algn="ctr"/>
                      <a:r>
                        <a:rPr lang="en-US" sz="4000" b="0" dirty="0">
                          <a:latin typeface="Century Gothic" panose="020B0502020202020204" pitchFamily="34" charset="0"/>
                          <a:cs typeface="Arial" panose="020B0604020202020204" pitchFamily="34" charset="0"/>
                        </a:rPr>
                        <a:t>%</a:t>
                      </a:r>
                    </a:p>
                  </a:txBody>
                  <a:tcPr anchor="ctr"/>
                </a:tc>
                <a:tc>
                  <a:txBody>
                    <a:bodyPr/>
                    <a:lstStyle/>
                    <a:p>
                      <a:pPr algn="ctr"/>
                      <a:r>
                        <a:rPr lang="en-US" sz="2000" dirty="0">
                          <a:latin typeface="Century Gothic" panose="020B0502020202020204" pitchFamily="34" charset="0"/>
                        </a:rPr>
                        <a:t>Had to cut back on food</a:t>
                      </a:r>
                      <a:endParaRPr lang="en-US" sz="2000" dirty="0">
                        <a:latin typeface="Century Gothic" panose="020B0502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Century Gothic" panose="020B0502020202020204" pitchFamily="34" charset="0"/>
                        </a:rPr>
                        <a:t>Had to cut back on Rx/</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Century Gothic" panose="020B0502020202020204" pitchFamily="34" charset="0"/>
                        </a:rPr>
                        <a:t>health care</a:t>
                      </a:r>
                      <a:endParaRPr lang="en-US" sz="2000" dirty="0">
                        <a:latin typeface="Century Gothic" panose="020B0502020202020204" pitchFamily="34" charset="0"/>
                        <a:cs typeface="Arial" panose="020B0604020202020204" pitchFamily="34" charset="0"/>
                      </a:endParaRPr>
                    </a:p>
                    <a:p>
                      <a:pPr algn="ctr"/>
                      <a:endParaRPr lang="en-US" sz="1300" dirty="0">
                        <a:latin typeface="Arial" panose="020B0604020202020204" pitchFamily="34" charset="0"/>
                        <a:cs typeface="Arial" panose="020B0604020202020204" pitchFamily="34" charset="0"/>
                      </a:endParaRPr>
                    </a:p>
                  </a:txBody>
                  <a:tcPr anchor="ctr"/>
                </a:tc>
                <a:tc>
                  <a:txBody>
                    <a:bodyPr/>
                    <a:lstStyle/>
                    <a:p>
                      <a:pPr algn="ctr"/>
                      <a:r>
                        <a:rPr lang="en-US" sz="2000" dirty="0">
                          <a:latin typeface="Century Gothic" panose="020B0502020202020204" pitchFamily="34" charset="0"/>
                          <a:cs typeface="Arial" panose="020B0604020202020204" pitchFamily="34" charset="0"/>
                        </a:rPr>
                        <a:t>Finances worse</a:t>
                      </a:r>
                    </a:p>
                  </a:txBody>
                  <a:tcPr anchor="ctr"/>
                </a:tc>
                <a:tc>
                  <a:txBody>
                    <a:bodyPr/>
                    <a:lstStyle/>
                    <a:p>
                      <a:pPr algn="ctr"/>
                      <a:r>
                        <a:rPr lang="en-US" sz="2000" dirty="0">
                          <a:latin typeface="Century Gothic" panose="020B0502020202020204" pitchFamily="34" charset="0"/>
                        </a:rPr>
                        <a:t>Physical health</a:t>
                      </a:r>
                    </a:p>
                    <a:p>
                      <a:pPr algn="ctr"/>
                      <a:r>
                        <a:rPr lang="en-US" sz="2000" dirty="0">
                          <a:latin typeface="Century Gothic" panose="020B0502020202020204" pitchFamily="34" charset="0"/>
                          <a:cs typeface="Arial" panose="020B0604020202020204" pitchFamily="34" charset="0"/>
                        </a:rPr>
                        <a:t>worse</a:t>
                      </a:r>
                    </a:p>
                  </a:txBody>
                  <a:tcPr anchor="ctr"/>
                </a:tc>
                <a:tc>
                  <a:txBody>
                    <a:bodyPr/>
                    <a:lstStyle/>
                    <a:p>
                      <a:pPr algn="ctr"/>
                      <a:r>
                        <a:rPr lang="en-US" sz="2000" dirty="0">
                          <a:latin typeface="Century Gothic" panose="020B0502020202020204" pitchFamily="34" charset="0"/>
                          <a:cs typeface="Arial" panose="020B0604020202020204" pitchFamily="34" charset="0"/>
                        </a:rPr>
                        <a:t>Mental health worse</a:t>
                      </a:r>
                    </a:p>
                  </a:txBody>
                  <a:tcPr anchor="ctr"/>
                </a:tc>
                <a:tc>
                  <a:txBody>
                    <a:bodyPr/>
                    <a:lstStyle/>
                    <a:p>
                      <a:pPr algn="ctr"/>
                      <a:r>
                        <a:rPr lang="en-US" sz="2000" dirty="0">
                          <a:latin typeface="Century Gothic" panose="020B0502020202020204" pitchFamily="34" charset="0"/>
                          <a:cs typeface="Arial" panose="020B0604020202020204" pitchFamily="34" charset="0"/>
                        </a:rPr>
                        <a:t>Household in need of counseling</a:t>
                      </a:r>
                    </a:p>
                  </a:txBody>
                  <a:tcPr anchor="ctr"/>
                </a:tc>
                <a:extLst>
                  <a:ext uri="{0D108BD9-81ED-4DB2-BD59-A6C34878D82A}">
                    <a16:rowId xmlns:a16="http://schemas.microsoft.com/office/drawing/2014/main" val="10000"/>
                  </a:ext>
                </a:extLst>
              </a:tr>
              <a:tr h="952227">
                <a:tc>
                  <a:txBody>
                    <a:bodyPr/>
                    <a:lstStyle/>
                    <a:p>
                      <a:pPr algn="l" fontAlgn="t"/>
                      <a:r>
                        <a:rPr lang="en-US" sz="2800" b="0" i="0" u="none" strike="noStrike" dirty="0">
                          <a:solidFill>
                            <a:srgbClr val="000000"/>
                          </a:solidFill>
                          <a:effectLst/>
                          <a:latin typeface="Century Gothic" panose="020B0502020202020204" pitchFamily="34" charset="0"/>
                          <a:cs typeface="Arial" panose="020B0604020202020204" pitchFamily="34" charset="0"/>
                        </a:rPr>
                        <a:t>All respondents</a:t>
                      </a:r>
                    </a:p>
                  </a:txBody>
                  <a:tcP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52</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36</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40</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33</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38</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27</a:t>
                      </a:r>
                    </a:p>
                  </a:txBody>
                  <a:tcPr marL="9525" marR="9525" marT="9525" marB="0" anchor="ctr"/>
                </a:tc>
                <a:extLst>
                  <a:ext uri="{0D108BD9-81ED-4DB2-BD59-A6C34878D82A}">
                    <a16:rowId xmlns:a16="http://schemas.microsoft.com/office/drawing/2014/main" val="110271003"/>
                  </a:ext>
                </a:extLst>
              </a:tr>
              <a:tr h="1493459">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US" sz="2800" b="0" i="0" u="none" strike="noStrike" dirty="0">
                          <a:solidFill>
                            <a:srgbClr val="000000"/>
                          </a:solidFill>
                          <a:effectLst/>
                          <a:latin typeface="Century Gothic" panose="020B0502020202020204" pitchFamily="34" charset="0"/>
                          <a:cs typeface="Arial" panose="020B0604020202020204" pitchFamily="34" charset="0"/>
                        </a:rPr>
                        <a:t>Hawaiian and Pacific Islander</a:t>
                      </a:r>
                    </a:p>
                    <a:p>
                      <a:pPr algn="l"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62</a:t>
                      </a:r>
                    </a:p>
                  </a:txBody>
                  <a:tcPr marL="9525" marR="9525" marT="9525" marB="0" anchor="ct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50</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43</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31</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39</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29</a:t>
                      </a:r>
                    </a:p>
                  </a:txBody>
                  <a:tcPr marL="9525" marR="9525" marT="9525" marB="0" anchor="ctr"/>
                </a:tc>
                <a:extLst>
                  <a:ext uri="{0D108BD9-81ED-4DB2-BD59-A6C34878D82A}">
                    <a16:rowId xmlns:a16="http://schemas.microsoft.com/office/drawing/2014/main" val="10001"/>
                  </a:ext>
                </a:extLst>
              </a:tr>
              <a:tr h="1187109">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US" sz="2800" b="0" i="0" u="none" strike="noStrike" dirty="0">
                          <a:solidFill>
                            <a:srgbClr val="000000"/>
                          </a:solidFill>
                          <a:effectLst/>
                          <a:latin typeface="Century Gothic" panose="020B0502020202020204" pitchFamily="34" charset="0"/>
                          <a:cs typeface="Arial" panose="020B0604020202020204" pitchFamily="34" charset="0"/>
                        </a:rPr>
                        <a:t>Med-QUEST patients</a:t>
                      </a:r>
                    </a:p>
                  </a:txBody>
                  <a:tcP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71</a:t>
                      </a:r>
                    </a:p>
                  </a:txBody>
                  <a:tcPr marL="9525" marR="9525" marT="9525" marB="0" anchor="ct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53</a:t>
                      </a:r>
                    </a:p>
                  </a:txBody>
                  <a:tcPr marL="9525" marR="9525" marT="9525" marB="0" anchor="ct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50</a:t>
                      </a:r>
                    </a:p>
                  </a:txBody>
                  <a:tcPr marL="9525" marR="9525" marT="9525" marB="0" anchor="ct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45</a:t>
                      </a:r>
                    </a:p>
                  </a:txBody>
                  <a:tcPr marL="9525" marR="9525" marT="9525" marB="0" anchor="ct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46</a:t>
                      </a:r>
                    </a:p>
                  </a:txBody>
                  <a:tcPr marL="9525" marR="9525" marT="9525" marB="0" anchor="ct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52</a:t>
                      </a:r>
                    </a:p>
                  </a:txBody>
                  <a:tcPr marL="9525" marR="9525" marT="9525" marB="0" anchor="ctr"/>
                </a:tc>
                <a:extLst>
                  <a:ext uri="{0D108BD9-81ED-4DB2-BD59-A6C34878D82A}">
                    <a16:rowId xmlns:a16="http://schemas.microsoft.com/office/drawing/2014/main" val="2444054348"/>
                  </a:ext>
                </a:extLst>
              </a:tr>
              <a:tr h="817448">
                <a:tc>
                  <a:txBody>
                    <a:bodyPr/>
                    <a:lstStyle/>
                    <a:p>
                      <a:pPr algn="l" fontAlgn="t"/>
                      <a:r>
                        <a:rPr lang="en-US" sz="2800" b="0" i="0" u="none" strike="noStrike" dirty="0">
                          <a:solidFill>
                            <a:srgbClr val="000000"/>
                          </a:solidFill>
                          <a:effectLst/>
                          <a:latin typeface="Century Gothic" panose="020B0502020202020204" pitchFamily="34" charset="0"/>
                          <a:cs typeface="Arial" panose="020B0604020202020204" pitchFamily="34" charset="0"/>
                        </a:rPr>
                        <a:t>Chronically ill</a:t>
                      </a:r>
                    </a:p>
                  </a:txBody>
                  <a:tcP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53</a:t>
                      </a:r>
                    </a:p>
                  </a:txBody>
                  <a:tcPr marL="9525" marR="9525" marT="9525" marB="0" anchor="ctr"/>
                </a:tc>
                <a:tc>
                  <a:txBody>
                    <a:bodyPr/>
                    <a:lstStyle/>
                    <a:p>
                      <a:pPr algn="ctr" fontAlgn="b"/>
                      <a:r>
                        <a:rPr lang="en-US" sz="2800" b="1" i="0" u="none" strike="noStrike" dirty="0">
                          <a:solidFill>
                            <a:schemeClr val="tx2">
                              <a:lumMod val="10000"/>
                            </a:schemeClr>
                          </a:solidFill>
                          <a:effectLst/>
                          <a:latin typeface="Century Gothic" panose="020B0502020202020204" pitchFamily="34" charset="0"/>
                          <a:cs typeface="Arial" panose="020B0604020202020204" pitchFamily="34" charset="0"/>
                        </a:rPr>
                        <a:t>39</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44</a:t>
                      </a:r>
                    </a:p>
                  </a:txBody>
                  <a:tcPr marL="9525" marR="9525" marT="9525" marB="0" anchor="ct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45</a:t>
                      </a:r>
                    </a:p>
                  </a:txBody>
                  <a:tcPr marL="9525" marR="9525" marT="9525" marB="0" anchor="ctr"/>
                </a:tc>
                <a:tc>
                  <a:txBody>
                    <a:bodyPr/>
                    <a:lstStyle/>
                    <a:p>
                      <a:pPr algn="ctr" fontAlgn="b"/>
                      <a:r>
                        <a:rPr lang="en-US" sz="2800" b="1" i="0" u="none" strike="noStrike" dirty="0">
                          <a:solidFill>
                            <a:schemeClr val="bg2"/>
                          </a:solidFill>
                          <a:effectLst/>
                          <a:latin typeface="Century Gothic" panose="020B0502020202020204" pitchFamily="34" charset="0"/>
                          <a:cs typeface="Arial" panose="020B0604020202020204" pitchFamily="34" charset="0"/>
                        </a:rPr>
                        <a:t>41</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32</a:t>
                      </a:r>
                    </a:p>
                  </a:txBody>
                  <a:tcPr marL="9525" marR="9525" marT="9525" marB="0" anchor="ctr"/>
                </a:tc>
                <a:extLst>
                  <a:ext uri="{0D108BD9-81ED-4DB2-BD59-A6C34878D82A}">
                    <a16:rowId xmlns:a16="http://schemas.microsoft.com/office/drawing/2014/main" val="4163730441"/>
                  </a:ext>
                </a:extLst>
              </a:tr>
              <a:tr h="1723223">
                <a:tc>
                  <a:txBody>
                    <a:bodyPr/>
                    <a:lstStyle/>
                    <a:p>
                      <a:pPr algn="l" fontAlgn="t"/>
                      <a:r>
                        <a:rPr lang="en-US" sz="2800" b="0" i="0" u="none" strike="noStrike" dirty="0">
                          <a:solidFill>
                            <a:srgbClr val="000000"/>
                          </a:solidFill>
                          <a:effectLst/>
                          <a:latin typeface="Century Gothic" panose="020B0502020202020204" pitchFamily="34" charset="0"/>
                          <a:cs typeface="Arial" panose="020B0604020202020204" pitchFamily="34" charset="0"/>
                        </a:rPr>
                        <a:t>Non-college (lower socio-economic status, SES)</a:t>
                      </a:r>
                    </a:p>
                  </a:txBody>
                  <a:tcP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59</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41</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45</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33</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37</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26</a:t>
                      </a:r>
                    </a:p>
                  </a:txBody>
                  <a:tcPr marL="9525" marR="9525" marT="9525" marB="0" anchor="ctr"/>
                </a:tc>
                <a:extLst>
                  <a:ext uri="{0D108BD9-81ED-4DB2-BD59-A6C34878D82A}">
                    <a16:rowId xmlns:a16="http://schemas.microsoft.com/office/drawing/2014/main" val="2352130773"/>
                  </a:ext>
                </a:extLst>
              </a:tr>
              <a:tr h="835025">
                <a:tc>
                  <a:txBody>
                    <a:bodyPr/>
                    <a:lstStyle/>
                    <a:p>
                      <a:pPr algn="l" fontAlgn="t"/>
                      <a:r>
                        <a:rPr lang="en-US" sz="2800" b="0" i="0" u="none" strike="noStrike" dirty="0">
                          <a:solidFill>
                            <a:srgbClr val="000000"/>
                          </a:solidFill>
                          <a:effectLst/>
                          <a:latin typeface="Century Gothic" panose="020B0502020202020204" pitchFamily="34" charset="0"/>
                          <a:cs typeface="Arial" panose="020B0604020202020204" pitchFamily="34" charset="0"/>
                        </a:rPr>
                        <a:t>35-44 years</a:t>
                      </a:r>
                    </a:p>
                  </a:txBody>
                  <a:tcP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68</a:t>
                      </a:r>
                    </a:p>
                  </a:txBody>
                  <a:tcPr marL="9525" marR="9525" marT="9525" marB="0" anchor="ct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56</a:t>
                      </a:r>
                    </a:p>
                  </a:txBody>
                  <a:tcPr marL="9525" marR="9525" marT="9525" marB="0" anchor="ct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52</a:t>
                      </a:r>
                    </a:p>
                  </a:txBody>
                  <a:tcPr marL="9525" marR="9525" marT="9525" marB="0" anchor="ct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43</a:t>
                      </a:r>
                    </a:p>
                  </a:txBody>
                  <a:tcPr marL="9525" marR="9525" marT="9525" marB="0" anchor="ct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53</a:t>
                      </a:r>
                    </a:p>
                  </a:txBody>
                  <a:tcPr marL="9525" marR="9525" marT="9525" marB="0" anchor="ct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40</a:t>
                      </a:r>
                    </a:p>
                  </a:txBody>
                  <a:tcPr marL="9525" marR="9525" marT="9525" marB="0" anchor="ctr"/>
                </a:tc>
                <a:extLst>
                  <a:ext uri="{0D108BD9-81ED-4DB2-BD59-A6C34878D82A}">
                    <a16:rowId xmlns:a16="http://schemas.microsoft.com/office/drawing/2014/main" val="3183151672"/>
                  </a:ext>
                </a:extLst>
              </a:tr>
            </a:tbl>
          </a:graphicData>
        </a:graphic>
      </p:graphicFrame>
    </p:spTree>
    <p:extLst>
      <p:ext uri="{BB962C8B-B14F-4D97-AF65-F5344CB8AC3E}">
        <p14:creationId xmlns:p14="http://schemas.microsoft.com/office/powerpoint/2010/main" val="2941788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4"/>
          <p:cNvSpPr txBox="1">
            <a:spLocks noGrp="1"/>
          </p:cNvSpPr>
          <p:nvPr>
            <p:ph type="title"/>
          </p:nvPr>
        </p:nvSpPr>
        <p:spPr>
          <a:xfrm>
            <a:off x="1206496" y="5168900"/>
            <a:ext cx="21971004" cy="4648200"/>
          </a:xfrm>
          <a:prstGeom prst="rect">
            <a:avLst/>
          </a:prstGeom>
          <a:noFill/>
          <a:ln>
            <a:noFill/>
          </a:ln>
        </p:spPr>
        <p:txBody>
          <a:bodyPr spcFirstLastPara="1" wrap="square" lIns="50800" tIns="50800" rIns="50800" bIns="50800" anchor="ctr" anchorCtr="0">
            <a:normAutofit/>
          </a:bodyPr>
          <a:lstStyle/>
          <a:p>
            <a:pPr marL="0" lvl="0" indent="0" algn="l" rtl="0">
              <a:lnSpc>
                <a:spcPct val="80000"/>
              </a:lnSpc>
              <a:spcBef>
                <a:spcPts val="0"/>
              </a:spcBef>
              <a:spcAft>
                <a:spcPts val="0"/>
              </a:spcAft>
              <a:buClr>
                <a:srgbClr val="E8F3FA"/>
              </a:buClr>
              <a:buSzPts val="11600"/>
              <a:buFont typeface="Century Gothic"/>
              <a:buNone/>
            </a:pPr>
            <a:r>
              <a:rPr lang="en-US"/>
              <a:t>Access to Care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aphicFrame>
        <p:nvGraphicFramePr>
          <p:cNvPr id="257" name="Google Shape;257;p16"/>
          <p:cNvGraphicFramePr/>
          <p:nvPr>
            <p:extLst>
              <p:ext uri="{D42A27DB-BD31-4B8C-83A1-F6EECF244321}">
                <p14:modId xmlns:p14="http://schemas.microsoft.com/office/powerpoint/2010/main" val="682278661"/>
              </p:ext>
            </p:extLst>
          </p:nvPr>
        </p:nvGraphicFramePr>
        <p:xfrm>
          <a:off x="1586204" y="4516015"/>
          <a:ext cx="13361436" cy="8136295"/>
        </p:xfrm>
        <a:graphic>
          <a:graphicData uri="http://schemas.openxmlformats.org/drawingml/2006/chart">
            <c:chart xmlns:c="http://schemas.openxmlformats.org/drawingml/2006/chart" xmlns:r="http://schemas.openxmlformats.org/officeDocument/2006/relationships" r:id="rId3"/>
          </a:graphicData>
        </a:graphic>
      </p:graphicFrame>
      <p:sp>
        <p:nvSpPr>
          <p:cNvPr id="259" name="Google Shape;259;p16"/>
          <p:cNvSpPr txBox="1"/>
          <p:nvPr/>
        </p:nvSpPr>
        <p:spPr>
          <a:xfrm>
            <a:off x="1206500" y="549148"/>
            <a:ext cx="21971000" cy="186486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2B3D6D"/>
              </a:buClr>
              <a:buSzPts val="4400"/>
              <a:buFont typeface="Century Gothic"/>
              <a:buNone/>
            </a:pPr>
            <a:r>
              <a:rPr lang="en-US" sz="4400" b="1" i="0" u="none" strike="noStrike" cap="none" dirty="0">
                <a:solidFill>
                  <a:srgbClr val="2B3D6D"/>
                </a:solidFill>
                <a:latin typeface="Century Gothic"/>
                <a:ea typeface="Century Gothic"/>
                <a:cs typeface="Century Gothic"/>
                <a:sym typeface="Century Gothic"/>
              </a:rPr>
              <a:t>Nearly six in 10 report delays when attempting to access care.  More than one in five characterize the lag as “significant.”</a:t>
            </a:r>
            <a:endParaRPr dirty="0"/>
          </a:p>
        </p:txBody>
      </p:sp>
      <p:sp>
        <p:nvSpPr>
          <p:cNvPr id="260" name="Google Shape;260;p16"/>
          <p:cNvSpPr/>
          <p:nvPr/>
        </p:nvSpPr>
        <p:spPr>
          <a:xfrm>
            <a:off x="12372392" y="6382139"/>
            <a:ext cx="3359020" cy="3153747"/>
          </a:xfrm>
          <a:prstGeom prst="rightArrow">
            <a:avLst>
              <a:gd name="adj1" fmla="val 50000"/>
              <a:gd name="adj2" fmla="val 50000"/>
            </a:avLst>
          </a:prstGeom>
          <a:solidFill>
            <a:schemeClr val="accent1"/>
          </a:solidFill>
          <a:ln w="25400" cap="flat" cmpd="sng">
            <a:solidFill>
              <a:srgbClr val="0076BA"/>
            </a:solidFill>
            <a:prstDash val="solid"/>
            <a:round/>
            <a:headEnd type="none" w="sm" len="sm"/>
            <a:tailEnd type="none" w="sm" len="sm"/>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61" name="Google Shape;261;p16"/>
          <p:cNvSpPr txBox="1"/>
          <p:nvPr/>
        </p:nvSpPr>
        <p:spPr>
          <a:xfrm>
            <a:off x="16515183" y="7152364"/>
            <a:ext cx="7091265" cy="1333698"/>
          </a:xfrm>
          <a:prstGeom prst="rect">
            <a:avLst/>
          </a:prstGeom>
          <a:solidFill>
            <a:srgbClr val="99D9FE"/>
          </a:solidFill>
          <a:ln w="25400" cap="flat" cmpd="sng">
            <a:solidFill>
              <a:schemeClr val="accent1"/>
            </a:solidFill>
            <a:prstDash val="solid"/>
            <a:round/>
            <a:headEnd type="none" w="sm" len="sm"/>
            <a:tailEnd type="none" w="sm" len="sm"/>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B0F0"/>
              </a:buClr>
              <a:buSzPts val="3200"/>
              <a:buFont typeface="Century Gothic"/>
              <a:buNone/>
            </a:pPr>
            <a:r>
              <a:rPr lang="en-US" sz="4000" b="1" i="0" u="none" strike="noStrike" cap="none" dirty="0">
                <a:solidFill>
                  <a:srgbClr val="00B0F0"/>
                </a:solidFill>
                <a:latin typeface="Century Gothic"/>
                <a:ea typeface="Century Gothic"/>
                <a:cs typeface="Century Gothic"/>
                <a:sym typeface="Century Gothic"/>
              </a:rPr>
              <a:t>Significant delay      2</a:t>
            </a:r>
            <a:r>
              <a:rPr lang="en-US" sz="4000" b="1" dirty="0">
                <a:solidFill>
                  <a:srgbClr val="00B0F0"/>
                </a:solidFill>
                <a:latin typeface="Century Gothic"/>
                <a:ea typeface="Century Gothic"/>
                <a:cs typeface="Century Gothic"/>
                <a:sym typeface="Century Gothic"/>
              </a:rPr>
              <a:t>1</a:t>
            </a:r>
            <a:r>
              <a:rPr lang="en-US" sz="4000" b="1" i="0" u="none" strike="noStrike" cap="none" dirty="0">
                <a:solidFill>
                  <a:srgbClr val="00B0F0"/>
                </a:solidFill>
                <a:latin typeface="Century Gothic"/>
                <a:ea typeface="Century Gothic"/>
                <a:cs typeface="Century Gothic"/>
                <a:sym typeface="Century Gothic"/>
              </a:rPr>
              <a:t>%</a:t>
            </a:r>
          </a:p>
          <a:p>
            <a:pPr marL="0" marR="0" lvl="0" indent="0" algn="l" rtl="0">
              <a:lnSpc>
                <a:spcPct val="100000"/>
              </a:lnSpc>
              <a:spcBef>
                <a:spcPts val="0"/>
              </a:spcBef>
              <a:spcAft>
                <a:spcPts val="0"/>
              </a:spcAft>
              <a:buClr>
                <a:srgbClr val="00B0F0"/>
              </a:buClr>
              <a:buSzPts val="3200"/>
              <a:buFont typeface="Century Gothic"/>
              <a:buNone/>
            </a:pPr>
            <a:r>
              <a:rPr lang="en-US" sz="4000" b="1" i="0" u="none" strike="noStrike" cap="none" dirty="0">
                <a:solidFill>
                  <a:srgbClr val="00B0F0"/>
                </a:solidFill>
                <a:latin typeface="Century Gothic"/>
                <a:ea typeface="Century Gothic"/>
                <a:cs typeface="Century Gothic"/>
                <a:sym typeface="Century Gothic"/>
              </a:rPr>
              <a:t>Slight delay               3</a:t>
            </a:r>
            <a:r>
              <a:rPr lang="en-US" sz="4000" b="1" dirty="0">
                <a:solidFill>
                  <a:srgbClr val="00B0F0"/>
                </a:solidFill>
                <a:latin typeface="Century Gothic"/>
                <a:ea typeface="Century Gothic"/>
                <a:cs typeface="Century Gothic"/>
                <a:sym typeface="Century Gothic"/>
              </a:rPr>
              <a:t>7</a:t>
            </a:r>
            <a:r>
              <a:rPr lang="en-US" sz="4000" b="1" i="0" u="none" strike="noStrike" cap="none" dirty="0">
                <a:solidFill>
                  <a:srgbClr val="00B0F0"/>
                </a:solidFill>
                <a:latin typeface="Century Gothic"/>
                <a:ea typeface="Century Gothic"/>
                <a:cs typeface="Century Gothic"/>
                <a:sym typeface="Century Gothic"/>
              </a:rPr>
              <a:t>%</a:t>
            </a:r>
            <a:endParaRPr sz="4000" b="1" i="0" u="none" strike="noStrike" cap="none" dirty="0">
              <a:solidFill>
                <a:srgbClr val="00B0F0"/>
              </a:solidFill>
              <a:latin typeface="Century Gothic"/>
              <a:ea typeface="Century Gothic"/>
              <a:cs typeface="Century Gothic"/>
              <a:sym typeface="Century Gothic"/>
            </a:endParaRPr>
          </a:p>
        </p:txBody>
      </p:sp>
      <p:sp>
        <p:nvSpPr>
          <p:cNvPr id="262" name="Google Shape;262;p16"/>
          <p:cNvSpPr txBox="1"/>
          <p:nvPr/>
        </p:nvSpPr>
        <p:spPr>
          <a:xfrm>
            <a:off x="1962536" y="3589074"/>
            <a:ext cx="12537234" cy="964367"/>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79BF"/>
              </a:buClr>
              <a:buSzPts val="2400"/>
              <a:buFont typeface="Century Gothic"/>
              <a:buNone/>
            </a:pPr>
            <a:r>
              <a:rPr lang="en-US" sz="2800" b="0" i="0" u="none" strike="noStrike" cap="none" dirty="0">
                <a:solidFill>
                  <a:srgbClr val="0079BF"/>
                </a:solidFill>
                <a:latin typeface="Century Gothic"/>
                <a:ea typeface="Century Gothic"/>
                <a:cs typeface="Century Gothic"/>
                <a:sym typeface="Century Gothic"/>
              </a:rPr>
              <a:t>Thinking over the past year, when accessing health services, were you able to get them when wanted or needed or were there delays?</a:t>
            </a:r>
            <a:endParaRPr sz="2800" b="0" i="0" u="none" strike="noStrike" cap="none" dirty="0">
              <a:solidFill>
                <a:srgbClr val="0079BF"/>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7"/>
          <p:cNvSpPr/>
          <p:nvPr/>
        </p:nvSpPr>
        <p:spPr>
          <a:xfrm>
            <a:off x="805550" y="3119423"/>
            <a:ext cx="14552641" cy="4385628"/>
          </a:xfrm>
          <a:prstGeom prst="flowChartMagneticTape">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chemeClr val="lt1"/>
              </a:buClr>
              <a:buSzPts val="2800"/>
              <a:buFont typeface="Century Gothic"/>
              <a:buNone/>
            </a:pPr>
            <a:r>
              <a:rPr lang="en-US" sz="2800" b="0" i="0" u="none" strike="noStrike" cap="none">
                <a:solidFill>
                  <a:schemeClr val="lt1"/>
                </a:solidFill>
                <a:latin typeface="Century Gothic"/>
                <a:ea typeface="Century Gothic"/>
                <a:cs typeface="Century Gothic"/>
                <a:sym typeface="Century Gothic"/>
              </a:rPr>
              <a:t>“When I try to make a doctor's appointment for myself or my children, I sometimes have to wait 6 months and God forbid I have to reschedule due to an unforeseen circumstance. My husband has several health problems, and his doctor just keeps telling him to go to urgent care…I was born and raised in Hawaii.  But the way things are, I have no intention of staying.”</a:t>
            </a:r>
            <a:endParaRPr sz="2800" b="1" i="0" u="none" strike="noStrike" cap="none">
              <a:solidFill>
                <a:schemeClr val="lt1"/>
              </a:solidFill>
              <a:latin typeface="Century Gothic"/>
              <a:ea typeface="Century Gothic"/>
              <a:cs typeface="Century Gothic"/>
              <a:sym typeface="Century Gothic"/>
            </a:endParaRPr>
          </a:p>
        </p:txBody>
      </p:sp>
      <p:sp>
        <p:nvSpPr>
          <p:cNvPr id="268" name="Google Shape;268;p17"/>
          <p:cNvSpPr txBox="1"/>
          <p:nvPr/>
        </p:nvSpPr>
        <p:spPr>
          <a:xfrm>
            <a:off x="1206500" y="549148"/>
            <a:ext cx="21971000" cy="186486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2B3D6D"/>
              </a:buClr>
              <a:buSzPts val="4400"/>
              <a:buFont typeface="Century Gothic"/>
              <a:buNone/>
            </a:pPr>
            <a:r>
              <a:rPr lang="en-US" sz="4400" b="1" i="0" u="none" strike="noStrike" cap="none" dirty="0">
                <a:solidFill>
                  <a:srgbClr val="2B3D6D"/>
                </a:solidFill>
                <a:latin typeface="Century Gothic"/>
                <a:ea typeface="Century Gothic"/>
                <a:cs typeface="Century Gothic"/>
                <a:sym typeface="Century Gothic"/>
              </a:rPr>
              <a:t>Lack of appointments was the biggest reason for delays in care.  </a:t>
            </a:r>
            <a:endParaRPr dirty="0"/>
          </a:p>
        </p:txBody>
      </p:sp>
      <p:sp>
        <p:nvSpPr>
          <p:cNvPr id="269" name="Google Shape;269;p17"/>
          <p:cNvSpPr txBox="1"/>
          <p:nvPr/>
        </p:nvSpPr>
        <p:spPr>
          <a:xfrm>
            <a:off x="14649045" y="4742143"/>
            <a:ext cx="11482800" cy="3909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517F"/>
              </a:buClr>
              <a:buSzPts val="3600"/>
              <a:buFont typeface="Century Gothic"/>
              <a:buNone/>
            </a:pPr>
            <a:r>
              <a:rPr lang="en-US" sz="3600" b="1" i="0" u="none" strike="noStrike" cap="none">
                <a:solidFill>
                  <a:srgbClr val="00517F"/>
                </a:solidFill>
                <a:latin typeface="Century Gothic"/>
                <a:ea typeface="Century Gothic"/>
                <a:cs typeface="Century Gothic"/>
                <a:sym typeface="Century Gothic"/>
              </a:rPr>
              <a:t>If delayed, how come?</a:t>
            </a:r>
            <a:endParaRPr/>
          </a:p>
          <a:p>
            <a:pPr marL="0" marR="0" lvl="0" indent="0" algn="ctr" rtl="0">
              <a:lnSpc>
                <a:spcPct val="100000"/>
              </a:lnSpc>
              <a:spcBef>
                <a:spcPts val="0"/>
              </a:spcBef>
              <a:spcAft>
                <a:spcPts val="0"/>
              </a:spcAft>
              <a:buClr>
                <a:srgbClr val="5E5E5E"/>
              </a:buClr>
              <a:buSzPts val="2800"/>
              <a:buFont typeface="Helvetica Neue"/>
              <a:buNone/>
            </a:pPr>
            <a:endParaRPr sz="2800" b="1" i="0" u="none" strike="noStrike" cap="none">
              <a:solidFill>
                <a:srgbClr val="00517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5E5E5E"/>
              </a:buClr>
              <a:buSzPts val="2800"/>
              <a:buFont typeface="Helvetica Neue"/>
              <a:buNone/>
            </a:pPr>
            <a:endParaRPr sz="2800" b="1" i="0" u="none" strike="noStrike" cap="none">
              <a:solidFill>
                <a:srgbClr val="00517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517F"/>
              </a:buClr>
              <a:buSzPts val="8000"/>
              <a:buFont typeface="Century Gothic"/>
              <a:buNone/>
            </a:pPr>
            <a:r>
              <a:rPr lang="en-US" sz="8000" b="1" i="0" u="none" strike="noStrike" cap="none">
                <a:solidFill>
                  <a:srgbClr val="00517F"/>
                </a:solidFill>
                <a:latin typeface="Century Gothic"/>
                <a:ea typeface="Century Gothic"/>
                <a:cs typeface="Century Gothic"/>
                <a:sym typeface="Century Gothic"/>
              </a:rPr>
              <a:t>6</a:t>
            </a:r>
            <a:r>
              <a:rPr lang="en-US" sz="8000" b="1">
                <a:solidFill>
                  <a:srgbClr val="00517F"/>
                </a:solidFill>
                <a:latin typeface="Century Gothic"/>
                <a:ea typeface="Century Gothic"/>
                <a:cs typeface="Century Gothic"/>
                <a:sym typeface="Century Gothic"/>
              </a:rPr>
              <a:t>2</a:t>
            </a:r>
            <a:r>
              <a:rPr lang="en-US" sz="8000" b="1" i="0" u="none" strike="noStrike" cap="none">
                <a:solidFill>
                  <a:srgbClr val="00517F"/>
                </a:solidFill>
                <a:latin typeface="Century Gothic"/>
                <a:ea typeface="Century Gothic"/>
                <a:cs typeface="Century Gothic"/>
                <a:sym typeface="Century Gothic"/>
              </a:rPr>
              <a:t>%</a:t>
            </a:r>
            <a:endParaRPr/>
          </a:p>
          <a:p>
            <a:pPr marL="0" marR="0" lvl="0" indent="0" algn="ctr" rtl="0">
              <a:lnSpc>
                <a:spcPct val="100000"/>
              </a:lnSpc>
              <a:spcBef>
                <a:spcPts val="0"/>
              </a:spcBef>
              <a:spcAft>
                <a:spcPts val="0"/>
              </a:spcAft>
              <a:buClr>
                <a:srgbClr val="5E5E5E"/>
              </a:buClr>
              <a:buSzPts val="2800"/>
              <a:buFont typeface="Helvetica Neue"/>
              <a:buNone/>
            </a:pPr>
            <a:endParaRPr sz="2800" b="1" i="0" u="none" strike="noStrike" cap="none">
              <a:solidFill>
                <a:srgbClr val="00517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517F"/>
              </a:buClr>
              <a:buSzPts val="4800"/>
              <a:buFont typeface="Century Gothic"/>
              <a:buNone/>
            </a:pPr>
            <a:r>
              <a:rPr lang="en-US" sz="4800" b="1" i="0" u="none" strike="noStrike" cap="none">
                <a:solidFill>
                  <a:srgbClr val="00517F"/>
                </a:solidFill>
                <a:latin typeface="Century Gothic"/>
                <a:ea typeface="Century Gothic"/>
                <a:cs typeface="Century Gothic"/>
                <a:sym typeface="Century Gothic"/>
              </a:rPr>
              <a:t>No appointments</a:t>
            </a:r>
            <a:endParaRPr/>
          </a:p>
        </p:txBody>
      </p:sp>
      <p:sp>
        <p:nvSpPr>
          <p:cNvPr id="270" name="Google Shape;270;p17"/>
          <p:cNvSpPr/>
          <p:nvPr/>
        </p:nvSpPr>
        <p:spPr>
          <a:xfrm>
            <a:off x="746449" y="7341839"/>
            <a:ext cx="14947641" cy="2957413"/>
          </a:xfrm>
          <a:prstGeom prst="flowChartMagneticTape">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1800"/>
              <a:buFont typeface="Helvetica Neue"/>
              <a:buNone/>
            </a:pPr>
            <a:endParaRPr sz="1800" b="0" i="0" u="none" strike="noStrike" cap="none" dirty="0">
              <a:solidFill>
                <a:srgbClr val="5E5E5E"/>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2800"/>
              <a:buFont typeface="Century Gothic"/>
              <a:buNone/>
            </a:pPr>
            <a:r>
              <a:rPr lang="en-US" sz="2800" b="0" i="0" u="none" strike="noStrike" cap="none" dirty="0">
                <a:solidFill>
                  <a:schemeClr val="lt1"/>
                </a:solidFill>
                <a:latin typeface="Century Gothic"/>
                <a:ea typeface="Century Gothic"/>
                <a:cs typeface="Century Gothic"/>
                <a:sym typeface="Century Gothic"/>
              </a:rPr>
              <a:t>“Specialists are extremely hard to come by on </a:t>
            </a:r>
            <a:r>
              <a:rPr lang="en-US" sz="2800" b="0" i="0" u="none" strike="noStrike" cap="none" dirty="0" err="1">
                <a:solidFill>
                  <a:schemeClr val="lt1"/>
                </a:solidFill>
                <a:latin typeface="Century Gothic"/>
                <a:ea typeface="Century Gothic"/>
                <a:cs typeface="Century Gothic"/>
                <a:sym typeface="Century Gothic"/>
              </a:rPr>
              <a:t>Kauaʻi</a:t>
            </a:r>
            <a:r>
              <a:rPr lang="en-US" sz="2800" b="0" i="0" u="none" strike="noStrike" cap="none" dirty="0">
                <a:solidFill>
                  <a:schemeClr val="lt1"/>
                </a:solidFill>
                <a:latin typeface="Century Gothic"/>
                <a:ea typeface="Century Gothic"/>
                <a:cs typeface="Century Gothic"/>
                <a:sym typeface="Century Gothic"/>
              </a:rPr>
              <a:t>. And when you can find one the wait for appointment can be months. Primary care is not much better. I have had to wait 11 months to access a new Primary Care doc.”</a:t>
            </a:r>
            <a:endParaRPr sz="2800" b="1" i="0" u="none" strike="noStrike" cap="none" dirty="0">
              <a:solidFill>
                <a:schemeClr val="lt1"/>
              </a:solidFill>
              <a:latin typeface="Century Gothic"/>
              <a:ea typeface="Century Gothic"/>
              <a:cs typeface="Century Gothic"/>
              <a:sym typeface="Century Gothic"/>
            </a:endParaRPr>
          </a:p>
        </p:txBody>
      </p:sp>
      <p:sp>
        <p:nvSpPr>
          <p:cNvPr id="271" name="Google Shape;271;p17"/>
          <p:cNvSpPr/>
          <p:nvPr/>
        </p:nvSpPr>
        <p:spPr>
          <a:xfrm>
            <a:off x="746449" y="10197007"/>
            <a:ext cx="14947641" cy="2957413"/>
          </a:xfrm>
          <a:prstGeom prst="flowChartMagneticTape">
            <a:avLst/>
          </a:prstGeom>
          <a:solidFill>
            <a:srgbClr val="00517F"/>
          </a:solid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5E5E5E"/>
              </a:buClr>
              <a:buSzPts val="1800"/>
              <a:buFont typeface="Helvetica Neue"/>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800"/>
              <a:buFont typeface="Century Gothic"/>
              <a:buNone/>
            </a:pPr>
            <a:r>
              <a:rPr lang="en-US" sz="2800" b="0" i="0" u="none" strike="noStrike" cap="none">
                <a:solidFill>
                  <a:schemeClr val="lt1"/>
                </a:solidFill>
                <a:latin typeface="Century Gothic"/>
                <a:ea typeface="Century Gothic"/>
                <a:cs typeface="Century Gothic"/>
                <a:sym typeface="Century Gothic"/>
              </a:rPr>
              <a:t>“My roommate has been waiting for cancer surgery for two months due to delays in scheduling appointments with surgeons and machine unavailability. This could very likely cause her cancer to spread.”</a:t>
            </a:r>
            <a:endParaRPr sz="2800" b="1"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9"/>
          <p:cNvSpPr txBox="1">
            <a:spLocks noGrp="1"/>
          </p:cNvSpPr>
          <p:nvPr>
            <p:ph type="title"/>
          </p:nvPr>
        </p:nvSpPr>
        <p:spPr>
          <a:xfrm>
            <a:off x="1206496" y="5168900"/>
            <a:ext cx="21971004" cy="4648200"/>
          </a:xfrm>
          <a:prstGeom prst="rect">
            <a:avLst/>
          </a:prstGeom>
          <a:noFill/>
          <a:ln>
            <a:noFill/>
          </a:ln>
        </p:spPr>
        <p:txBody>
          <a:bodyPr spcFirstLastPara="1" wrap="square" lIns="50800" tIns="50800" rIns="50800" bIns="50800" anchor="ctr" anchorCtr="0">
            <a:normAutofit/>
          </a:bodyPr>
          <a:lstStyle/>
          <a:p>
            <a:pPr marL="0" lvl="0" indent="0" algn="l" rtl="0">
              <a:lnSpc>
                <a:spcPct val="80000"/>
              </a:lnSpc>
              <a:spcBef>
                <a:spcPts val="0"/>
              </a:spcBef>
              <a:spcAft>
                <a:spcPts val="0"/>
              </a:spcAft>
              <a:buClr>
                <a:srgbClr val="E8F3FA"/>
              </a:buClr>
              <a:buSzPts val="11600"/>
              <a:buFont typeface="Century Gothic"/>
              <a:buNone/>
            </a:pPr>
            <a:r>
              <a:rPr lang="en-US"/>
              <a:t>Barriers to Health Care Access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21"/>
          <p:cNvSpPr txBox="1"/>
          <p:nvPr/>
        </p:nvSpPr>
        <p:spPr>
          <a:xfrm>
            <a:off x="1206500" y="256540"/>
            <a:ext cx="21971000" cy="18648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B3D6D"/>
              </a:buClr>
              <a:buSzPts val="4400"/>
              <a:buFont typeface="Century Gothic"/>
              <a:buNone/>
            </a:pPr>
            <a:r>
              <a:rPr lang="en-US" sz="4400" b="1" i="0" u="none" strike="noStrike" cap="none" dirty="0">
                <a:solidFill>
                  <a:srgbClr val="2B3D6D"/>
                </a:solidFill>
                <a:latin typeface="Century Gothic"/>
                <a:ea typeface="Century Gothic"/>
                <a:cs typeface="Century Gothic"/>
                <a:sym typeface="Century Gothic"/>
              </a:rPr>
              <a:t>Residents use mostly negative and emotional language to describe the current state of health care in Hawaii.</a:t>
            </a:r>
            <a:endParaRPr sz="4000" dirty="0"/>
          </a:p>
          <a:p>
            <a:pPr marL="0" marR="0" lvl="0" indent="0" algn="l" rtl="0">
              <a:spcBef>
                <a:spcPts val="0"/>
              </a:spcBef>
              <a:spcAft>
                <a:spcPts val="0"/>
              </a:spcAft>
              <a:buClr>
                <a:srgbClr val="2B3D6D"/>
              </a:buClr>
              <a:buSzPts val="4400"/>
              <a:buFont typeface="Century Gothic"/>
              <a:buNone/>
            </a:pPr>
            <a:r>
              <a:rPr lang="en-US" sz="4000" b="0" i="0" u="none" strike="noStrike" cap="none" dirty="0">
                <a:solidFill>
                  <a:srgbClr val="2B3D6D"/>
                </a:solidFill>
                <a:latin typeface="Century Gothic"/>
                <a:ea typeface="Century Gothic"/>
                <a:cs typeface="Century Gothic"/>
                <a:sym typeface="Century Gothic"/>
              </a:rPr>
              <a:t>While there were extremely few positive comments, a number of Providers said the “sense of gratitude” and “aloha” offered by patients means a lot.</a:t>
            </a:r>
            <a:endParaRPr sz="4000" dirty="0"/>
          </a:p>
        </p:txBody>
      </p:sp>
      <p:sp>
        <p:nvSpPr>
          <p:cNvPr id="301" name="Google Shape;301;p21"/>
          <p:cNvSpPr/>
          <p:nvPr/>
        </p:nvSpPr>
        <p:spPr>
          <a:xfrm>
            <a:off x="1901952" y="3853604"/>
            <a:ext cx="5925312" cy="595035"/>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dirty="0">
                <a:solidFill>
                  <a:srgbClr val="FFFFFF"/>
                </a:solidFill>
                <a:latin typeface="Century Gothic" panose="020B0502020202020204" pitchFamily="34" charset="0"/>
                <a:ea typeface="Helvetica Neue"/>
                <a:cs typeface="Helvetica Neue"/>
                <a:sym typeface="Helvetica Neue"/>
              </a:rPr>
              <a:t>“A succession of obstacles”</a:t>
            </a:r>
            <a:endParaRPr sz="3200" b="0" i="0" u="none" strike="noStrike" cap="none" dirty="0">
              <a:solidFill>
                <a:srgbClr val="FFFFFF"/>
              </a:solidFill>
              <a:latin typeface="Century Gothic" panose="020B0502020202020204" pitchFamily="34" charset="0"/>
              <a:ea typeface="Helvetica Neue"/>
              <a:cs typeface="Helvetica Neue"/>
              <a:sym typeface="Helvetica Neue"/>
            </a:endParaRPr>
          </a:p>
        </p:txBody>
      </p:sp>
      <p:sp>
        <p:nvSpPr>
          <p:cNvPr id="302" name="Google Shape;302;p21"/>
          <p:cNvSpPr/>
          <p:nvPr/>
        </p:nvSpPr>
        <p:spPr>
          <a:xfrm>
            <a:off x="1920240" y="4772482"/>
            <a:ext cx="5925312" cy="595035"/>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dirty="0">
                <a:solidFill>
                  <a:srgbClr val="FFFFFF"/>
                </a:solidFill>
                <a:latin typeface="Century Gothic" panose="020B0502020202020204" pitchFamily="34" charset="0"/>
                <a:ea typeface="Helvetica Neue"/>
                <a:cs typeface="Helvetica Neue"/>
                <a:sym typeface="Helvetica Neue"/>
              </a:rPr>
              <a:t>“Kind of hopeless”</a:t>
            </a:r>
            <a:endParaRPr sz="3200" b="0" i="0" u="none" strike="noStrike" cap="none" dirty="0">
              <a:solidFill>
                <a:srgbClr val="FFFFFF"/>
              </a:solidFill>
              <a:latin typeface="Century Gothic" panose="020B0502020202020204" pitchFamily="34" charset="0"/>
              <a:ea typeface="Helvetica Neue"/>
              <a:cs typeface="Helvetica Neue"/>
              <a:sym typeface="Helvetica Neue"/>
            </a:endParaRPr>
          </a:p>
        </p:txBody>
      </p:sp>
      <p:sp>
        <p:nvSpPr>
          <p:cNvPr id="303" name="Google Shape;303;p21"/>
          <p:cNvSpPr/>
          <p:nvPr/>
        </p:nvSpPr>
        <p:spPr>
          <a:xfrm>
            <a:off x="1901952" y="6607621"/>
            <a:ext cx="5925312" cy="595035"/>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dirty="0">
                <a:solidFill>
                  <a:srgbClr val="FFFFFF"/>
                </a:solidFill>
                <a:latin typeface="Century Gothic" panose="020B0502020202020204" pitchFamily="34" charset="0"/>
                <a:ea typeface="Helvetica Neue"/>
                <a:cs typeface="Helvetica Neue"/>
                <a:sym typeface="Helvetica Neue"/>
              </a:rPr>
              <a:t>“Inhumane”</a:t>
            </a:r>
            <a:endParaRPr sz="3200" b="0" i="0" u="none" strike="noStrike" cap="none" dirty="0">
              <a:solidFill>
                <a:srgbClr val="FFFFFF"/>
              </a:solidFill>
              <a:latin typeface="Century Gothic" panose="020B0502020202020204" pitchFamily="34" charset="0"/>
              <a:ea typeface="Helvetica Neue"/>
              <a:cs typeface="Helvetica Neue"/>
              <a:sym typeface="Helvetica Neue"/>
            </a:endParaRPr>
          </a:p>
        </p:txBody>
      </p:sp>
      <p:sp>
        <p:nvSpPr>
          <p:cNvPr id="304" name="Google Shape;304;p21"/>
          <p:cNvSpPr/>
          <p:nvPr/>
        </p:nvSpPr>
        <p:spPr>
          <a:xfrm>
            <a:off x="1956816" y="7553856"/>
            <a:ext cx="5925312" cy="1087477"/>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dirty="0">
                <a:solidFill>
                  <a:srgbClr val="FFFFFF"/>
                </a:solidFill>
                <a:latin typeface="Century Gothic" panose="020B0502020202020204" pitchFamily="34" charset="0"/>
                <a:ea typeface="Helvetica Neue"/>
                <a:cs typeface="Helvetica Neue"/>
                <a:sym typeface="Helvetica Neue"/>
              </a:rPr>
              <a:t>“Almost wants to make you give up entirely!”</a:t>
            </a:r>
            <a:endParaRPr sz="3200" b="0" i="0" u="none" strike="noStrike" cap="none" dirty="0">
              <a:solidFill>
                <a:srgbClr val="FFFFFF"/>
              </a:solidFill>
              <a:latin typeface="Century Gothic" panose="020B0502020202020204" pitchFamily="34" charset="0"/>
              <a:ea typeface="Helvetica Neue"/>
              <a:cs typeface="Helvetica Neue"/>
              <a:sym typeface="Helvetica Neue"/>
            </a:endParaRPr>
          </a:p>
        </p:txBody>
      </p:sp>
      <p:sp>
        <p:nvSpPr>
          <p:cNvPr id="305" name="Google Shape;305;p21"/>
          <p:cNvSpPr/>
          <p:nvPr/>
        </p:nvSpPr>
        <p:spPr>
          <a:xfrm>
            <a:off x="8625966" y="6445271"/>
            <a:ext cx="5925312" cy="595035"/>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dirty="0">
                <a:solidFill>
                  <a:srgbClr val="FFFFFF"/>
                </a:solidFill>
                <a:latin typeface="Century Gothic" panose="020B0502020202020204" pitchFamily="34" charset="0"/>
                <a:ea typeface="Helvetica Neue"/>
                <a:cs typeface="Helvetica Neue"/>
                <a:sym typeface="Helvetica Neue"/>
              </a:rPr>
              <a:t>“So much red tape”</a:t>
            </a:r>
            <a:endParaRPr sz="3200" b="0" i="0" u="none" strike="noStrike" cap="none" dirty="0">
              <a:solidFill>
                <a:srgbClr val="FFFFFF"/>
              </a:solidFill>
              <a:latin typeface="Century Gothic" panose="020B0502020202020204" pitchFamily="34" charset="0"/>
              <a:ea typeface="Helvetica Neue"/>
              <a:cs typeface="Helvetica Neue"/>
              <a:sym typeface="Helvetica Neue"/>
            </a:endParaRPr>
          </a:p>
        </p:txBody>
      </p:sp>
      <p:sp>
        <p:nvSpPr>
          <p:cNvPr id="306" name="Google Shape;306;p21"/>
          <p:cNvSpPr/>
          <p:nvPr/>
        </p:nvSpPr>
        <p:spPr>
          <a:xfrm>
            <a:off x="8625966" y="7307793"/>
            <a:ext cx="5925312" cy="595035"/>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dirty="0">
                <a:solidFill>
                  <a:srgbClr val="FFFFFF"/>
                </a:solidFill>
                <a:latin typeface="Century Gothic" panose="020B0502020202020204" pitchFamily="34" charset="0"/>
                <a:ea typeface="Helvetica Neue"/>
                <a:cs typeface="Helvetica Neue"/>
                <a:sym typeface="Helvetica Neue"/>
              </a:rPr>
              <a:t>“Big burden.”</a:t>
            </a:r>
            <a:endParaRPr sz="1800" b="0" i="0" u="none" strike="noStrike" cap="none" dirty="0">
              <a:solidFill>
                <a:schemeClr val="lt1"/>
              </a:solidFill>
              <a:latin typeface="Century Gothic" panose="020B0502020202020204" pitchFamily="34" charset="0"/>
              <a:sym typeface="Arial"/>
            </a:endParaRPr>
          </a:p>
        </p:txBody>
      </p:sp>
      <p:sp>
        <p:nvSpPr>
          <p:cNvPr id="307" name="Google Shape;307;p21"/>
          <p:cNvSpPr/>
          <p:nvPr/>
        </p:nvSpPr>
        <p:spPr>
          <a:xfrm>
            <a:off x="8625966" y="3845127"/>
            <a:ext cx="5925312" cy="1087477"/>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dirty="0">
                <a:solidFill>
                  <a:srgbClr val="FFFFFF"/>
                </a:solidFill>
                <a:latin typeface="Century Gothic" panose="020B0502020202020204" pitchFamily="34" charset="0"/>
                <a:ea typeface="Helvetica Neue"/>
                <a:cs typeface="Helvetica Neue"/>
                <a:sym typeface="Helvetica Neue"/>
              </a:rPr>
              <a:t>“Heartbreaking.  We must do better.”</a:t>
            </a:r>
            <a:endParaRPr sz="3200" b="0" i="0" u="none" strike="noStrike" cap="none" dirty="0">
              <a:solidFill>
                <a:srgbClr val="FFFFFF"/>
              </a:solidFill>
              <a:latin typeface="Century Gothic" panose="020B0502020202020204" pitchFamily="34" charset="0"/>
              <a:ea typeface="Helvetica Neue"/>
              <a:cs typeface="Helvetica Neue"/>
              <a:sym typeface="Helvetica Neue"/>
            </a:endParaRPr>
          </a:p>
        </p:txBody>
      </p:sp>
      <p:sp>
        <p:nvSpPr>
          <p:cNvPr id="308" name="Google Shape;308;p21"/>
          <p:cNvSpPr/>
          <p:nvPr/>
        </p:nvSpPr>
        <p:spPr>
          <a:xfrm>
            <a:off x="15215616" y="3849603"/>
            <a:ext cx="5925312" cy="1087477"/>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dirty="0">
                <a:solidFill>
                  <a:srgbClr val="FFFFFF"/>
                </a:solidFill>
                <a:latin typeface="Century Gothic" panose="020B0502020202020204" pitchFamily="34" charset="0"/>
                <a:ea typeface="Helvetica Neue"/>
                <a:cs typeface="Helvetica Neue"/>
                <a:sym typeface="Helvetica Neue"/>
              </a:rPr>
              <a:t>“Needs a lot of improvement.”</a:t>
            </a:r>
            <a:endParaRPr sz="3200" b="0" i="0" u="none" strike="noStrike" cap="none" dirty="0">
              <a:solidFill>
                <a:srgbClr val="FFFFFF"/>
              </a:solidFill>
              <a:latin typeface="Century Gothic" panose="020B0502020202020204" pitchFamily="34" charset="0"/>
              <a:ea typeface="Helvetica Neue"/>
              <a:cs typeface="Helvetica Neue"/>
              <a:sym typeface="Helvetica Neue"/>
            </a:endParaRPr>
          </a:p>
        </p:txBody>
      </p:sp>
      <p:sp>
        <p:nvSpPr>
          <p:cNvPr id="309" name="Google Shape;309;p21"/>
          <p:cNvSpPr/>
          <p:nvPr/>
        </p:nvSpPr>
        <p:spPr>
          <a:xfrm>
            <a:off x="8699118" y="8142803"/>
            <a:ext cx="5925312" cy="1087477"/>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dirty="0">
                <a:solidFill>
                  <a:srgbClr val="FFFFFF"/>
                </a:solidFill>
                <a:latin typeface="Century Gothic" panose="020B0502020202020204" pitchFamily="34" charset="0"/>
                <a:ea typeface="Helvetica Neue"/>
                <a:cs typeface="Helvetica Neue"/>
                <a:sym typeface="Helvetica Neue"/>
              </a:rPr>
              <a:t>“It’s easy to fall through the cracks here.”</a:t>
            </a:r>
            <a:endParaRPr sz="3200" b="0" i="0" u="none" strike="noStrike" cap="none" dirty="0">
              <a:solidFill>
                <a:srgbClr val="FFFFFF"/>
              </a:solidFill>
              <a:latin typeface="Century Gothic" panose="020B0502020202020204" pitchFamily="34" charset="0"/>
              <a:ea typeface="Helvetica Neue"/>
              <a:cs typeface="Helvetica Neue"/>
              <a:sym typeface="Helvetica Neue"/>
            </a:endParaRPr>
          </a:p>
        </p:txBody>
      </p:sp>
      <p:sp>
        <p:nvSpPr>
          <p:cNvPr id="310" name="Google Shape;310;p21"/>
          <p:cNvSpPr/>
          <p:nvPr/>
        </p:nvSpPr>
        <p:spPr>
          <a:xfrm>
            <a:off x="1920240" y="5671206"/>
            <a:ext cx="5925312" cy="595035"/>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dirty="0">
                <a:solidFill>
                  <a:srgbClr val="FFFFFF"/>
                </a:solidFill>
                <a:latin typeface="Century Gothic" panose="020B0502020202020204" pitchFamily="34" charset="0"/>
                <a:ea typeface="Helvetica Neue"/>
                <a:cs typeface="Helvetica Neue"/>
                <a:sym typeface="Helvetica Neue"/>
              </a:rPr>
              <a:t>“Frightening”</a:t>
            </a:r>
            <a:endParaRPr sz="3200" b="0" i="0" u="none" strike="noStrike" cap="none" dirty="0">
              <a:solidFill>
                <a:srgbClr val="FFFFFF"/>
              </a:solidFill>
              <a:latin typeface="Century Gothic" panose="020B0502020202020204" pitchFamily="34" charset="0"/>
              <a:ea typeface="Helvetica Neue"/>
              <a:cs typeface="Helvetica Neue"/>
              <a:sym typeface="Helvetica Neue"/>
            </a:endParaRPr>
          </a:p>
        </p:txBody>
      </p:sp>
      <p:sp>
        <p:nvSpPr>
          <p:cNvPr id="311" name="Google Shape;311;p21"/>
          <p:cNvSpPr/>
          <p:nvPr/>
        </p:nvSpPr>
        <p:spPr>
          <a:xfrm>
            <a:off x="1975104" y="9009698"/>
            <a:ext cx="5925312" cy="595035"/>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dirty="0">
                <a:solidFill>
                  <a:srgbClr val="FFFFFF"/>
                </a:solidFill>
                <a:latin typeface="Century Gothic" panose="020B0502020202020204" pitchFamily="34" charset="0"/>
                <a:ea typeface="Helvetica Neue"/>
                <a:cs typeface="Helvetica Neue"/>
                <a:sym typeface="Helvetica Neue"/>
              </a:rPr>
              <a:t>“Insane.”</a:t>
            </a:r>
            <a:endParaRPr sz="3200" b="0" i="0" u="none" strike="noStrike" cap="none" dirty="0">
              <a:solidFill>
                <a:srgbClr val="FFFFFF"/>
              </a:solidFill>
              <a:latin typeface="Century Gothic" panose="020B0502020202020204" pitchFamily="34" charset="0"/>
              <a:ea typeface="Helvetica Neue"/>
              <a:cs typeface="Helvetica Neue"/>
              <a:sym typeface="Helvetica Neue"/>
            </a:endParaRPr>
          </a:p>
        </p:txBody>
      </p:sp>
      <p:sp>
        <p:nvSpPr>
          <p:cNvPr id="312" name="Google Shape;312;p21"/>
          <p:cNvSpPr/>
          <p:nvPr/>
        </p:nvSpPr>
        <p:spPr>
          <a:xfrm>
            <a:off x="8625966" y="5433460"/>
            <a:ext cx="5925312" cy="595035"/>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dirty="0">
                <a:solidFill>
                  <a:srgbClr val="FFFFFF"/>
                </a:solidFill>
                <a:latin typeface="Century Gothic" panose="020B0502020202020204" pitchFamily="34" charset="0"/>
                <a:ea typeface="Helvetica Neue"/>
                <a:cs typeface="Helvetica Neue"/>
                <a:sym typeface="Helvetica Neue"/>
              </a:rPr>
              <a:t>“Sad state of affairs.”</a:t>
            </a:r>
            <a:endParaRPr sz="3200" b="0" i="0" u="none" strike="noStrike" cap="none" dirty="0">
              <a:solidFill>
                <a:srgbClr val="FFFFFF"/>
              </a:solidFill>
              <a:latin typeface="Century Gothic" panose="020B0502020202020204" pitchFamily="34" charset="0"/>
              <a:ea typeface="Helvetica Neue"/>
              <a:cs typeface="Helvetica Neue"/>
              <a:sym typeface="Helvetica Neue"/>
            </a:endParaRPr>
          </a:p>
        </p:txBody>
      </p:sp>
      <p:sp>
        <p:nvSpPr>
          <p:cNvPr id="313" name="Google Shape;313;p21"/>
          <p:cNvSpPr/>
          <p:nvPr/>
        </p:nvSpPr>
        <p:spPr>
          <a:xfrm>
            <a:off x="15215616" y="7134240"/>
            <a:ext cx="5925312" cy="595035"/>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dirty="0">
                <a:solidFill>
                  <a:srgbClr val="FFFFFF"/>
                </a:solidFill>
                <a:latin typeface="Century Gothic" panose="020B0502020202020204" pitchFamily="34" charset="0"/>
                <a:ea typeface="Helvetica Neue"/>
                <a:cs typeface="Helvetica Neue"/>
                <a:sym typeface="Helvetica Neue"/>
              </a:rPr>
              <a:t>“Really depressing.”</a:t>
            </a:r>
            <a:endParaRPr sz="3200" b="0" i="0" u="none" strike="noStrike" cap="none" dirty="0">
              <a:solidFill>
                <a:srgbClr val="FFFFFF"/>
              </a:solidFill>
              <a:latin typeface="Century Gothic" panose="020B0502020202020204" pitchFamily="34" charset="0"/>
              <a:ea typeface="Helvetica Neue"/>
              <a:cs typeface="Helvetica Neue"/>
              <a:sym typeface="Helvetica Neue"/>
            </a:endParaRPr>
          </a:p>
        </p:txBody>
      </p:sp>
      <p:sp>
        <p:nvSpPr>
          <p:cNvPr id="314" name="Google Shape;314;p21"/>
          <p:cNvSpPr/>
          <p:nvPr/>
        </p:nvSpPr>
        <p:spPr>
          <a:xfrm>
            <a:off x="15215616" y="5262736"/>
            <a:ext cx="5925312" cy="1579920"/>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dirty="0">
                <a:solidFill>
                  <a:srgbClr val="FFFFFF"/>
                </a:solidFill>
                <a:latin typeface="Century Gothic" panose="020B0502020202020204" pitchFamily="34" charset="0"/>
                <a:ea typeface="Helvetica Neue"/>
                <a:cs typeface="Helvetica Neue"/>
                <a:sym typeface="Helvetica Neue"/>
              </a:rPr>
              <a:t>“Abysmal in meeting the mental health needs its citizens.”</a:t>
            </a:r>
            <a:endParaRPr sz="3200" b="0" i="0" u="none" strike="noStrike" cap="none" dirty="0">
              <a:solidFill>
                <a:srgbClr val="FFFFFF"/>
              </a:solidFill>
              <a:latin typeface="Century Gothic" panose="020B0502020202020204" pitchFamily="34" charset="0"/>
              <a:ea typeface="Helvetica Neue"/>
              <a:cs typeface="Helvetica Neue"/>
              <a:sym typeface="Helvetica Neue"/>
            </a:endParaRPr>
          </a:p>
        </p:txBody>
      </p:sp>
      <p:sp>
        <p:nvSpPr>
          <p:cNvPr id="315" name="Google Shape;315;p21"/>
          <p:cNvSpPr/>
          <p:nvPr/>
        </p:nvSpPr>
        <p:spPr>
          <a:xfrm>
            <a:off x="15215616" y="8080104"/>
            <a:ext cx="5925312" cy="1087477"/>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dirty="0">
                <a:solidFill>
                  <a:srgbClr val="FFFFFF"/>
                </a:solidFill>
                <a:latin typeface="Century Gothic" panose="020B0502020202020204" pitchFamily="34" charset="0"/>
                <a:ea typeface="Helvetica Neue"/>
                <a:cs typeface="Helvetica Neue"/>
                <a:sym typeface="Helvetica Neue"/>
              </a:rPr>
              <a:t>“It’s sad…people deserve better.”</a:t>
            </a:r>
            <a:endParaRPr sz="3200" b="0" i="0" u="none" strike="noStrike" cap="none" dirty="0">
              <a:solidFill>
                <a:srgbClr val="FFFFFF"/>
              </a:solidFill>
              <a:latin typeface="Century Gothic" panose="020B0502020202020204" pitchFamily="34" charset="0"/>
              <a:ea typeface="Helvetica Neue"/>
              <a:cs typeface="Helvetica Neue"/>
              <a:sym typeface="Helvetica Neue"/>
            </a:endParaRPr>
          </a:p>
        </p:txBody>
      </p:sp>
      <p:sp>
        <p:nvSpPr>
          <p:cNvPr id="316" name="Google Shape;316;p21"/>
          <p:cNvSpPr/>
          <p:nvPr/>
        </p:nvSpPr>
        <p:spPr>
          <a:xfrm>
            <a:off x="15308921" y="9583823"/>
            <a:ext cx="5925312" cy="1087477"/>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dirty="0">
                <a:solidFill>
                  <a:srgbClr val="FFFFFF"/>
                </a:solidFill>
                <a:latin typeface="Century Gothic" panose="020B0502020202020204" pitchFamily="34" charset="0"/>
                <a:ea typeface="Helvetica Neue"/>
                <a:cs typeface="Helvetica Neue"/>
                <a:sym typeface="Helvetica Neue"/>
              </a:rPr>
              <a:t>“Going broke just trying to be in good health.”</a:t>
            </a:r>
            <a:endParaRPr sz="3200" b="0" i="0" u="none" strike="noStrike" cap="none" dirty="0">
              <a:solidFill>
                <a:srgbClr val="FFFFFF"/>
              </a:solidFill>
              <a:latin typeface="Century Gothic" panose="020B0502020202020204" pitchFamily="34" charset="0"/>
              <a:ea typeface="Helvetica Neue"/>
              <a:cs typeface="Helvetica Neue"/>
              <a:sym typeface="Helvetica Neue"/>
            </a:endParaRPr>
          </a:p>
        </p:txBody>
      </p:sp>
      <p:sp>
        <p:nvSpPr>
          <p:cNvPr id="317" name="Google Shape;317;p21"/>
          <p:cNvSpPr/>
          <p:nvPr/>
        </p:nvSpPr>
        <p:spPr>
          <a:xfrm>
            <a:off x="8753982" y="9572997"/>
            <a:ext cx="5925312" cy="1087477"/>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dirty="0">
                <a:solidFill>
                  <a:srgbClr val="FFFFFF"/>
                </a:solidFill>
                <a:latin typeface="Century Gothic" panose="020B0502020202020204" pitchFamily="34" charset="0"/>
                <a:ea typeface="Helvetica Neue"/>
                <a:cs typeface="Helvetica Neue"/>
                <a:sym typeface="Helvetica Neue"/>
              </a:rPr>
              <a:t>“[Medicaid-QUEST is a death sentence.”</a:t>
            </a:r>
            <a:endParaRPr sz="3200" b="0" i="0" u="none" strike="noStrike" cap="none" dirty="0">
              <a:solidFill>
                <a:srgbClr val="FFFFFF"/>
              </a:solidFill>
              <a:latin typeface="Century Gothic" panose="020B0502020202020204" pitchFamily="34" charset="0"/>
              <a:ea typeface="Helvetica Neue"/>
              <a:cs typeface="Helvetica Neue"/>
              <a:sym typeface="Helvetica Neue"/>
            </a:endParaRPr>
          </a:p>
        </p:txBody>
      </p:sp>
      <p:sp>
        <p:nvSpPr>
          <p:cNvPr id="318" name="Google Shape;318;p21"/>
          <p:cNvSpPr/>
          <p:nvPr/>
        </p:nvSpPr>
        <p:spPr>
          <a:xfrm>
            <a:off x="1975104" y="10056966"/>
            <a:ext cx="5925312" cy="595035"/>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dirty="0">
                <a:solidFill>
                  <a:srgbClr val="FFFFFF"/>
                </a:solidFill>
                <a:latin typeface="Century Gothic" panose="020B0502020202020204" pitchFamily="34" charset="0"/>
                <a:ea typeface="Helvetica Neue"/>
                <a:cs typeface="Helvetica Neue"/>
                <a:sym typeface="Helvetica Neue"/>
              </a:rPr>
              <a:t>“Expensive”</a:t>
            </a:r>
            <a:endParaRPr sz="3200" b="0" i="0" u="none" strike="noStrike" cap="none" dirty="0">
              <a:solidFill>
                <a:srgbClr val="FFFFFF"/>
              </a:solidFill>
              <a:latin typeface="Century Gothic" panose="020B0502020202020204" pitchFamily="34" charset="0"/>
              <a:ea typeface="Helvetica Neue"/>
              <a:cs typeface="Helvetica Neue"/>
              <a:sym typeface="Helvetica Neue"/>
            </a:endParaRPr>
          </a:p>
        </p:txBody>
      </p:sp>
      <p:sp>
        <p:nvSpPr>
          <p:cNvPr id="22" name="Google Shape;206;p11">
            <a:extLst>
              <a:ext uri="{FF2B5EF4-FFF2-40B4-BE49-F238E27FC236}">
                <a16:creationId xmlns:a16="http://schemas.microsoft.com/office/drawing/2014/main" id="{BD8BD66F-3DD5-7D17-22DF-3ECAADE78F2A}"/>
              </a:ext>
            </a:extLst>
          </p:cNvPr>
          <p:cNvSpPr/>
          <p:nvPr/>
        </p:nvSpPr>
        <p:spPr>
          <a:xfrm>
            <a:off x="1706338" y="10918356"/>
            <a:ext cx="4109246" cy="2269120"/>
          </a:xfrm>
          <a:prstGeom prst="wedgeEllipseCallout">
            <a:avLst>
              <a:gd name="adj1" fmla="val -44646"/>
              <a:gd name="adj2" fmla="val -44482"/>
            </a:avLst>
          </a:prstGeom>
          <a:solidFill>
            <a:srgbClr val="9FE785"/>
          </a:solidFill>
          <a:ln w="25400" cap="flat" cmpd="sng">
            <a:solidFill>
              <a:srgbClr val="4F671B"/>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2060"/>
              </a:buClr>
              <a:buSzPts val="2400"/>
              <a:buFont typeface="Century Gothic"/>
              <a:buNone/>
            </a:pPr>
            <a:r>
              <a:rPr lang="en-US" sz="2400" b="0" i="0" u="none" strike="noStrike" cap="none" dirty="0">
                <a:solidFill>
                  <a:srgbClr val="002060"/>
                </a:solidFill>
                <a:latin typeface="Century Gothic"/>
                <a:ea typeface="Century Gothic"/>
                <a:cs typeface="Century Gothic"/>
                <a:sym typeface="Century Gothic"/>
              </a:rPr>
              <a:t>“Our system is sick.” </a:t>
            </a:r>
            <a:r>
              <a:rPr lang="en-US" sz="2400" b="0" i="1" u="none" strike="noStrike" cap="none" dirty="0">
                <a:solidFill>
                  <a:srgbClr val="002060"/>
                </a:solidFill>
                <a:latin typeface="Century Gothic"/>
                <a:ea typeface="Century Gothic"/>
                <a:cs typeface="Century Gothic"/>
                <a:sym typeface="Century Gothic"/>
              </a:rPr>
              <a:t>Provider</a:t>
            </a:r>
            <a:endParaRPr sz="2400" b="1" i="1" u="none" strike="noStrike" cap="none" dirty="0">
              <a:solidFill>
                <a:srgbClr val="002060"/>
              </a:solidFill>
              <a:latin typeface="Century Gothic"/>
              <a:ea typeface="Century Gothic"/>
              <a:cs typeface="Century Gothic"/>
              <a:sym typeface="Century Gothic"/>
            </a:endParaRPr>
          </a:p>
        </p:txBody>
      </p:sp>
      <p:sp>
        <p:nvSpPr>
          <p:cNvPr id="23" name="Google Shape;206;p11">
            <a:extLst>
              <a:ext uri="{FF2B5EF4-FFF2-40B4-BE49-F238E27FC236}">
                <a16:creationId xmlns:a16="http://schemas.microsoft.com/office/drawing/2014/main" id="{5CD100E6-0FB9-8176-AA82-79862858F176}"/>
              </a:ext>
            </a:extLst>
          </p:cNvPr>
          <p:cNvSpPr/>
          <p:nvPr/>
        </p:nvSpPr>
        <p:spPr>
          <a:xfrm>
            <a:off x="5839425" y="10918356"/>
            <a:ext cx="4694463" cy="2269120"/>
          </a:xfrm>
          <a:prstGeom prst="wedgeEllipseCallout">
            <a:avLst>
              <a:gd name="adj1" fmla="val -44646"/>
              <a:gd name="adj2" fmla="val -44482"/>
            </a:avLst>
          </a:prstGeom>
          <a:solidFill>
            <a:srgbClr val="9FE785"/>
          </a:solidFill>
          <a:ln w="25400" cap="flat" cmpd="sng">
            <a:solidFill>
              <a:srgbClr val="4F671B"/>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2060"/>
              </a:buClr>
              <a:buSzPts val="2400"/>
              <a:buFont typeface="Century Gothic"/>
              <a:buNone/>
            </a:pPr>
            <a:r>
              <a:rPr lang="en-US" sz="2400" b="0" i="0" u="none" strike="noStrike" cap="none" dirty="0">
                <a:solidFill>
                  <a:srgbClr val="002060"/>
                </a:solidFill>
                <a:latin typeface="Century Gothic"/>
                <a:ea typeface="Century Gothic"/>
                <a:cs typeface="Century Gothic"/>
                <a:sym typeface="Century Gothic"/>
              </a:rPr>
              <a:t>“The health of </a:t>
            </a:r>
            <a:r>
              <a:rPr lang="en-US" sz="2400" b="0" i="0" u="none" strike="noStrike" cap="none" dirty="0" err="1">
                <a:solidFill>
                  <a:srgbClr val="002060"/>
                </a:solidFill>
                <a:latin typeface="Century Gothic"/>
                <a:ea typeface="Century Gothic"/>
                <a:cs typeface="Century Gothic"/>
                <a:sym typeface="Century Gothic"/>
              </a:rPr>
              <a:t>Hawai</a:t>
            </a:r>
            <a:r>
              <a:rPr lang="haw-US" sz="2400" b="0" i="0" u="none" strike="noStrike" cap="none" dirty="0">
                <a:solidFill>
                  <a:srgbClr val="002060"/>
                </a:solidFill>
                <a:latin typeface="Century Gothic"/>
                <a:ea typeface="Century Gothic"/>
                <a:cs typeface="Century Gothic"/>
                <a:sym typeface="Century Gothic"/>
              </a:rPr>
              <a:t>ʻ</a:t>
            </a:r>
            <a:r>
              <a:rPr lang="en-US" sz="2400" b="0" i="0" u="none" strike="noStrike" cap="none" dirty="0" err="1">
                <a:solidFill>
                  <a:srgbClr val="002060"/>
                </a:solidFill>
                <a:latin typeface="Century Gothic"/>
                <a:ea typeface="Century Gothic"/>
                <a:cs typeface="Century Gothic"/>
                <a:sym typeface="Century Gothic"/>
              </a:rPr>
              <a:t>i</a:t>
            </a:r>
            <a:r>
              <a:rPr lang="en-US" sz="2400" b="0" i="0" u="none" strike="noStrike" cap="none" dirty="0">
                <a:solidFill>
                  <a:srgbClr val="002060"/>
                </a:solidFill>
                <a:latin typeface="Century Gothic"/>
                <a:ea typeface="Century Gothic"/>
                <a:cs typeface="Century Gothic"/>
                <a:sym typeface="Century Gothic"/>
              </a:rPr>
              <a:t> is not being prioritized.” </a:t>
            </a:r>
            <a:r>
              <a:rPr lang="en-US" sz="2400" b="0" i="1" u="none" strike="noStrike" cap="none" dirty="0">
                <a:solidFill>
                  <a:srgbClr val="002060"/>
                </a:solidFill>
                <a:latin typeface="Century Gothic"/>
                <a:ea typeface="Century Gothic"/>
                <a:cs typeface="Century Gothic"/>
                <a:sym typeface="Century Gothic"/>
              </a:rPr>
              <a:t>Provider</a:t>
            </a:r>
            <a:endParaRPr sz="2400" b="1" i="1" u="none" strike="noStrike" cap="none" dirty="0">
              <a:solidFill>
                <a:srgbClr val="002060"/>
              </a:solidFill>
              <a:latin typeface="Century Gothic"/>
              <a:ea typeface="Century Gothic"/>
              <a:cs typeface="Century Gothic"/>
              <a:sym typeface="Century Gothic"/>
            </a:endParaRPr>
          </a:p>
        </p:txBody>
      </p:sp>
      <p:sp>
        <p:nvSpPr>
          <p:cNvPr id="24" name="Google Shape;206;p11">
            <a:extLst>
              <a:ext uri="{FF2B5EF4-FFF2-40B4-BE49-F238E27FC236}">
                <a16:creationId xmlns:a16="http://schemas.microsoft.com/office/drawing/2014/main" id="{2A4740EA-DDEF-7E3C-8DAF-A2F50AC8B9AA}"/>
              </a:ext>
            </a:extLst>
          </p:cNvPr>
          <p:cNvSpPr/>
          <p:nvPr/>
        </p:nvSpPr>
        <p:spPr>
          <a:xfrm>
            <a:off x="10576017" y="10918356"/>
            <a:ext cx="5115087" cy="2269120"/>
          </a:xfrm>
          <a:prstGeom prst="wedgeEllipseCallout">
            <a:avLst>
              <a:gd name="adj1" fmla="val -44646"/>
              <a:gd name="adj2" fmla="val -44482"/>
            </a:avLst>
          </a:prstGeom>
          <a:solidFill>
            <a:srgbClr val="9FE785"/>
          </a:solidFill>
          <a:ln w="25400" cap="flat" cmpd="sng">
            <a:solidFill>
              <a:srgbClr val="4F671B"/>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2060"/>
              </a:buClr>
              <a:buSzPts val="2400"/>
              <a:buFont typeface="Century Gothic"/>
              <a:buNone/>
            </a:pPr>
            <a:r>
              <a:rPr lang="en-US" sz="2400" b="0" i="0" u="none" strike="noStrike" cap="none" dirty="0">
                <a:solidFill>
                  <a:srgbClr val="002060"/>
                </a:solidFill>
                <a:latin typeface="Century Gothic"/>
                <a:ea typeface="Century Gothic"/>
                <a:cs typeface="Century Gothic"/>
                <a:sym typeface="Century Gothic"/>
              </a:rPr>
              <a:t>“What should we be working toward?  I don’t believe we are all on the same page” </a:t>
            </a:r>
            <a:r>
              <a:rPr lang="en-US" sz="2400" b="0" i="1" u="none" strike="noStrike" cap="none" dirty="0">
                <a:solidFill>
                  <a:srgbClr val="002060"/>
                </a:solidFill>
                <a:latin typeface="Century Gothic"/>
                <a:ea typeface="Century Gothic"/>
                <a:cs typeface="Century Gothic"/>
                <a:sym typeface="Century Gothic"/>
              </a:rPr>
              <a:t>Provider</a:t>
            </a:r>
            <a:endParaRPr sz="2400" b="1" i="1" u="none" strike="noStrike" cap="none" dirty="0">
              <a:solidFill>
                <a:srgbClr val="002060"/>
              </a:solidFill>
              <a:latin typeface="Century Gothic"/>
              <a:ea typeface="Century Gothic"/>
              <a:cs typeface="Century Gothic"/>
              <a:sym typeface="Century Gothic"/>
            </a:endParaRPr>
          </a:p>
        </p:txBody>
      </p:sp>
      <p:sp>
        <p:nvSpPr>
          <p:cNvPr id="25" name="Google Shape;206;p11">
            <a:extLst>
              <a:ext uri="{FF2B5EF4-FFF2-40B4-BE49-F238E27FC236}">
                <a16:creationId xmlns:a16="http://schemas.microsoft.com/office/drawing/2014/main" id="{7EE7D1FA-6C11-88F6-ACAC-62D05E40408C}"/>
              </a:ext>
            </a:extLst>
          </p:cNvPr>
          <p:cNvSpPr/>
          <p:nvPr/>
        </p:nvSpPr>
        <p:spPr>
          <a:xfrm>
            <a:off x="15714945" y="10918356"/>
            <a:ext cx="5115087" cy="2269120"/>
          </a:xfrm>
          <a:prstGeom prst="wedgeEllipseCallout">
            <a:avLst>
              <a:gd name="adj1" fmla="val -44646"/>
              <a:gd name="adj2" fmla="val -44482"/>
            </a:avLst>
          </a:prstGeom>
          <a:solidFill>
            <a:srgbClr val="9FE785"/>
          </a:solidFill>
          <a:ln w="25400" cap="flat" cmpd="sng">
            <a:solidFill>
              <a:srgbClr val="4F671B"/>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2060"/>
              </a:buClr>
              <a:buSzPts val="2400"/>
              <a:buFont typeface="Century Gothic"/>
              <a:buNone/>
            </a:pPr>
            <a:r>
              <a:rPr lang="en-US" sz="2400" b="0" i="0" u="none" strike="noStrike" cap="none" dirty="0">
                <a:solidFill>
                  <a:srgbClr val="002060"/>
                </a:solidFill>
                <a:latin typeface="Century Gothic"/>
                <a:ea typeface="Century Gothic"/>
                <a:cs typeface="Century Gothic"/>
                <a:sym typeface="Century Gothic"/>
              </a:rPr>
              <a:t>“We keep sharing but nothing has been done.  Action should be the next step.  I’m frustrated.” </a:t>
            </a:r>
            <a:r>
              <a:rPr lang="en-US" sz="2400" b="0" i="1" u="none" strike="noStrike" cap="none" dirty="0">
                <a:solidFill>
                  <a:srgbClr val="002060"/>
                </a:solidFill>
                <a:latin typeface="Century Gothic"/>
                <a:ea typeface="Century Gothic"/>
                <a:cs typeface="Century Gothic"/>
                <a:sym typeface="Century Gothic"/>
              </a:rPr>
              <a:t>Provider</a:t>
            </a:r>
            <a:endParaRPr sz="2400" b="1" i="1" u="none" strike="noStrike" cap="none" dirty="0">
              <a:solidFill>
                <a:srgbClr val="002060"/>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0"/>
          <p:cNvSpPr txBox="1"/>
          <p:nvPr/>
        </p:nvSpPr>
        <p:spPr>
          <a:xfrm>
            <a:off x="778039" y="-6582"/>
            <a:ext cx="21971000" cy="186486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2B3D6D"/>
              </a:buClr>
              <a:buSzPts val="4400"/>
              <a:buFont typeface="Century Gothic"/>
              <a:buNone/>
            </a:pPr>
            <a:r>
              <a:rPr lang="en-US" sz="4400" b="1" i="0" u="none" strike="noStrike" cap="none" dirty="0">
                <a:solidFill>
                  <a:srgbClr val="2B3D6D"/>
                </a:solidFill>
                <a:latin typeface="Century Gothic"/>
                <a:ea typeface="Century Gothic"/>
                <a:cs typeface="Century Gothic"/>
                <a:sym typeface="Century Gothic"/>
              </a:rPr>
              <a:t>Respondents offer emotional depictions and a long list of complaints about the current state of health care in </a:t>
            </a:r>
            <a:r>
              <a:rPr lang="en-US" sz="4400" b="1" i="0" u="none" strike="noStrike" cap="none" dirty="0" err="1">
                <a:solidFill>
                  <a:srgbClr val="2B3D6D"/>
                </a:solidFill>
                <a:latin typeface="Century Gothic"/>
                <a:ea typeface="Century Gothic"/>
                <a:cs typeface="Century Gothic"/>
                <a:sym typeface="Century Gothic"/>
              </a:rPr>
              <a:t>Hawai</a:t>
            </a:r>
            <a:r>
              <a:rPr lang="haw-US" sz="4400" b="1" i="0" u="none" strike="noStrike" cap="none" dirty="0">
                <a:solidFill>
                  <a:srgbClr val="2B3D6D"/>
                </a:solidFill>
                <a:latin typeface="Century Gothic"/>
                <a:ea typeface="Century Gothic"/>
                <a:cs typeface="Century Gothic"/>
                <a:sym typeface="Century Gothic"/>
              </a:rPr>
              <a:t>ʻ</a:t>
            </a:r>
            <a:r>
              <a:rPr lang="en-US" sz="4400" b="1" i="0" u="none" strike="noStrike" cap="none" dirty="0" err="1">
                <a:solidFill>
                  <a:srgbClr val="2B3D6D"/>
                </a:solidFill>
                <a:latin typeface="Century Gothic"/>
                <a:ea typeface="Century Gothic"/>
                <a:cs typeface="Century Gothic"/>
                <a:sym typeface="Century Gothic"/>
              </a:rPr>
              <a:t>i</a:t>
            </a:r>
            <a:r>
              <a:rPr lang="en-US" sz="4400" b="1" i="0" u="none" strike="noStrike" cap="none" dirty="0">
                <a:solidFill>
                  <a:srgbClr val="2B3D6D"/>
                </a:solidFill>
                <a:latin typeface="Century Gothic"/>
                <a:ea typeface="Century Gothic"/>
                <a:cs typeface="Century Gothic"/>
                <a:sym typeface="Century Gothic"/>
              </a:rPr>
              <a:t>.</a:t>
            </a:r>
            <a:endParaRPr sz="4400" b="0" i="0" u="none" strike="noStrike" cap="none" dirty="0">
              <a:solidFill>
                <a:srgbClr val="2B3D6D"/>
              </a:solidFill>
              <a:latin typeface="Century Gothic"/>
              <a:ea typeface="Century Gothic"/>
              <a:cs typeface="Century Gothic"/>
              <a:sym typeface="Century Gothic"/>
            </a:endParaRPr>
          </a:p>
        </p:txBody>
      </p:sp>
      <p:sp>
        <p:nvSpPr>
          <p:cNvPr id="288" name="Google Shape;288;p20"/>
          <p:cNvSpPr/>
          <p:nvPr/>
        </p:nvSpPr>
        <p:spPr>
          <a:xfrm>
            <a:off x="17849088" y="3827279"/>
            <a:ext cx="5925312" cy="2257028"/>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Century Gothic"/>
              <a:buNone/>
            </a:pPr>
            <a:r>
              <a:rPr lang="en-US" sz="2800" b="0" i="0" u="none" strike="noStrike" cap="none" dirty="0">
                <a:solidFill>
                  <a:srgbClr val="FFFFFF"/>
                </a:solidFill>
                <a:latin typeface="Century Gothic"/>
                <a:ea typeface="Century Gothic"/>
                <a:cs typeface="Century Gothic"/>
                <a:sym typeface="Century Gothic"/>
              </a:rPr>
              <a:t>“</a:t>
            </a:r>
            <a:r>
              <a:rPr lang="en-US" sz="2800" b="0" i="0" u="none" strike="noStrike" cap="none" dirty="0">
                <a:solidFill>
                  <a:schemeClr val="lt1"/>
                </a:solidFill>
                <a:latin typeface="Century Gothic"/>
                <a:ea typeface="Century Gothic"/>
                <a:cs typeface="Century Gothic"/>
                <a:sym typeface="Century Gothic"/>
              </a:rPr>
              <a:t>It’s very frightening to think of getting sick here. Especially when the medical care that may be necessary to help is not available.”</a:t>
            </a:r>
            <a:endParaRPr sz="2800" b="0" i="0" u="none" strike="noStrike" cap="none" dirty="0">
              <a:solidFill>
                <a:schemeClr val="lt1"/>
              </a:solidFill>
              <a:latin typeface="Century Gothic"/>
              <a:ea typeface="Century Gothic"/>
              <a:cs typeface="Century Gothic"/>
              <a:sym typeface="Century Gothic"/>
            </a:endParaRPr>
          </a:p>
        </p:txBody>
      </p:sp>
      <p:sp>
        <p:nvSpPr>
          <p:cNvPr id="289" name="Google Shape;289;p20"/>
          <p:cNvSpPr/>
          <p:nvPr/>
        </p:nvSpPr>
        <p:spPr>
          <a:xfrm>
            <a:off x="17885664" y="6273860"/>
            <a:ext cx="5925312" cy="1826141"/>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Century Gothic"/>
              <a:buNone/>
            </a:pPr>
            <a:r>
              <a:rPr lang="en-US" sz="2800" b="0" i="0" u="none" strike="noStrike" cap="none" dirty="0">
                <a:solidFill>
                  <a:srgbClr val="FFFFFF"/>
                </a:solidFill>
                <a:latin typeface="Century Gothic"/>
                <a:ea typeface="Century Gothic"/>
                <a:cs typeface="Century Gothic"/>
                <a:sym typeface="Century Gothic"/>
              </a:rPr>
              <a:t>“I feel invisible, unheard and that no one cares about our family in the health care community.  It’s never been like this before.”</a:t>
            </a:r>
            <a:endParaRPr sz="2800" b="0" i="0" u="none" strike="noStrike" cap="none" dirty="0">
              <a:solidFill>
                <a:srgbClr val="FFFFFF"/>
              </a:solidFill>
              <a:latin typeface="Century Gothic"/>
              <a:ea typeface="Century Gothic"/>
              <a:cs typeface="Century Gothic"/>
              <a:sym typeface="Century Gothic"/>
            </a:endParaRPr>
          </a:p>
        </p:txBody>
      </p:sp>
      <p:sp>
        <p:nvSpPr>
          <p:cNvPr id="290" name="Google Shape;290;p20"/>
          <p:cNvSpPr/>
          <p:nvPr/>
        </p:nvSpPr>
        <p:spPr>
          <a:xfrm>
            <a:off x="17885664" y="8370730"/>
            <a:ext cx="5925312" cy="3118803"/>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Century Gothic"/>
              <a:buNone/>
            </a:pPr>
            <a:r>
              <a:rPr lang="en-US" sz="2800" b="0" i="0" u="none" strike="noStrike" cap="none" dirty="0">
                <a:solidFill>
                  <a:srgbClr val="FFFFFF"/>
                </a:solidFill>
                <a:latin typeface="Century Gothic"/>
                <a:ea typeface="Century Gothic"/>
                <a:cs typeface="Century Gothic"/>
                <a:sym typeface="Century Gothic"/>
              </a:rPr>
              <a:t>“I cannot afford to see a doctor or medical/surgical care.  It’s strange how inconsequential we become to society as we age.  I spent most of my life giving to my community only to find out I no longer matter.”</a:t>
            </a:r>
            <a:endParaRPr sz="2800" b="0" i="0" u="none" strike="noStrike" cap="none" dirty="0">
              <a:solidFill>
                <a:srgbClr val="FFFFFF"/>
              </a:solidFill>
              <a:latin typeface="Century Gothic"/>
              <a:ea typeface="Century Gothic"/>
              <a:cs typeface="Century Gothic"/>
              <a:sym typeface="Century Gothic"/>
            </a:endParaRPr>
          </a:p>
        </p:txBody>
      </p:sp>
      <p:sp>
        <p:nvSpPr>
          <p:cNvPr id="292" name="Google Shape;292;p20"/>
          <p:cNvSpPr/>
          <p:nvPr/>
        </p:nvSpPr>
        <p:spPr>
          <a:xfrm>
            <a:off x="17775936" y="1829875"/>
            <a:ext cx="5925312" cy="1826141"/>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Century Gothic"/>
              <a:buNone/>
            </a:pPr>
            <a:r>
              <a:rPr lang="en-US" sz="2800" b="0" i="0" u="none" strike="noStrike" cap="none" dirty="0">
                <a:solidFill>
                  <a:srgbClr val="FFFFFF"/>
                </a:solidFill>
                <a:latin typeface="Century Gothic"/>
                <a:ea typeface="Century Gothic"/>
                <a:cs typeface="Century Gothic"/>
                <a:sym typeface="Century Gothic"/>
              </a:rPr>
              <a:t>“We need equitable access to all resources in rural areas as we have in the city.  There is no excuse!!”</a:t>
            </a:r>
            <a:endParaRPr sz="2800" b="0" i="0" u="none" strike="noStrike" cap="none" dirty="0">
              <a:solidFill>
                <a:srgbClr val="FFFFFF"/>
              </a:solidFill>
              <a:latin typeface="Century Gothic"/>
              <a:ea typeface="Century Gothic"/>
              <a:cs typeface="Century Gothic"/>
              <a:sym typeface="Century Gothic"/>
            </a:endParaRPr>
          </a:p>
        </p:txBody>
      </p:sp>
      <p:sp>
        <p:nvSpPr>
          <p:cNvPr id="293" name="Google Shape;293;p20"/>
          <p:cNvSpPr txBox="1"/>
          <p:nvPr/>
        </p:nvSpPr>
        <p:spPr>
          <a:xfrm>
            <a:off x="632990" y="1835800"/>
            <a:ext cx="16850338" cy="1142877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2060"/>
              </a:buClr>
              <a:buSzPts val="3600"/>
              <a:buFont typeface="Century Gothic"/>
              <a:buNone/>
            </a:pPr>
            <a:r>
              <a:rPr lang="en-US" sz="3200" b="1" i="0" u="none" strike="noStrike" cap="none" dirty="0">
                <a:solidFill>
                  <a:schemeClr val="accent2">
                    <a:lumMod val="50000"/>
                  </a:schemeClr>
                </a:solidFill>
                <a:latin typeface="Century Gothic"/>
                <a:ea typeface="Century Gothic"/>
                <a:cs typeface="Century Gothic"/>
                <a:sym typeface="Century Gothic"/>
              </a:rPr>
              <a:t>Biggest complaints:</a:t>
            </a:r>
          </a:p>
          <a:p>
            <a:pPr marL="0" marR="0" lvl="0" indent="0" algn="ctr" rtl="0">
              <a:lnSpc>
                <a:spcPct val="100000"/>
              </a:lnSpc>
              <a:spcBef>
                <a:spcPts val="0"/>
              </a:spcBef>
              <a:spcAft>
                <a:spcPts val="0"/>
              </a:spcAft>
              <a:buClr>
                <a:srgbClr val="002060"/>
              </a:buClr>
              <a:buSzPts val="3600"/>
              <a:buFont typeface="Century Gothic"/>
              <a:buNone/>
            </a:pPr>
            <a:endParaRPr sz="3200" dirty="0">
              <a:solidFill>
                <a:schemeClr val="accent2">
                  <a:lumMod val="50000"/>
                </a:schemeClr>
              </a:solidFill>
            </a:endParaRPr>
          </a:p>
          <a:p>
            <a:pPr marL="342900" marR="0" lvl="0" indent="-342900" algn="l" rtl="0">
              <a:lnSpc>
                <a:spcPct val="100000"/>
              </a:lnSpc>
              <a:spcBef>
                <a:spcPts val="0"/>
              </a:spcBef>
              <a:spcAft>
                <a:spcPts val="0"/>
              </a:spcAft>
              <a:buClr>
                <a:srgbClr val="002060"/>
              </a:buClr>
              <a:buSzPts val="3600"/>
              <a:buFont typeface="Noto Sans Symbols"/>
              <a:buChar char="⮚"/>
            </a:pPr>
            <a:r>
              <a:rPr lang="en-US" sz="3200" b="0" i="0" u="none" strike="noStrike" cap="none" dirty="0">
                <a:solidFill>
                  <a:schemeClr val="accent2">
                    <a:lumMod val="50000"/>
                  </a:schemeClr>
                </a:solidFill>
                <a:latin typeface="Century Gothic"/>
                <a:ea typeface="Century Gothic"/>
                <a:cs typeface="Century Gothic"/>
                <a:sym typeface="Century Gothic"/>
              </a:rPr>
              <a:t>Not being able to get </a:t>
            </a:r>
            <a:r>
              <a:rPr lang="en-US" sz="3200" b="1" i="0" u="none" strike="noStrike" cap="none" dirty="0">
                <a:solidFill>
                  <a:schemeClr val="accent2">
                    <a:lumMod val="50000"/>
                  </a:schemeClr>
                </a:solidFill>
                <a:latin typeface="Century Gothic"/>
                <a:ea typeface="Century Gothic"/>
                <a:cs typeface="Century Gothic"/>
                <a:sym typeface="Century Gothic"/>
              </a:rPr>
              <a:t>appointments </a:t>
            </a:r>
            <a:r>
              <a:rPr lang="en-US" sz="3200" dirty="0">
                <a:solidFill>
                  <a:schemeClr val="accent2">
                    <a:lumMod val="50000"/>
                  </a:schemeClr>
                </a:solidFill>
                <a:latin typeface="Century Gothic"/>
                <a:ea typeface="Century Gothic"/>
                <a:cs typeface="Century Gothic"/>
                <a:sym typeface="Century Gothic"/>
              </a:rPr>
              <a:t>– or even people to answer the phone -- </a:t>
            </a:r>
            <a:r>
              <a:rPr lang="en-US" sz="3200" b="0" i="0" u="none" strike="noStrike" cap="none" dirty="0">
                <a:solidFill>
                  <a:schemeClr val="accent2">
                    <a:lumMod val="50000"/>
                  </a:schemeClr>
                </a:solidFill>
                <a:latin typeface="Century Gothic"/>
                <a:ea typeface="Century Gothic"/>
                <a:cs typeface="Century Gothic"/>
                <a:sym typeface="Century Gothic"/>
              </a:rPr>
              <a:t>across the spectrum of care due to provider shortages.</a:t>
            </a:r>
          </a:p>
          <a:p>
            <a:pPr marL="342900" marR="0" lvl="0" indent="-342900" algn="l" rtl="0">
              <a:lnSpc>
                <a:spcPct val="100000"/>
              </a:lnSpc>
              <a:spcBef>
                <a:spcPts val="0"/>
              </a:spcBef>
              <a:spcAft>
                <a:spcPts val="0"/>
              </a:spcAft>
              <a:buClr>
                <a:srgbClr val="002060"/>
              </a:buClr>
              <a:buSzPts val="3600"/>
              <a:buFont typeface="Noto Sans Symbols"/>
              <a:buChar char="⮚"/>
            </a:pPr>
            <a:endParaRPr sz="3200" dirty="0">
              <a:solidFill>
                <a:schemeClr val="accent2">
                  <a:lumMod val="50000"/>
                </a:schemeClr>
              </a:solidFill>
            </a:endParaRPr>
          </a:p>
          <a:p>
            <a:pPr marL="342900" marR="0" lvl="0" indent="-342900" algn="l" rtl="0">
              <a:lnSpc>
                <a:spcPct val="100000"/>
              </a:lnSpc>
              <a:spcBef>
                <a:spcPts val="0"/>
              </a:spcBef>
              <a:spcAft>
                <a:spcPts val="0"/>
              </a:spcAft>
              <a:buClr>
                <a:srgbClr val="002060"/>
              </a:buClr>
              <a:buSzPts val="3600"/>
              <a:buFont typeface="Noto Sans Symbols"/>
              <a:buChar char="⮚"/>
            </a:pPr>
            <a:r>
              <a:rPr lang="en-US" sz="3200" b="0" i="0" u="none" strike="noStrike" cap="none" dirty="0">
                <a:solidFill>
                  <a:schemeClr val="accent2">
                    <a:lumMod val="50000"/>
                  </a:schemeClr>
                </a:solidFill>
                <a:latin typeface="Century Gothic"/>
                <a:ea typeface="Century Gothic"/>
                <a:cs typeface="Century Gothic"/>
                <a:sym typeface="Century Gothic"/>
              </a:rPr>
              <a:t>Being told to go to </a:t>
            </a:r>
            <a:r>
              <a:rPr lang="en-US" sz="3200" b="1" i="0" u="none" strike="noStrike" cap="none" dirty="0">
                <a:solidFill>
                  <a:schemeClr val="accent2">
                    <a:lumMod val="50000"/>
                  </a:schemeClr>
                </a:solidFill>
                <a:latin typeface="Century Gothic"/>
                <a:ea typeface="Century Gothic"/>
                <a:cs typeface="Century Gothic"/>
                <a:sym typeface="Century Gothic"/>
              </a:rPr>
              <a:t>Urgent Care</a:t>
            </a:r>
            <a:r>
              <a:rPr lang="en-US" sz="3200" b="0" i="0" u="none" strike="noStrike" cap="none" dirty="0">
                <a:solidFill>
                  <a:schemeClr val="accent2">
                    <a:lumMod val="50000"/>
                  </a:schemeClr>
                </a:solidFill>
                <a:latin typeface="Century Gothic"/>
                <a:ea typeface="Century Gothic"/>
                <a:cs typeface="Century Gothic"/>
                <a:sym typeface="Century Gothic"/>
              </a:rPr>
              <a:t> instead of seeing PCPs.</a:t>
            </a:r>
            <a:endParaRPr sz="3200" dirty="0">
              <a:solidFill>
                <a:schemeClr val="accent2">
                  <a:lumMod val="50000"/>
                </a:schemeClr>
              </a:solidFill>
            </a:endParaRPr>
          </a:p>
          <a:p>
            <a:pPr marL="342900" marR="0" lvl="0" indent="-342900" algn="l" rtl="0">
              <a:lnSpc>
                <a:spcPct val="100000"/>
              </a:lnSpc>
              <a:spcBef>
                <a:spcPts val="0"/>
              </a:spcBef>
              <a:spcAft>
                <a:spcPts val="0"/>
              </a:spcAft>
              <a:buClr>
                <a:srgbClr val="002060"/>
              </a:buClr>
              <a:buSzPts val="3600"/>
              <a:buFont typeface="Noto Sans Symbols"/>
              <a:buChar char="⮚"/>
            </a:pPr>
            <a:endParaRPr lang="en-US" sz="3200" b="0" i="0" u="none" strike="noStrike" cap="none" dirty="0">
              <a:solidFill>
                <a:schemeClr val="accent2">
                  <a:lumMod val="50000"/>
                </a:schemeClr>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02060"/>
              </a:buClr>
              <a:buSzPts val="3600"/>
              <a:buFont typeface="Noto Sans Symbols"/>
              <a:buChar char="⮚"/>
            </a:pPr>
            <a:r>
              <a:rPr lang="en-US" sz="3200" dirty="0">
                <a:solidFill>
                  <a:schemeClr val="accent2">
                    <a:lumMod val="50000"/>
                  </a:schemeClr>
                </a:solidFill>
                <a:latin typeface="Century Gothic"/>
                <a:ea typeface="Century Gothic"/>
                <a:cs typeface="Century Gothic"/>
                <a:sym typeface="Century Gothic"/>
              </a:rPr>
              <a:t>Not enough time at appointments, </a:t>
            </a:r>
            <a:r>
              <a:rPr lang="en-US" sz="3200" b="1" dirty="0">
                <a:solidFill>
                  <a:schemeClr val="accent2">
                    <a:lumMod val="50000"/>
                  </a:schemeClr>
                </a:solidFill>
                <a:latin typeface="Century Gothic"/>
                <a:ea typeface="Century Gothic"/>
                <a:cs typeface="Century Gothic"/>
                <a:sym typeface="Century Gothic"/>
              </a:rPr>
              <a:t>feel rushed </a:t>
            </a:r>
            <a:r>
              <a:rPr lang="en-US" sz="3200" dirty="0">
                <a:solidFill>
                  <a:schemeClr val="accent2">
                    <a:lumMod val="50000"/>
                  </a:schemeClr>
                </a:solidFill>
                <a:latin typeface="Century Gothic"/>
                <a:ea typeface="Century Gothic"/>
                <a:cs typeface="Century Gothic"/>
                <a:sym typeface="Century Gothic"/>
              </a:rPr>
              <a:t>through (in-person and telehealth).  This is worse for </a:t>
            </a:r>
            <a:r>
              <a:rPr lang="haw-US" sz="3200" dirty="0">
                <a:solidFill>
                  <a:schemeClr val="accent2">
                    <a:lumMod val="50000"/>
                  </a:schemeClr>
                </a:solidFill>
                <a:latin typeface="Century Gothic"/>
                <a:ea typeface="Century Gothic"/>
                <a:cs typeface="Century Gothic"/>
                <a:sym typeface="Century Gothic"/>
              </a:rPr>
              <a:t>kūpuna</a:t>
            </a:r>
            <a:r>
              <a:rPr lang="en-US" sz="3200" dirty="0">
                <a:solidFill>
                  <a:schemeClr val="accent2">
                    <a:lumMod val="50000"/>
                  </a:schemeClr>
                </a:solidFill>
                <a:latin typeface="Century Gothic"/>
                <a:ea typeface="Century Gothic"/>
                <a:cs typeface="Century Gothic"/>
                <a:sym typeface="Century Gothic"/>
              </a:rPr>
              <a:t> and those who speak a language other than English.</a:t>
            </a:r>
          </a:p>
          <a:p>
            <a:pPr marL="342900" marR="0" lvl="0" indent="-342900" algn="l" rtl="0">
              <a:lnSpc>
                <a:spcPct val="100000"/>
              </a:lnSpc>
              <a:spcBef>
                <a:spcPts val="0"/>
              </a:spcBef>
              <a:spcAft>
                <a:spcPts val="0"/>
              </a:spcAft>
              <a:buClr>
                <a:srgbClr val="002060"/>
              </a:buClr>
              <a:buSzPts val="3600"/>
              <a:buFont typeface="Noto Sans Symbols"/>
              <a:buChar char="⮚"/>
            </a:pPr>
            <a:endParaRPr lang="en-US" sz="3200" dirty="0">
              <a:solidFill>
                <a:schemeClr val="accent2">
                  <a:lumMod val="50000"/>
                </a:schemeClr>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02060"/>
              </a:buClr>
              <a:buSzPts val="3600"/>
              <a:buFont typeface="Noto Sans Symbols"/>
              <a:buChar char="⮚"/>
            </a:pPr>
            <a:r>
              <a:rPr lang="en-US" sz="3200" b="0" i="0" u="none" strike="noStrike" cap="none" dirty="0">
                <a:solidFill>
                  <a:schemeClr val="accent2">
                    <a:lumMod val="50000"/>
                  </a:schemeClr>
                </a:solidFill>
                <a:latin typeface="Century Gothic"/>
                <a:ea typeface="Century Gothic"/>
                <a:cs typeface="Century Gothic"/>
                <a:sym typeface="Century Gothic"/>
              </a:rPr>
              <a:t>Layers of </a:t>
            </a:r>
            <a:r>
              <a:rPr lang="en-US" sz="3200" b="1" i="0" u="none" strike="noStrike" cap="none" dirty="0">
                <a:solidFill>
                  <a:schemeClr val="accent2">
                    <a:lumMod val="50000"/>
                  </a:schemeClr>
                </a:solidFill>
                <a:latin typeface="Century Gothic"/>
                <a:ea typeface="Century Gothic"/>
                <a:cs typeface="Century Gothic"/>
                <a:sym typeface="Century Gothic"/>
              </a:rPr>
              <a:t>red tape </a:t>
            </a:r>
            <a:r>
              <a:rPr lang="en-US" sz="3200" b="0" i="0" u="none" strike="noStrike" cap="none" dirty="0">
                <a:solidFill>
                  <a:schemeClr val="accent2">
                    <a:lumMod val="50000"/>
                  </a:schemeClr>
                </a:solidFill>
                <a:latin typeface="Century Gothic"/>
                <a:ea typeface="Century Gothic"/>
                <a:cs typeface="Century Gothic"/>
                <a:sym typeface="Century Gothic"/>
              </a:rPr>
              <a:t>to get referrals or initial appointments.</a:t>
            </a:r>
            <a:endParaRPr sz="3200" dirty="0">
              <a:solidFill>
                <a:schemeClr val="accent2">
                  <a:lumMod val="50000"/>
                </a:schemeClr>
              </a:solidFill>
            </a:endParaRPr>
          </a:p>
          <a:p>
            <a:pPr marL="342900" marR="0" lvl="0" indent="-342900" algn="l" rtl="0">
              <a:lnSpc>
                <a:spcPct val="100000"/>
              </a:lnSpc>
              <a:spcBef>
                <a:spcPts val="0"/>
              </a:spcBef>
              <a:spcAft>
                <a:spcPts val="0"/>
              </a:spcAft>
              <a:buClr>
                <a:srgbClr val="002060"/>
              </a:buClr>
              <a:buSzPts val="3600"/>
              <a:buFont typeface="Noto Sans Symbols"/>
              <a:buChar char="⮚"/>
            </a:pPr>
            <a:endParaRPr lang="en-US" sz="3200" b="0" i="0" u="none" strike="noStrike" cap="none" dirty="0">
              <a:solidFill>
                <a:schemeClr val="accent2">
                  <a:lumMod val="50000"/>
                </a:schemeClr>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02060"/>
              </a:buClr>
              <a:buSzPts val="3600"/>
              <a:buFont typeface="Noto Sans Symbols"/>
              <a:buChar char="⮚"/>
            </a:pPr>
            <a:r>
              <a:rPr lang="en-US" sz="3200" b="0" i="0" u="none" strike="noStrike" cap="none" dirty="0">
                <a:solidFill>
                  <a:schemeClr val="accent2">
                    <a:lumMod val="50000"/>
                  </a:schemeClr>
                </a:solidFill>
                <a:latin typeface="Century Gothic"/>
                <a:ea typeface="Century Gothic"/>
                <a:cs typeface="Century Gothic"/>
                <a:sym typeface="Century Gothic"/>
              </a:rPr>
              <a:t>Having to </a:t>
            </a:r>
            <a:r>
              <a:rPr lang="en-US" sz="3200" b="1" i="0" u="none" strike="noStrike" cap="none" dirty="0">
                <a:solidFill>
                  <a:schemeClr val="accent2">
                    <a:lumMod val="50000"/>
                  </a:schemeClr>
                </a:solidFill>
                <a:latin typeface="Century Gothic"/>
                <a:ea typeface="Century Gothic"/>
                <a:cs typeface="Century Gothic"/>
                <a:sym typeface="Century Gothic"/>
              </a:rPr>
              <a:t>travel long distances </a:t>
            </a:r>
            <a:r>
              <a:rPr lang="en-US" sz="3200" b="0" i="0" u="none" strike="noStrike" cap="none" dirty="0">
                <a:solidFill>
                  <a:schemeClr val="accent2">
                    <a:lumMod val="50000"/>
                  </a:schemeClr>
                </a:solidFill>
                <a:latin typeface="Century Gothic"/>
                <a:ea typeface="Century Gothic"/>
                <a:cs typeface="Century Gothic"/>
                <a:sym typeface="Century Gothic"/>
              </a:rPr>
              <a:t>to find providers (</a:t>
            </a:r>
            <a:r>
              <a:rPr lang="en-US" sz="3200" b="0" i="0" u="none" strike="noStrike" cap="none" dirty="0" err="1">
                <a:solidFill>
                  <a:schemeClr val="accent2">
                    <a:lumMod val="50000"/>
                  </a:schemeClr>
                </a:solidFill>
                <a:latin typeface="Century Gothic"/>
                <a:ea typeface="Century Gothic"/>
                <a:cs typeface="Century Gothic"/>
                <a:sym typeface="Century Gothic"/>
              </a:rPr>
              <a:t>Oʻahu</a:t>
            </a:r>
            <a:r>
              <a:rPr lang="en-US" sz="3200" b="0" i="0" u="none" strike="noStrike" cap="none" dirty="0">
                <a:solidFill>
                  <a:schemeClr val="accent2">
                    <a:lumMod val="50000"/>
                  </a:schemeClr>
                </a:solidFill>
                <a:latin typeface="Century Gothic"/>
                <a:ea typeface="Century Gothic"/>
                <a:cs typeface="Century Gothic"/>
                <a:sym typeface="Century Gothic"/>
              </a:rPr>
              <a:t>, </a:t>
            </a:r>
            <a:r>
              <a:rPr lang="en-US" sz="3200" b="0" i="0" u="none" strike="noStrike" cap="none" dirty="0" err="1">
                <a:solidFill>
                  <a:schemeClr val="accent2">
                    <a:lumMod val="50000"/>
                  </a:schemeClr>
                </a:solidFill>
                <a:latin typeface="Century Gothic"/>
                <a:ea typeface="Century Gothic"/>
                <a:cs typeface="Century Gothic"/>
                <a:sym typeface="Century Gothic"/>
              </a:rPr>
              <a:t>Hawai</a:t>
            </a:r>
            <a:r>
              <a:rPr lang="haw-US" sz="3200" b="0" i="0" u="none" strike="noStrike" cap="none" dirty="0">
                <a:solidFill>
                  <a:schemeClr val="accent2">
                    <a:lumMod val="50000"/>
                  </a:schemeClr>
                </a:solidFill>
                <a:latin typeface="Century Gothic"/>
                <a:ea typeface="Century Gothic"/>
                <a:cs typeface="Century Gothic"/>
                <a:sym typeface="Century Gothic"/>
              </a:rPr>
              <a:t>ʻ</a:t>
            </a:r>
            <a:r>
              <a:rPr lang="en-US" sz="3200" b="0" i="0" u="none" strike="noStrike" cap="none" dirty="0" err="1">
                <a:solidFill>
                  <a:schemeClr val="accent2">
                    <a:lumMod val="50000"/>
                  </a:schemeClr>
                </a:solidFill>
                <a:latin typeface="Century Gothic"/>
                <a:ea typeface="Century Gothic"/>
                <a:cs typeface="Century Gothic"/>
                <a:sym typeface="Century Gothic"/>
              </a:rPr>
              <a:t>i</a:t>
            </a:r>
            <a:r>
              <a:rPr lang="en-US" sz="3200" b="0" i="0" u="none" strike="noStrike" cap="none" dirty="0">
                <a:solidFill>
                  <a:schemeClr val="accent2">
                    <a:lumMod val="50000"/>
                  </a:schemeClr>
                </a:solidFill>
                <a:latin typeface="Century Gothic"/>
                <a:ea typeface="Century Gothic"/>
                <a:cs typeface="Century Gothic"/>
                <a:sym typeface="Century Gothic"/>
              </a:rPr>
              <a:t>, </a:t>
            </a:r>
            <a:r>
              <a:rPr lang="en-US" sz="3200" b="0" i="0" u="none" strike="noStrike" cap="none" dirty="0" err="1">
                <a:solidFill>
                  <a:schemeClr val="accent2">
                    <a:lumMod val="50000"/>
                  </a:schemeClr>
                </a:solidFill>
                <a:latin typeface="Century Gothic"/>
                <a:ea typeface="Century Gothic"/>
                <a:cs typeface="Century Gothic"/>
                <a:sym typeface="Century Gothic"/>
              </a:rPr>
              <a:t>Kauaʻi</a:t>
            </a:r>
            <a:r>
              <a:rPr lang="en-US" sz="3200" b="0" i="0" u="none" strike="noStrike" cap="none" dirty="0">
                <a:solidFill>
                  <a:schemeClr val="accent2">
                    <a:lumMod val="50000"/>
                  </a:schemeClr>
                </a:solidFill>
                <a:latin typeface="Century Gothic"/>
                <a:ea typeface="Century Gothic"/>
                <a:cs typeface="Century Gothic"/>
                <a:sym typeface="Century Gothic"/>
              </a:rPr>
              <a:t> and Maui islands) or fly off island for even basics (Lānaʻi and </a:t>
            </a:r>
            <a:r>
              <a:rPr lang="en-US" sz="3200" b="0" i="0" u="none" strike="noStrike" cap="none" dirty="0" err="1">
                <a:solidFill>
                  <a:schemeClr val="accent2">
                    <a:lumMod val="50000"/>
                  </a:schemeClr>
                </a:solidFill>
                <a:latin typeface="Century Gothic"/>
                <a:ea typeface="Century Gothic"/>
                <a:cs typeface="Century Gothic"/>
                <a:sym typeface="Century Gothic"/>
              </a:rPr>
              <a:t>Molokaʻi</a:t>
            </a:r>
            <a:r>
              <a:rPr lang="en-US" sz="3200" b="0" i="0" u="none" strike="noStrike" cap="none" dirty="0">
                <a:solidFill>
                  <a:schemeClr val="accent2">
                    <a:lumMod val="50000"/>
                  </a:schemeClr>
                </a:solidFill>
                <a:latin typeface="Century Gothic"/>
                <a:ea typeface="Century Gothic"/>
                <a:cs typeface="Century Gothic"/>
                <a:sym typeface="Century Gothic"/>
              </a:rPr>
              <a:t>)</a:t>
            </a:r>
            <a:endParaRPr sz="3200" dirty="0">
              <a:solidFill>
                <a:schemeClr val="accent2">
                  <a:lumMod val="50000"/>
                </a:schemeClr>
              </a:solidFill>
            </a:endParaRPr>
          </a:p>
          <a:p>
            <a:pPr marL="342900" marR="0" lvl="0" indent="-342900" algn="l" rtl="0">
              <a:lnSpc>
                <a:spcPct val="100000"/>
              </a:lnSpc>
              <a:spcBef>
                <a:spcPts val="0"/>
              </a:spcBef>
              <a:spcAft>
                <a:spcPts val="0"/>
              </a:spcAft>
              <a:buClr>
                <a:srgbClr val="002060"/>
              </a:buClr>
              <a:buSzPts val="3600"/>
              <a:buFont typeface="Noto Sans Symbols"/>
              <a:buChar char="⮚"/>
            </a:pPr>
            <a:endParaRPr lang="en-US" sz="3200" b="1" i="0" u="none" strike="noStrike" cap="none" dirty="0">
              <a:solidFill>
                <a:schemeClr val="accent2">
                  <a:lumMod val="50000"/>
                </a:schemeClr>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02060"/>
              </a:buClr>
              <a:buSzPts val="3600"/>
              <a:buFont typeface="Noto Sans Symbols"/>
              <a:buChar char="⮚"/>
            </a:pPr>
            <a:r>
              <a:rPr lang="en-US" sz="3200" b="1" i="0" u="none" strike="noStrike" cap="none" dirty="0">
                <a:solidFill>
                  <a:schemeClr val="accent2">
                    <a:lumMod val="50000"/>
                  </a:schemeClr>
                </a:solidFill>
                <a:latin typeface="Century Gothic"/>
                <a:ea typeface="Century Gothic"/>
                <a:cs typeface="Century Gothic"/>
                <a:sym typeface="Century Gothic"/>
              </a:rPr>
              <a:t>Delays</a:t>
            </a:r>
            <a:r>
              <a:rPr lang="en-US" sz="3200" b="0" i="0" u="none" strike="noStrike" cap="none" dirty="0">
                <a:solidFill>
                  <a:schemeClr val="accent2">
                    <a:lumMod val="50000"/>
                  </a:schemeClr>
                </a:solidFill>
                <a:latin typeface="Century Gothic"/>
                <a:ea typeface="Century Gothic"/>
                <a:cs typeface="Century Gothic"/>
                <a:sym typeface="Century Gothic"/>
              </a:rPr>
              <a:t> in testing and diagnoses.</a:t>
            </a:r>
            <a:endParaRPr sz="3200" dirty="0">
              <a:solidFill>
                <a:schemeClr val="accent2">
                  <a:lumMod val="50000"/>
                </a:schemeClr>
              </a:solidFill>
            </a:endParaRPr>
          </a:p>
          <a:p>
            <a:pPr marL="342900" marR="0" lvl="0" indent="-342900" algn="l" rtl="0">
              <a:lnSpc>
                <a:spcPct val="100000"/>
              </a:lnSpc>
              <a:spcBef>
                <a:spcPts val="0"/>
              </a:spcBef>
              <a:spcAft>
                <a:spcPts val="0"/>
              </a:spcAft>
              <a:buClr>
                <a:srgbClr val="002060"/>
              </a:buClr>
              <a:buSzPts val="3600"/>
              <a:buFont typeface="Noto Sans Symbols"/>
              <a:buChar char="⮚"/>
            </a:pPr>
            <a:endParaRPr lang="en-US" sz="3200" b="1" i="0" u="none" strike="noStrike" cap="none" dirty="0">
              <a:solidFill>
                <a:schemeClr val="accent2">
                  <a:lumMod val="50000"/>
                </a:schemeClr>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02060"/>
              </a:buClr>
              <a:buSzPts val="3600"/>
              <a:buFont typeface="Noto Sans Symbols"/>
              <a:buChar char="⮚"/>
            </a:pPr>
            <a:r>
              <a:rPr lang="en-US" sz="3200" b="1" i="0" u="none" strike="noStrike" cap="none" dirty="0">
                <a:solidFill>
                  <a:schemeClr val="accent2">
                    <a:lumMod val="50000"/>
                  </a:schemeClr>
                </a:solidFill>
                <a:latin typeface="Century Gothic"/>
                <a:ea typeface="Century Gothic"/>
                <a:cs typeface="Century Gothic"/>
                <a:sym typeface="Century Gothic"/>
              </a:rPr>
              <a:t>Rising costs</a:t>
            </a:r>
            <a:r>
              <a:rPr lang="en-US" sz="3200" b="0" i="0" u="none" strike="noStrike" cap="none" dirty="0">
                <a:solidFill>
                  <a:schemeClr val="accent2">
                    <a:lumMod val="50000"/>
                  </a:schemeClr>
                </a:solidFill>
                <a:latin typeface="Century Gothic"/>
                <a:ea typeface="Century Gothic"/>
                <a:cs typeface="Century Gothic"/>
                <a:sym typeface="Century Gothic"/>
              </a:rPr>
              <a:t>, including among the well-insured.</a:t>
            </a:r>
            <a:endParaRPr sz="3200" dirty="0">
              <a:solidFill>
                <a:schemeClr val="accent2">
                  <a:lumMod val="50000"/>
                </a:schemeClr>
              </a:solidFill>
            </a:endParaRPr>
          </a:p>
          <a:p>
            <a:pPr marL="342900" marR="0" lvl="0" indent="-342900" algn="l" rtl="0">
              <a:lnSpc>
                <a:spcPct val="100000"/>
              </a:lnSpc>
              <a:spcBef>
                <a:spcPts val="0"/>
              </a:spcBef>
              <a:spcAft>
                <a:spcPts val="0"/>
              </a:spcAft>
              <a:buClr>
                <a:srgbClr val="002060"/>
              </a:buClr>
              <a:buSzPts val="3600"/>
              <a:buFont typeface="Noto Sans Symbols"/>
              <a:buChar char="⮚"/>
            </a:pPr>
            <a:endParaRPr lang="en-US" sz="3200" b="0" i="0" u="none" strike="noStrike" cap="none" dirty="0">
              <a:solidFill>
                <a:schemeClr val="accent2">
                  <a:lumMod val="50000"/>
                </a:schemeClr>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002060"/>
              </a:buClr>
              <a:buSzPts val="3600"/>
              <a:buFont typeface="Noto Sans Symbols"/>
              <a:buChar char="⮚"/>
            </a:pPr>
            <a:r>
              <a:rPr lang="en-US" sz="3200" b="1" i="0" u="none" strike="noStrike" cap="none" dirty="0">
                <a:solidFill>
                  <a:schemeClr val="accent2">
                    <a:lumMod val="50000"/>
                  </a:schemeClr>
                </a:solidFill>
                <a:latin typeface="Century Gothic"/>
                <a:ea typeface="Century Gothic"/>
                <a:cs typeface="Century Gothic"/>
                <a:sym typeface="Century Gothic"/>
              </a:rPr>
              <a:t>Lack of equity, courtesy, cultural competency, and overt discrimination </a:t>
            </a:r>
            <a:r>
              <a:rPr lang="en-US" sz="3200" b="0" i="0" u="none" strike="noStrike" cap="none" dirty="0">
                <a:solidFill>
                  <a:schemeClr val="accent2">
                    <a:lumMod val="50000"/>
                  </a:schemeClr>
                </a:solidFill>
                <a:latin typeface="Century Gothic"/>
                <a:ea typeface="Century Gothic"/>
                <a:cs typeface="Century Gothic"/>
                <a:sym typeface="Century Gothic"/>
              </a:rPr>
              <a:t>– on neighbor islands, </a:t>
            </a:r>
            <a:r>
              <a:rPr lang="en-US" sz="3200" dirty="0">
                <a:solidFill>
                  <a:schemeClr val="accent2">
                    <a:lumMod val="50000"/>
                  </a:schemeClr>
                </a:solidFill>
                <a:latin typeface="Century Gothic"/>
                <a:ea typeface="Century Gothic"/>
                <a:cs typeface="Century Gothic"/>
                <a:sym typeface="Century Gothic"/>
              </a:rPr>
              <a:t>in rural Hawaii, among Hawaiians and Pacific Islanders, </a:t>
            </a:r>
            <a:r>
              <a:rPr lang="en-US" sz="3200" b="0" i="0" u="none" strike="noStrike" cap="none" dirty="0">
                <a:solidFill>
                  <a:schemeClr val="accent2">
                    <a:lumMod val="50000"/>
                  </a:schemeClr>
                </a:solidFill>
                <a:latin typeface="Century Gothic"/>
                <a:ea typeface="Century Gothic"/>
                <a:cs typeface="Century Gothic"/>
                <a:sym typeface="Century Gothic"/>
              </a:rPr>
              <a:t>and among those on Med-QUEST and Medicare.  Lack of translators, cultural competency and sensitivity were issues raised by Providers and the public.</a:t>
            </a:r>
            <a:endParaRPr sz="3200" b="0" i="0" u="none" strike="noStrike" cap="none" dirty="0">
              <a:solidFill>
                <a:schemeClr val="accent2">
                  <a:lumMod val="50000"/>
                </a:schemeClr>
              </a:solidFill>
              <a:latin typeface="Century Gothic"/>
              <a:ea typeface="Century Gothic"/>
              <a:cs typeface="Century Gothic"/>
              <a:sym typeface="Century Gothic"/>
            </a:endParaRPr>
          </a:p>
        </p:txBody>
      </p:sp>
      <p:sp>
        <p:nvSpPr>
          <p:cNvPr id="9" name="Google Shape;291;p20">
            <a:extLst>
              <a:ext uri="{FF2B5EF4-FFF2-40B4-BE49-F238E27FC236}">
                <a16:creationId xmlns:a16="http://schemas.microsoft.com/office/drawing/2014/main" id="{748ED030-D149-3BD5-904B-D2C4B9188E59}"/>
              </a:ext>
            </a:extLst>
          </p:cNvPr>
          <p:cNvSpPr/>
          <p:nvPr/>
        </p:nvSpPr>
        <p:spPr>
          <a:xfrm>
            <a:off x="17928590" y="11788710"/>
            <a:ext cx="5925312" cy="1395254"/>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Century Gothic"/>
              <a:buNone/>
            </a:pPr>
            <a:r>
              <a:rPr lang="en-US" sz="2800" b="0" i="0" u="none" strike="noStrike" cap="none" dirty="0">
                <a:solidFill>
                  <a:srgbClr val="FFFFFF"/>
                </a:solidFill>
                <a:latin typeface="Century Gothic"/>
                <a:ea typeface="Century Gothic"/>
                <a:cs typeface="Century Gothic"/>
                <a:sym typeface="Century Gothic"/>
              </a:rPr>
              <a:t>“At one time Hawaiʻi led the way in health care coverage.  Not anymore.”</a:t>
            </a:r>
            <a:endParaRPr sz="2800" b="0" i="0" u="none" strike="noStrike" cap="none" dirty="0">
              <a:solidFill>
                <a:srgbClr val="FFFFFF"/>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1206500" y="640588"/>
            <a:ext cx="21971000" cy="143316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2B3D6D"/>
              </a:buClr>
              <a:buSzPts val="6600"/>
              <a:buFont typeface="Century Gothic"/>
              <a:buNone/>
            </a:pPr>
            <a:r>
              <a:rPr lang="en-US" sz="4800" dirty="0"/>
              <a:t>Methodology</a:t>
            </a:r>
            <a:endParaRPr sz="4800" dirty="0"/>
          </a:p>
        </p:txBody>
      </p:sp>
      <p:sp>
        <p:nvSpPr>
          <p:cNvPr id="107" name="Google Shape;107;p2"/>
          <p:cNvSpPr txBox="1">
            <a:spLocks noGrp="1"/>
          </p:cNvSpPr>
          <p:nvPr>
            <p:ph type="body" idx="2"/>
          </p:nvPr>
        </p:nvSpPr>
        <p:spPr>
          <a:xfrm>
            <a:off x="1115059" y="2249424"/>
            <a:ext cx="16911683" cy="10387076"/>
          </a:xfrm>
          <a:prstGeom prst="rect">
            <a:avLst/>
          </a:prstGeom>
          <a:noFill/>
          <a:ln>
            <a:noFill/>
          </a:ln>
        </p:spPr>
        <p:txBody>
          <a:bodyPr spcFirstLastPara="1" wrap="square" lIns="50800" tIns="50800" rIns="50800" bIns="50800" anchor="t" anchorCtr="0">
            <a:normAutofit fontScale="77500" lnSpcReduction="20000"/>
          </a:bodyPr>
          <a:lstStyle/>
          <a:p>
            <a:pPr marL="0" marR="0" lvl="0" indent="0" algn="l" rtl="0">
              <a:lnSpc>
                <a:spcPct val="107000"/>
              </a:lnSpc>
              <a:spcBef>
                <a:spcPts val="0"/>
              </a:spcBef>
              <a:spcAft>
                <a:spcPts val="0"/>
              </a:spcAft>
              <a:buClr>
                <a:srgbClr val="2B3D6D"/>
              </a:buClr>
              <a:buSzPct val="123000"/>
              <a:buFont typeface="Century Gothic"/>
              <a:buChar char="•"/>
            </a:pPr>
            <a:r>
              <a:rPr lang="en-US" sz="3500" dirty="0">
                <a:latin typeface="Century Gothic"/>
                <a:ea typeface="Century Gothic"/>
                <a:cs typeface="Century Gothic"/>
                <a:sym typeface="Century Gothic"/>
              </a:rPr>
              <a:t>This analysis is based on a survey of 3,287 Hawaiʻi residents 324 health care providers conducted from April 1 through May 9, 2022. </a:t>
            </a:r>
            <a:endParaRPr dirty="0"/>
          </a:p>
          <a:p>
            <a:pPr marL="0" marR="0" lvl="0" indent="191357" algn="l" rtl="0">
              <a:lnSpc>
                <a:spcPct val="107000"/>
              </a:lnSpc>
              <a:spcBef>
                <a:spcPts val="800"/>
              </a:spcBef>
              <a:spcAft>
                <a:spcPts val="0"/>
              </a:spcAft>
              <a:buClr>
                <a:srgbClr val="2B3D6D"/>
              </a:buClr>
              <a:buSzPct val="123000"/>
              <a:buFont typeface="Century Gothic"/>
              <a:buNone/>
            </a:pPr>
            <a:endParaRPr sz="3500" dirty="0">
              <a:latin typeface="Century Gothic"/>
              <a:ea typeface="Century Gothic"/>
              <a:cs typeface="Century Gothic"/>
              <a:sym typeface="Century Gothic"/>
            </a:endParaRPr>
          </a:p>
          <a:p>
            <a:pPr marL="0" marR="0" lvl="0" indent="0" algn="l" rtl="0">
              <a:lnSpc>
                <a:spcPct val="107000"/>
              </a:lnSpc>
              <a:spcBef>
                <a:spcPts val="800"/>
              </a:spcBef>
              <a:spcAft>
                <a:spcPts val="0"/>
              </a:spcAft>
              <a:buClr>
                <a:srgbClr val="2B3D6D"/>
              </a:buClr>
              <a:buSzPct val="123000"/>
              <a:buFont typeface="Century Gothic"/>
              <a:buChar char="•"/>
            </a:pPr>
            <a:r>
              <a:rPr lang="en-US" sz="3500" dirty="0">
                <a:latin typeface="Century Gothic"/>
                <a:ea typeface="Century Gothic"/>
                <a:cs typeface="Century Gothic"/>
                <a:sym typeface="Century Gothic"/>
              </a:rPr>
              <a:t>The survey was administered online via a link or QR code taken on respondents’ computers or smartphones, or on a tablet provided by the community outreach team. In addition, paper copies were also distributed to respondents more comfortable with this approach.  </a:t>
            </a:r>
            <a:endParaRPr dirty="0"/>
          </a:p>
          <a:p>
            <a:pPr marL="0" marR="0" lvl="0" indent="191357" algn="l" rtl="0">
              <a:lnSpc>
                <a:spcPct val="107000"/>
              </a:lnSpc>
              <a:spcBef>
                <a:spcPts val="800"/>
              </a:spcBef>
              <a:spcAft>
                <a:spcPts val="0"/>
              </a:spcAft>
              <a:buClr>
                <a:srgbClr val="2B3D6D"/>
              </a:buClr>
              <a:buSzPct val="123000"/>
              <a:buFont typeface="Century Gothic"/>
              <a:buNone/>
            </a:pPr>
            <a:endParaRPr sz="3500" dirty="0">
              <a:latin typeface="Century Gothic"/>
              <a:ea typeface="Century Gothic"/>
              <a:cs typeface="Century Gothic"/>
              <a:sym typeface="Century Gothic"/>
            </a:endParaRPr>
          </a:p>
          <a:p>
            <a:pPr marL="0" marR="0" lvl="0" indent="0" algn="l" rtl="0">
              <a:lnSpc>
                <a:spcPct val="107000"/>
              </a:lnSpc>
              <a:spcBef>
                <a:spcPts val="800"/>
              </a:spcBef>
              <a:spcAft>
                <a:spcPts val="0"/>
              </a:spcAft>
              <a:buClr>
                <a:srgbClr val="2B3D6D"/>
              </a:buClr>
              <a:buSzPct val="123000"/>
              <a:buFont typeface="Century Gothic"/>
              <a:buChar char="•"/>
            </a:pPr>
            <a:r>
              <a:rPr lang="en-US" sz="3500" dirty="0">
                <a:latin typeface="Century Gothic"/>
                <a:ea typeface="Century Gothic"/>
                <a:cs typeface="Century Gothic"/>
                <a:sym typeface="Century Gothic"/>
              </a:rPr>
              <a:t>All health care professionals who participated in the survey provide care in a range of settings with the vast majority (92%) in direct patient care. </a:t>
            </a:r>
            <a:endParaRPr dirty="0"/>
          </a:p>
          <a:p>
            <a:pPr marL="0" marR="0" lvl="0" indent="191357" algn="l" rtl="0">
              <a:lnSpc>
                <a:spcPct val="107000"/>
              </a:lnSpc>
              <a:spcBef>
                <a:spcPts val="800"/>
              </a:spcBef>
              <a:spcAft>
                <a:spcPts val="0"/>
              </a:spcAft>
              <a:buClr>
                <a:srgbClr val="2B3D6D"/>
              </a:buClr>
              <a:buSzPct val="123000"/>
              <a:buFont typeface="Century Gothic"/>
              <a:buNone/>
            </a:pPr>
            <a:endParaRPr sz="3500" dirty="0">
              <a:latin typeface="Century Gothic"/>
              <a:ea typeface="Century Gothic"/>
              <a:cs typeface="Century Gothic"/>
              <a:sym typeface="Century Gothic"/>
            </a:endParaRPr>
          </a:p>
          <a:p>
            <a:pPr marL="0" marR="0" lvl="0" indent="0" algn="l" rtl="0">
              <a:lnSpc>
                <a:spcPct val="107000"/>
              </a:lnSpc>
              <a:spcBef>
                <a:spcPts val="800"/>
              </a:spcBef>
              <a:spcAft>
                <a:spcPts val="0"/>
              </a:spcAft>
              <a:buClr>
                <a:srgbClr val="2B3D6D"/>
              </a:buClr>
              <a:buSzPct val="123000"/>
              <a:buFont typeface="Century Gothic"/>
              <a:buChar char="•"/>
            </a:pPr>
            <a:r>
              <a:rPr lang="en-US" sz="3500" dirty="0">
                <a:latin typeface="Century Gothic"/>
                <a:ea typeface="Century Gothic"/>
                <a:cs typeface="Century Gothic"/>
                <a:sym typeface="Century Gothic"/>
              </a:rPr>
              <a:t>Because the survey was </a:t>
            </a:r>
            <a:r>
              <a:rPr lang="haw-US" sz="3500" dirty="0">
                <a:latin typeface="Century Gothic"/>
                <a:ea typeface="Century Gothic"/>
                <a:cs typeface="Century Gothic"/>
                <a:sym typeface="Century Gothic"/>
              </a:rPr>
              <a:t>mostly </a:t>
            </a:r>
            <a:r>
              <a:rPr lang="en-US" sz="3500" dirty="0">
                <a:latin typeface="Century Gothic"/>
                <a:ea typeface="Century Gothic"/>
                <a:cs typeface="Century Gothic"/>
                <a:sym typeface="Century Gothic"/>
              </a:rPr>
              <a:t>conducted online, there is no calculated margin of error. A probability-based survey must be sampled randomly. By sampling and weighting the demographic composition of the survey to the true population, this online survey is a representative snapshot of Hawaiʻi at this point in time.</a:t>
            </a:r>
            <a:endParaRPr dirty="0"/>
          </a:p>
          <a:p>
            <a:pPr marL="0" marR="0" lvl="0" indent="191357" algn="l" rtl="0">
              <a:lnSpc>
                <a:spcPct val="107000"/>
              </a:lnSpc>
              <a:spcBef>
                <a:spcPts val="800"/>
              </a:spcBef>
              <a:spcAft>
                <a:spcPts val="0"/>
              </a:spcAft>
              <a:buClr>
                <a:srgbClr val="2B3D6D"/>
              </a:buClr>
              <a:buSzPct val="123000"/>
              <a:buFont typeface="Century Gothic"/>
              <a:buNone/>
            </a:pPr>
            <a:endParaRPr lang="en-US" sz="3500" dirty="0">
              <a:latin typeface="Century Gothic"/>
              <a:ea typeface="Century Gothic"/>
              <a:cs typeface="Century Gothic"/>
              <a:sym typeface="Century Gothic"/>
            </a:endParaRPr>
          </a:p>
          <a:p>
            <a:pPr marL="0" marR="0" lvl="0" indent="0" algn="l" rtl="0">
              <a:lnSpc>
                <a:spcPct val="107000"/>
              </a:lnSpc>
              <a:spcBef>
                <a:spcPts val="800"/>
              </a:spcBef>
              <a:spcAft>
                <a:spcPts val="0"/>
              </a:spcAft>
              <a:buClr>
                <a:srgbClr val="2B3D6D"/>
              </a:buClr>
              <a:buSzPct val="123000"/>
              <a:buFont typeface="Century Gothic"/>
              <a:buChar char="•"/>
            </a:pPr>
            <a:r>
              <a:rPr lang="en-US" sz="3500" dirty="0">
                <a:latin typeface="Century Gothic"/>
                <a:ea typeface="Century Gothic"/>
                <a:cs typeface="Century Gothic"/>
                <a:sym typeface="Century Gothic"/>
              </a:rPr>
              <a:t>In addition, individual and small group interviews were held in March, April, and May among a range of health care professionals and social service agencies. The purpose was to better understand the issue landscape as it relates to health care access.</a:t>
            </a:r>
          </a:p>
          <a:p>
            <a:pPr marL="0" marR="0" lvl="0" indent="0" algn="l" rtl="0">
              <a:lnSpc>
                <a:spcPct val="107000"/>
              </a:lnSpc>
              <a:spcBef>
                <a:spcPts val="800"/>
              </a:spcBef>
              <a:spcAft>
                <a:spcPts val="0"/>
              </a:spcAft>
              <a:buClr>
                <a:srgbClr val="2B3D6D"/>
              </a:buClr>
              <a:buSzPct val="123000"/>
              <a:buFont typeface="Century Gothic"/>
              <a:buChar char="•"/>
            </a:pPr>
            <a:endParaRPr lang="en-US" sz="3500" dirty="0">
              <a:latin typeface="Century Gothic"/>
              <a:ea typeface="Century Gothic"/>
              <a:cs typeface="Century Gothic"/>
              <a:sym typeface="Century Gothic"/>
            </a:endParaRPr>
          </a:p>
          <a:p>
            <a:pPr marL="0" marR="0" lvl="0" indent="0" algn="l" rtl="0">
              <a:lnSpc>
                <a:spcPct val="107000"/>
              </a:lnSpc>
              <a:spcBef>
                <a:spcPts val="800"/>
              </a:spcBef>
              <a:spcAft>
                <a:spcPts val="0"/>
              </a:spcAft>
              <a:buClr>
                <a:srgbClr val="2B3D6D"/>
              </a:buClr>
              <a:buSzPct val="123000"/>
              <a:buFont typeface="Century Gothic"/>
              <a:buChar char="•"/>
            </a:pPr>
            <a:r>
              <a:rPr lang="en-US" sz="3500" dirty="0">
                <a:latin typeface="Century Gothic"/>
                <a:ea typeface="Century Gothic"/>
                <a:cs typeface="Century Gothic"/>
                <a:sym typeface="Century Gothic"/>
              </a:rPr>
              <a:t>Open-ended responses and focus group participant quotes are used throughout this report.  They have been lightly edited to increase comprehension or to protect anonymity.</a:t>
            </a:r>
          </a:p>
          <a:p>
            <a:pPr marL="0" marR="0" lvl="0" indent="0" algn="l" rtl="0">
              <a:lnSpc>
                <a:spcPct val="107000"/>
              </a:lnSpc>
              <a:spcBef>
                <a:spcPts val="800"/>
              </a:spcBef>
              <a:spcAft>
                <a:spcPts val="0"/>
              </a:spcAft>
              <a:buClr>
                <a:srgbClr val="2B3D6D"/>
              </a:buClr>
              <a:buSzPct val="123000"/>
              <a:buFont typeface="Century Gothic"/>
              <a:buNone/>
            </a:pPr>
            <a:r>
              <a:rPr lang="en-US" sz="3500" dirty="0">
                <a:latin typeface="Century Gothic"/>
                <a:ea typeface="Century Gothic"/>
                <a:cs typeface="Century Gothic"/>
                <a:sym typeface="Century Gothic"/>
              </a:rPr>
              <a:t> </a:t>
            </a:r>
            <a:endParaRPr sz="3500" dirty="0">
              <a:latin typeface="Century Gothic"/>
              <a:ea typeface="Century Gothic"/>
              <a:cs typeface="Century Gothic"/>
              <a:sym typeface="Century Gothic"/>
            </a:endParaRPr>
          </a:p>
          <a:p>
            <a:pPr marL="0" marR="0" lvl="0" indent="0" algn="l" rtl="0">
              <a:lnSpc>
                <a:spcPct val="107000"/>
              </a:lnSpc>
              <a:spcBef>
                <a:spcPts val="800"/>
              </a:spcBef>
              <a:spcAft>
                <a:spcPts val="0"/>
              </a:spcAft>
              <a:buClr>
                <a:srgbClr val="2B3D6D"/>
              </a:buClr>
              <a:buSzPct val="123000"/>
              <a:buFont typeface="Century Gothic"/>
              <a:buChar char="•"/>
            </a:pPr>
            <a:r>
              <a:rPr lang="en-US" sz="3500" dirty="0"/>
              <a:t>Lisa Grove of Grove Insight, Ltd. moderated the qualitative research, monitored the data collection process, and provided analysis and reporting of the data.</a:t>
            </a:r>
            <a:endParaRPr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2"/>
          <p:cNvSpPr txBox="1"/>
          <p:nvPr/>
        </p:nvSpPr>
        <p:spPr>
          <a:xfrm>
            <a:off x="1206500" y="549148"/>
            <a:ext cx="21971000" cy="18648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B3D6D"/>
              </a:buClr>
              <a:buSzPts val="4400"/>
              <a:buFont typeface="Century Gothic"/>
              <a:buNone/>
            </a:pPr>
            <a:r>
              <a:rPr lang="en-US" sz="4400" b="1" dirty="0">
                <a:solidFill>
                  <a:srgbClr val="2B3D6D"/>
                </a:solidFill>
                <a:latin typeface="Century Gothic"/>
                <a:ea typeface="Century Gothic"/>
                <a:cs typeface="Century Gothic"/>
                <a:sym typeface="Century Gothic"/>
              </a:rPr>
              <a:t>T</a:t>
            </a:r>
            <a:r>
              <a:rPr lang="en-US" sz="4400" b="1" i="0" u="none" strike="noStrike" cap="none" dirty="0">
                <a:solidFill>
                  <a:srgbClr val="2B3D6D"/>
                </a:solidFill>
                <a:latin typeface="Century Gothic"/>
                <a:ea typeface="Century Gothic"/>
                <a:cs typeface="Century Gothic"/>
                <a:sym typeface="Century Gothic"/>
              </a:rPr>
              <a:t>he cost of care and the physician shortages are seen by </a:t>
            </a:r>
            <a:r>
              <a:rPr lang="en-US" sz="4400" b="1" dirty="0">
                <a:solidFill>
                  <a:srgbClr val="2B3D6D"/>
                </a:solidFill>
                <a:latin typeface="Century Gothic"/>
                <a:ea typeface="Century Gothic"/>
                <a:cs typeface="Century Gothic"/>
                <a:sym typeface="Century Gothic"/>
              </a:rPr>
              <a:t>Providers and </a:t>
            </a:r>
            <a:r>
              <a:rPr lang="en-US" sz="4400" b="1" i="0" u="none" strike="noStrike" cap="none" dirty="0">
                <a:solidFill>
                  <a:srgbClr val="2B3D6D"/>
                </a:solidFill>
                <a:latin typeface="Century Gothic"/>
                <a:ea typeface="Century Gothic"/>
                <a:cs typeface="Century Gothic"/>
                <a:sym typeface="Century Gothic"/>
              </a:rPr>
              <a:t>the public as the biggest barriers to access.  </a:t>
            </a:r>
            <a:endParaRPr dirty="0"/>
          </a:p>
          <a:p>
            <a:pPr marL="0" marR="0" lvl="0" indent="0" algn="l" rtl="0">
              <a:spcBef>
                <a:spcPts val="0"/>
              </a:spcBef>
              <a:spcAft>
                <a:spcPts val="0"/>
              </a:spcAft>
              <a:buClr>
                <a:srgbClr val="2B3D6D"/>
              </a:buClr>
              <a:buSzPts val="4000"/>
              <a:buFont typeface="Century Gothic"/>
              <a:buNone/>
            </a:pPr>
            <a:r>
              <a:rPr lang="en-US" sz="4000" b="0" i="0" u="none" strike="noStrike" cap="none" dirty="0">
                <a:solidFill>
                  <a:srgbClr val="2B3D6D"/>
                </a:solidFill>
                <a:latin typeface="Century Gothic"/>
                <a:ea typeface="Century Gothic"/>
                <a:cs typeface="Century Gothic"/>
                <a:sym typeface="Century Gothic"/>
              </a:rPr>
              <a:t>While still significant, transportation, expanded clinic hours, and removing language and cultural barriers were lower on the list.  </a:t>
            </a:r>
            <a:endParaRPr dirty="0"/>
          </a:p>
          <a:p>
            <a:pPr marL="0" marR="0" lvl="0" indent="0" algn="l" rtl="0">
              <a:lnSpc>
                <a:spcPct val="120000"/>
              </a:lnSpc>
              <a:spcBef>
                <a:spcPts val="0"/>
              </a:spcBef>
              <a:spcAft>
                <a:spcPts val="0"/>
              </a:spcAft>
              <a:buClr>
                <a:srgbClr val="2B3D6D"/>
              </a:buClr>
              <a:buSzPts val="4400"/>
              <a:buFont typeface="Century Gothic"/>
              <a:buNone/>
            </a:pPr>
            <a:endParaRPr dirty="0"/>
          </a:p>
        </p:txBody>
      </p:sp>
      <p:sp>
        <p:nvSpPr>
          <p:cNvPr id="324" name="Google Shape;324;p22"/>
          <p:cNvSpPr txBox="1"/>
          <p:nvPr/>
        </p:nvSpPr>
        <p:spPr>
          <a:xfrm>
            <a:off x="709126" y="4409229"/>
            <a:ext cx="1966892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517F"/>
              </a:buClr>
              <a:buSzPts val="2800"/>
              <a:buFont typeface="Century Gothic"/>
              <a:buNone/>
            </a:pPr>
            <a:r>
              <a:rPr lang="en-US" sz="2800" b="1" i="0" u="none" strike="noStrike" cap="none" dirty="0">
                <a:solidFill>
                  <a:srgbClr val="00517F"/>
                </a:solidFill>
                <a:latin typeface="Century Gothic"/>
                <a:ea typeface="Century Gothic"/>
                <a:cs typeface="Century Gothic"/>
                <a:sym typeface="Century Gothic"/>
              </a:rPr>
              <a:t>What prevents the community from accessing health care services?</a:t>
            </a:r>
            <a:endParaRPr dirty="0"/>
          </a:p>
        </p:txBody>
      </p:sp>
      <p:graphicFrame>
        <p:nvGraphicFramePr>
          <p:cNvPr id="325" name="Google Shape;325;p22"/>
          <p:cNvGraphicFramePr/>
          <p:nvPr>
            <p:extLst>
              <p:ext uri="{D42A27DB-BD31-4B8C-83A1-F6EECF244321}">
                <p14:modId xmlns:p14="http://schemas.microsoft.com/office/powerpoint/2010/main" val="295984087"/>
              </p:ext>
            </p:extLst>
          </p:nvPr>
        </p:nvGraphicFramePr>
        <p:xfrm>
          <a:off x="1206500" y="4686271"/>
          <a:ext cx="16409696" cy="7893698"/>
        </p:xfrm>
        <a:graphic>
          <a:graphicData uri="http://schemas.openxmlformats.org/drawingml/2006/chart">
            <c:chart xmlns:c="http://schemas.openxmlformats.org/drawingml/2006/chart" xmlns:r="http://schemas.openxmlformats.org/officeDocument/2006/relationships" r:id="rId3"/>
          </a:graphicData>
        </a:graphic>
      </p:graphicFrame>
      <p:sp>
        <p:nvSpPr>
          <p:cNvPr id="326" name="Google Shape;326;p22"/>
          <p:cNvSpPr txBox="1"/>
          <p:nvPr/>
        </p:nvSpPr>
        <p:spPr>
          <a:xfrm>
            <a:off x="7315197" y="5815284"/>
            <a:ext cx="2202026"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a:solidFill>
                  <a:srgbClr val="00517F"/>
                </a:solidFill>
                <a:latin typeface="Century Gothic"/>
                <a:ea typeface="Century Gothic"/>
                <a:cs typeface="Century Gothic"/>
                <a:sym typeface="Century Gothic"/>
              </a:rPr>
              <a:t>Cost of care</a:t>
            </a:r>
            <a:endParaRPr/>
          </a:p>
        </p:txBody>
      </p:sp>
      <p:sp>
        <p:nvSpPr>
          <p:cNvPr id="327" name="Google Shape;327;p22"/>
          <p:cNvSpPr txBox="1"/>
          <p:nvPr/>
        </p:nvSpPr>
        <p:spPr>
          <a:xfrm>
            <a:off x="6456784" y="7681401"/>
            <a:ext cx="3041778"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dirty="0">
                <a:solidFill>
                  <a:srgbClr val="00517F"/>
                </a:solidFill>
                <a:latin typeface="Century Gothic"/>
                <a:ea typeface="Century Gothic"/>
                <a:cs typeface="Century Gothic"/>
                <a:sym typeface="Century Gothic"/>
              </a:rPr>
              <a:t>Lack of physicians</a:t>
            </a:r>
            <a:endParaRPr dirty="0"/>
          </a:p>
        </p:txBody>
      </p:sp>
      <p:sp>
        <p:nvSpPr>
          <p:cNvPr id="328" name="Google Shape;328;p22"/>
          <p:cNvSpPr txBox="1"/>
          <p:nvPr/>
        </p:nvSpPr>
        <p:spPr>
          <a:xfrm>
            <a:off x="4777270" y="6711021"/>
            <a:ext cx="4665306"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dirty="0">
                <a:solidFill>
                  <a:srgbClr val="00517F"/>
                </a:solidFill>
                <a:latin typeface="Century Gothic"/>
                <a:ea typeface="Century Gothic"/>
                <a:cs typeface="Century Gothic"/>
                <a:sym typeface="Century Gothic"/>
              </a:rPr>
              <a:t>No or inadequate insurance</a:t>
            </a:r>
            <a:endParaRPr dirty="0"/>
          </a:p>
        </p:txBody>
      </p:sp>
      <p:sp>
        <p:nvSpPr>
          <p:cNvPr id="329" name="Google Shape;329;p22"/>
          <p:cNvSpPr txBox="1"/>
          <p:nvPr/>
        </p:nvSpPr>
        <p:spPr>
          <a:xfrm>
            <a:off x="5355764" y="8633124"/>
            <a:ext cx="4665306"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a:solidFill>
                  <a:srgbClr val="00517F"/>
                </a:solidFill>
                <a:latin typeface="Century Gothic"/>
                <a:ea typeface="Century Gothic"/>
                <a:cs typeface="Century Gothic"/>
                <a:sym typeface="Century Gothic"/>
              </a:rPr>
              <a:t>Inconvenient clinic hours</a:t>
            </a:r>
            <a:endParaRPr/>
          </a:p>
        </p:txBody>
      </p:sp>
      <p:sp>
        <p:nvSpPr>
          <p:cNvPr id="330" name="Google Shape;330;p22"/>
          <p:cNvSpPr txBox="1"/>
          <p:nvPr/>
        </p:nvSpPr>
        <p:spPr>
          <a:xfrm>
            <a:off x="6270162" y="9510201"/>
            <a:ext cx="4665306"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a:solidFill>
                  <a:srgbClr val="00517F"/>
                </a:solidFill>
                <a:latin typeface="Century Gothic"/>
                <a:ea typeface="Century Gothic"/>
                <a:cs typeface="Century Gothic"/>
                <a:sym typeface="Century Gothic"/>
              </a:rPr>
              <a:t>Language barriers</a:t>
            </a:r>
            <a:endParaRPr sz="2400" b="1" i="0" u="none" strike="noStrike" cap="none">
              <a:solidFill>
                <a:srgbClr val="00517F"/>
              </a:solidFill>
              <a:latin typeface="Century Gothic"/>
              <a:ea typeface="Century Gothic"/>
              <a:cs typeface="Century Gothic"/>
              <a:sym typeface="Century Gothic"/>
            </a:endParaRPr>
          </a:p>
        </p:txBody>
      </p:sp>
      <p:sp>
        <p:nvSpPr>
          <p:cNvPr id="331" name="Google Shape;331;p22"/>
          <p:cNvSpPr txBox="1"/>
          <p:nvPr/>
        </p:nvSpPr>
        <p:spPr>
          <a:xfrm>
            <a:off x="6046230" y="10461922"/>
            <a:ext cx="4665306"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a:solidFill>
                  <a:srgbClr val="00517F"/>
                </a:solidFill>
                <a:latin typeface="Century Gothic"/>
                <a:ea typeface="Century Gothic"/>
                <a:cs typeface="Century Gothic"/>
                <a:sym typeface="Century Gothic"/>
              </a:rPr>
              <a:t>Unfriendly providers</a:t>
            </a:r>
            <a:endParaRPr sz="2400" b="1" i="0" u="none" strike="noStrike" cap="none">
              <a:solidFill>
                <a:srgbClr val="00517F"/>
              </a:solidFill>
              <a:latin typeface="Century Gothic"/>
              <a:ea typeface="Century Gothic"/>
              <a:cs typeface="Century Gothic"/>
              <a:sym typeface="Century Gothic"/>
            </a:endParaRPr>
          </a:p>
        </p:txBody>
      </p:sp>
      <p:sp>
        <p:nvSpPr>
          <p:cNvPr id="332" name="Google Shape;332;p22"/>
          <p:cNvSpPr txBox="1"/>
          <p:nvPr/>
        </p:nvSpPr>
        <p:spPr>
          <a:xfrm>
            <a:off x="6494098" y="11457066"/>
            <a:ext cx="4665306"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dirty="0">
                <a:solidFill>
                  <a:srgbClr val="00517F"/>
                </a:solidFill>
                <a:latin typeface="Century Gothic"/>
                <a:ea typeface="Century Gothic"/>
                <a:cs typeface="Century Gothic"/>
                <a:sym typeface="Century Gothic"/>
              </a:rPr>
              <a:t>Cultural reasons</a:t>
            </a:r>
            <a:endParaRPr dirty="0"/>
          </a:p>
        </p:txBody>
      </p:sp>
      <p:sp>
        <p:nvSpPr>
          <p:cNvPr id="333" name="Google Shape;333;p22"/>
          <p:cNvSpPr txBox="1"/>
          <p:nvPr/>
        </p:nvSpPr>
        <p:spPr>
          <a:xfrm>
            <a:off x="15638091" y="5833945"/>
            <a:ext cx="821107"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dirty="0">
                <a:solidFill>
                  <a:srgbClr val="00517F"/>
                </a:solidFill>
                <a:latin typeface="Century Gothic"/>
                <a:ea typeface="Century Gothic"/>
                <a:cs typeface="Century Gothic"/>
                <a:sym typeface="Century Gothic"/>
              </a:rPr>
              <a:t>81</a:t>
            </a:r>
            <a:endParaRPr sz="2400" b="1" i="0" u="none" strike="noStrike" cap="none" dirty="0">
              <a:solidFill>
                <a:srgbClr val="00517F"/>
              </a:solidFill>
              <a:latin typeface="Century Gothic"/>
              <a:ea typeface="Century Gothic"/>
              <a:cs typeface="Century Gothic"/>
              <a:sym typeface="Century Gothic"/>
            </a:endParaRPr>
          </a:p>
        </p:txBody>
      </p:sp>
      <p:sp>
        <p:nvSpPr>
          <p:cNvPr id="334" name="Google Shape;334;p22"/>
          <p:cNvSpPr txBox="1"/>
          <p:nvPr/>
        </p:nvSpPr>
        <p:spPr>
          <a:xfrm>
            <a:off x="13939928" y="6770115"/>
            <a:ext cx="821100" cy="4719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dirty="0">
                <a:solidFill>
                  <a:srgbClr val="00517F"/>
                </a:solidFill>
                <a:latin typeface="Century Gothic"/>
                <a:ea typeface="Century Gothic"/>
                <a:cs typeface="Century Gothic"/>
                <a:sym typeface="Century Gothic"/>
              </a:rPr>
              <a:t>57</a:t>
            </a:r>
            <a:endParaRPr sz="2400" b="1" i="0" u="none" strike="noStrike" cap="none" dirty="0">
              <a:solidFill>
                <a:srgbClr val="00517F"/>
              </a:solidFill>
              <a:latin typeface="Century Gothic"/>
              <a:ea typeface="Century Gothic"/>
              <a:cs typeface="Century Gothic"/>
              <a:sym typeface="Century Gothic"/>
            </a:endParaRPr>
          </a:p>
        </p:txBody>
      </p:sp>
      <p:sp>
        <p:nvSpPr>
          <p:cNvPr id="335" name="Google Shape;335;p22"/>
          <p:cNvSpPr txBox="1"/>
          <p:nvPr/>
        </p:nvSpPr>
        <p:spPr>
          <a:xfrm>
            <a:off x="13921267" y="7700062"/>
            <a:ext cx="821107"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dirty="0">
                <a:solidFill>
                  <a:srgbClr val="00517F"/>
                </a:solidFill>
                <a:latin typeface="Century Gothic"/>
                <a:ea typeface="Century Gothic"/>
                <a:cs typeface="Century Gothic"/>
                <a:sym typeface="Century Gothic"/>
              </a:rPr>
              <a:t>56</a:t>
            </a:r>
            <a:endParaRPr sz="2400" b="1" i="0" u="none" strike="noStrike" cap="none" dirty="0">
              <a:solidFill>
                <a:srgbClr val="00517F"/>
              </a:solidFill>
              <a:latin typeface="Century Gothic"/>
              <a:ea typeface="Century Gothic"/>
              <a:cs typeface="Century Gothic"/>
              <a:sym typeface="Century Gothic"/>
            </a:endParaRPr>
          </a:p>
        </p:txBody>
      </p:sp>
      <p:sp>
        <p:nvSpPr>
          <p:cNvPr id="336" name="Google Shape;336;p22"/>
          <p:cNvSpPr txBox="1"/>
          <p:nvPr/>
        </p:nvSpPr>
        <p:spPr>
          <a:xfrm>
            <a:off x="11849871" y="8633120"/>
            <a:ext cx="821100" cy="4719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dirty="0">
                <a:solidFill>
                  <a:srgbClr val="00517F"/>
                </a:solidFill>
                <a:latin typeface="Century Gothic"/>
                <a:ea typeface="Century Gothic"/>
                <a:cs typeface="Century Gothic"/>
                <a:sym typeface="Century Gothic"/>
              </a:rPr>
              <a:t>28</a:t>
            </a:r>
            <a:endParaRPr dirty="0"/>
          </a:p>
        </p:txBody>
      </p:sp>
      <p:sp>
        <p:nvSpPr>
          <p:cNvPr id="337" name="Google Shape;337;p22"/>
          <p:cNvSpPr txBox="1"/>
          <p:nvPr/>
        </p:nvSpPr>
        <p:spPr>
          <a:xfrm>
            <a:off x="11196728" y="9584838"/>
            <a:ext cx="821107"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a:solidFill>
                  <a:srgbClr val="00517F"/>
                </a:solidFill>
                <a:latin typeface="Century Gothic"/>
                <a:ea typeface="Century Gothic"/>
                <a:cs typeface="Century Gothic"/>
                <a:sym typeface="Century Gothic"/>
              </a:rPr>
              <a:t>2</a:t>
            </a:r>
            <a:r>
              <a:rPr lang="en-US" sz="2400" b="1">
                <a:solidFill>
                  <a:srgbClr val="00517F"/>
                </a:solidFill>
                <a:latin typeface="Century Gothic"/>
                <a:ea typeface="Century Gothic"/>
                <a:cs typeface="Century Gothic"/>
                <a:sym typeface="Century Gothic"/>
              </a:rPr>
              <a:t>0</a:t>
            </a:r>
            <a:endParaRPr/>
          </a:p>
        </p:txBody>
      </p:sp>
      <p:sp>
        <p:nvSpPr>
          <p:cNvPr id="338" name="Google Shape;338;p22"/>
          <p:cNvSpPr txBox="1"/>
          <p:nvPr/>
        </p:nvSpPr>
        <p:spPr>
          <a:xfrm>
            <a:off x="11010116" y="10536560"/>
            <a:ext cx="821107"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a:solidFill>
                  <a:srgbClr val="00517F"/>
                </a:solidFill>
                <a:latin typeface="Century Gothic"/>
                <a:ea typeface="Century Gothic"/>
                <a:cs typeface="Century Gothic"/>
                <a:sym typeface="Century Gothic"/>
              </a:rPr>
              <a:t>19</a:t>
            </a:r>
            <a:endParaRPr/>
          </a:p>
        </p:txBody>
      </p:sp>
      <p:sp>
        <p:nvSpPr>
          <p:cNvPr id="339" name="Google Shape;339;p22"/>
          <p:cNvSpPr txBox="1"/>
          <p:nvPr/>
        </p:nvSpPr>
        <p:spPr>
          <a:xfrm>
            <a:off x="10860828" y="11469616"/>
            <a:ext cx="821107"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a:solidFill>
                  <a:srgbClr val="00517F"/>
                </a:solidFill>
                <a:latin typeface="Century Gothic"/>
                <a:ea typeface="Century Gothic"/>
                <a:cs typeface="Century Gothic"/>
                <a:sym typeface="Century Gothic"/>
              </a:rPr>
              <a:t>16</a:t>
            </a:r>
            <a:endParaRPr/>
          </a:p>
        </p:txBody>
      </p:sp>
      <p:sp>
        <p:nvSpPr>
          <p:cNvPr id="2" name="TextBox 1">
            <a:extLst>
              <a:ext uri="{FF2B5EF4-FFF2-40B4-BE49-F238E27FC236}">
                <a16:creationId xmlns:a16="http://schemas.microsoft.com/office/drawing/2014/main" id="{FFD2F157-4731-0D05-2414-02F7FC0ACD45}"/>
              </a:ext>
            </a:extLst>
          </p:cNvPr>
          <p:cNvSpPr txBox="1"/>
          <p:nvPr/>
        </p:nvSpPr>
        <p:spPr>
          <a:xfrm>
            <a:off x="16963051" y="5815282"/>
            <a:ext cx="6761827" cy="4721292"/>
          </a:xfrm>
          <a:prstGeom prst="rect">
            <a:avLst/>
          </a:prstGeom>
          <a:noFill/>
        </p:spPr>
        <p:txBody>
          <a:bodyPr wrap="square" rtlCol="0">
            <a:spAutoFit/>
          </a:bodyPr>
          <a:lstStyle/>
          <a:p>
            <a:pPr algn="ctr">
              <a:lnSpc>
                <a:spcPct val="120000"/>
              </a:lnSpc>
            </a:pPr>
            <a:r>
              <a:rPr lang="en-US" sz="3200" b="1" dirty="0">
                <a:solidFill>
                  <a:schemeClr val="accent2">
                    <a:lumMod val="75000"/>
                  </a:schemeClr>
                </a:solidFill>
                <a:latin typeface="Century Gothic" panose="020B0502020202020204" pitchFamily="34" charset="0"/>
              </a:rPr>
              <a:t>Among Providers:</a:t>
            </a:r>
          </a:p>
          <a:p>
            <a:pPr>
              <a:lnSpc>
                <a:spcPct val="120000"/>
              </a:lnSpc>
            </a:pPr>
            <a:r>
              <a:rPr lang="en-US" sz="3200" b="1" dirty="0">
                <a:solidFill>
                  <a:schemeClr val="accent2">
                    <a:lumMod val="75000"/>
                  </a:schemeClr>
                </a:solidFill>
                <a:latin typeface="Century Gothic" panose="020B0502020202020204" pitchFamily="34" charset="0"/>
              </a:rPr>
              <a:t>Lack of physicians			80%</a:t>
            </a:r>
          </a:p>
          <a:p>
            <a:pPr>
              <a:lnSpc>
                <a:spcPct val="120000"/>
              </a:lnSpc>
            </a:pPr>
            <a:r>
              <a:rPr lang="en-US" sz="3200" b="1" dirty="0">
                <a:solidFill>
                  <a:schemeClr val="accent2">
                    <a:lumMod val="75000"/>
                  </a:schemeClr>
                </a:solidFill>
                <a:latin typeface="Century Gothic" panose="020B0502020202020204" pitchFamily="34" charset="0"/>
              </a:rPr>
              <a:t>Lack of insurance/cost		48%</a:t>
            </a:r>
          </a:p>
          <a:p>
            <a:pPr>
              <a:lnSpc>
                <a:spcPct val="120000"/>
              </a:lnSpc>
            </a:pPr>
            <a:r>
              <a:rPr lang="en-US" sz="3200" b="1" dirty="0">
                <a:solidFill>
                  <a:schemeClr val="accent2">
                    <a:lumMod val="75000"/>
                  </a:schemeClr>
                </a:solidFill>
                <a:latin typeface="Century Gothic" panose="020B0502020202020204" pitchFamily="34" charset="0"/>
              </a:rPr>
              <a:t>Administrative burdens		44%</a:t>
            </a:r>
          </a:p>
          <a:p>
            <a:pPr>
              <a:lnSpc>
                <a:spcPct val="120000"/>
              </a:lnSpc>
            </a:pPr>
            <a:r>
              <a:rPr lang="en-US" sz="3200" b="1" dirty="0">
                <a:solidFill>
                  <a:schemeClr val="accent2">
                    <a:lumMod val="75000"/>
                  </a:schemeClr>
                </a:solidFill>
                <a:latin typeface="Century Gothic" panose="020B0502020202020204" pitchFamily="34" charset="0"/>
              </a:rPr>
              <a:t>Lack of transportation		34%</a:t>
            </a:r>
          </a:p>
          <a:p>
            <a:pPr>
              <a:lnSpc>
                <a:spcPct val="120000"/>
              </a:lnSpc>
            </a:pPr>
            <a:r>
              <a:rPr lang="en-US" sz="3200" b="1" dirty="0">
                <a:solidFill>
                  <a:schemeClr val="accent2">
                    <a:lumMod val="75000"/>
                  </a:schemeClr>
                </a:solidFill>
                <a:latin typeface="Century Gothic" panose="020B0502020202020204" pitchFamily="34" charset="0"/>
              </a:rPr>
              <a:t>Not enough clinic hours	25%</a:t>
            </a:r>
          </a:p>
          <a:p>
            <a:pPr>
              <a:lnSpc>
                <a:spcPct val="120000"/>
              </a:lnSpc>
            </a:pPr>
            <a:r>
              <a:rPr lang="en-US" sz="3200" b="1" dirty="0">
                <a:solidFill>
                  <a:schemeClr val="accent2">
                    <a:lumMod val="75000"/>
                  </a:schemeClr>
                </a:solidFill>
                <a:latin typeface="Century Gothic" panose="020B0502020202020204" pitchFamily="34" charset="0"/>
              </a:rPr>
              <a:t>Language barriers			23%</a:t>
            </a:r>
          </a:p>
          <a:p>
            <a:endParaRPr lang="en-US" sz="3200" dirty="0">
              <a:latin typeface="Century Gothic" panose="020B0502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9" name="Google Shape;359;p24"/>
          <p:cNvSpPr txBox="1">
            <a:spLocks noGrp="1"/>
          </p:cNvSpPr>
          <p:nvPr>
            <p:ph type="title" idx="4294967295"/>
          </p:nvPr>
        </p:nvSpPr>
        <p:spPr>
          <a:xfrm>
            <a:off x="566928" y="285750"/>
            <a:ext cx="21496338" cy="2550756"/>
          </a:xfrm>
          <a:prstGeom prst="rect">
            <a:avLst/>
          </a:prstGeom>
          <a:noFill/>
          <a:ln>
            <a:noFill/>
          </a:ln>
        </p:spPr>
        <p:txBody>
          <a:bodyPr spcFirstLastPara="1" wrap="square" lIns="50800" tIns="50800" rIns="50800" bIns="50800" anchor="t" anchorCtr="0">
            <a:noAutofit/>
          </a:bodyPr>
          <a:lstStyle/>
          <a:p>
            <a:pPr marL="0" lvl="0" indent="0" algn="l" rtl="0">
              <a:lnSpc>
                <a:spcPct val="100000"/>
              </a:lnSpc>
              <a:spcBef>
                <a:spcPts val="0"/>
              </a:spcBef>
              <a:spcAft>
                <a:spcPts val="0"/>
              </a:spcAft>
              <a:buClr>
                <a:srgbClr val="002060"/>
              </a:buClr>
              <a:buSzPts val="4800"/>
              <a:buFont typeface="Century Gothic"/>
              <a:buNone/>
            </a:pPr>
            <a:r>
              <a:rPr lang="en-US" sz="4800" dirty="0">
                <a:solidFill>
                  <a:srgbClr val="002060"/>
                </a:solidFill>
              </a:rPr>
              <a:t>More than six in 10 believe their island has a doctor shortage.</a:t>
            </a:r>
            <a:br>
              <a:rPr lang="en-US" sz="4800" dirty="0">
                <a:solidFill>
                  <a:srgbClr val="002060"/>
                </a:solidFill>
              </a:rPr>
            </a:br>
            <a:r>
              <a:rPr lang="en-US" sz="4000" b="0" dirty="0">
                <a:solidFill>
                  <a:srgbClr val="002060"/>
                </a:solidFill>
              </a:rPr>
              <a:t>The problem is the most acute on the neighbor islands, though even a majority of </a:t>
            </a:r>
            <a:r>
              <a:rPr lang="en-US" sz="4000" b="0" dirty="0" err="1">
                <a:solidFill>
                  <a:srgbClr val="002060"/>
                </a:solidFill>
              </a:rPr>
              <a:t>Oʻahu</a:t>
            </a:r>
            <a:r>
              <a:rPr lang="en-US" sz="4000" b="0" dirty="0">
                <a:solidFill>
                  <a:srgbClr val="002060"/>
                </a:solidFill>
              </a:rPr>
              <a:t> residents say there aren’t enough Providers.</a:t>
            </a:r>
            <a:endParaRPr dirty="0"/>
          </a:p>
        </p:txBody>
      </p:sp>
      <p:graphicFrame>
        <p:nvGraphicFramePr>
          <p:cNvPr id="360" name="Google Shape;360;p24"/>
          <p:cNvGraphicFramePr/>
          <p:nvPr>
            <p:extLst>
              <p:ext uri="{D42A27DB-BD31-4B8C-83A1-F6EECF244321}">
                <p14:modId xmlns:p14="http://schemas.microsoft.com/office/powerpoint/2010/main" val="477577061"/>
              </p:ext>
            </p:extLst>
          </p:nvPr>
        </p:nvGraphicFramePr>
        <p:xfrm>
          <a:off x="933810" y="3836979"/>
          <a:ext cx="15806057" cy="8853258"/>
        </p:xfrm>
        <a:graphic>
          <a:graphicData uri="http://schemas.openxmlformats.org/drawingml/2006/chart">
            <c:chart xmlns:c="http://schemas.openxmlformats.org/drawingml/2006/chart" xmlns:r="http://schemas.openxmlformats.org/officeDocument/2006/relationships" r:id="rId3"/>
          </a:graphicData>
        </a:graphic>
      </p:graphicFrame>
      <p:sp>
        <p:nvSpPr>
          <p:cNvPr id="361" name="Google Shape;361;p24"/>
          <p:cNvSpPr txBox="1"/>
          <p:nvPr/>
        </p:nvSpPr>
        <p:spPr>
          <a:xfrm>
            <a:off x="1026742" y="10630134"/>
            <a:ext cx="13305453"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9BF"/>
              </a:buClr>
              <a:buSzPts val="2800"/>
              <a:buFont typeface="Century Gothic"/>
              <a:buNone/>
            </a:pPr>
            <a:r>
              <a:rPr lang="en-US" sz="2800" b="1" i="0" u="none" strike="noStrike" cap="none" dirty="0">
                <a:solidFill>
                  <a:srgbClr val="002060"/>
                </a:solidFill>
                <a:latin typeface="Century Gothic"/>
                <a:ea typeface="Century Gothic"/>
                <a:cs typeface="Century Gothic"/>
                <a:sym typeface="Century Gothic"/>
              </a:rPr>
              <a:t>Do you feel there is an adequate supply of physicians on your island?</a:t>
            </a:r>
            <a:endParaRPr sz="2800" dirty="0">
              <a:solidFill>
                <a:srgbClr val="002060"/>
              </a:solidFill>
            </a:endParaRPr>
          </a:p>
        </p:txBody>
      </p:sp>
      <p:sp>
        <p:nvSpPr>
          <p:cNvPr id="362" name="Google Shape;362;p24"/>
          <p:cNvSpPr txBox="1"/>
          <p:nvPr/>
        </p:nvSpPr>
        <p:spPr>
          <a:xfrm>
            <a:off x="14107885" y="5255837"/>
            <a:ext cx="9834724" cy="601554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2B3D6D"/>
              </a:buClr>
              <a:buSzPts val="3936"/>
              <a:buFont typeface="Century Gothic"/>
              <a:buNone/>
            </a:pPr>
            <a:r>
              <a:rPr lang="en-US" sz="3200" b="1" i="0" u="none" strike="noStrike" cap="none" dirty="0">
                <a:solidFill>
                  <a:srgbClr val="2B3D6D"/>
                </a:solidFill>
                <a:latin typeface="Century Gothic"/>
                <a:ea typeface="Century Gothic"/>
                <a:cs typeface="Century Gothic"/>
                <a:sym typeface="Century Gothic"/>
              </a:rPr>
              <a:t>Percent saying not enough providers by island</a:t>
            </a:r>
            <a:endParaRPr b="1" dirty="0"/>
          </a:p>
          <a:p>
            <a:pPr marL="0" marR="0" lvl="0" indent="0" algn="l" rtl="0">
              <a:lnSpc>
                <a:spcPct val="100000"/>
              </a:lnSpc>
              <a:spcBef>
                <a:spcPts val="0"/>
              </a:spcBef>
              <a:spcAft>
                <a:spcPts val="0"/>
              </a:spcAft>
              <a:buClr>
                <a:srgbClr val="10AD9B"/>
              </a:buClr>
              <a:buSzPts val="4920"/>
              <a:buFont typeface="Century Gothic"/>
              <a:buNone/>
            </a:pPr>
            <a:endParaRPr dirty="0"/>
          </a:p>
          <a:p>
            <a:pPr marL="0" marR="0" lvl="0" indent="0" algn="l" rtl="0">
              <a:lnSpc>
                <a:spcPct val="100000"/>
              </a:lnSpc>
              <a:spcBef>
                <a:spcPts val="0"/>
              </a:spcBef>
              <a:spcAft>
                <a:spcPts val="0"/>
              </a:spcAft>
              <a:buClr>
                <a:srgbClr val="10AD9B"/>
              </a:buClr>
              <a:buSzPts val="4920"/>
              <a:buFont typeface="Century Gothic"/>
              <a:buNone/>
            </a:pPr>
            <a:r>
              <a:rPr lang="en-US" sz="4000" b="0" i="0" u="none" strike="noStrike" cap="none" dirty="0">
                <a:solidFill>
                  <a:srgbClr val="10AD9B"/>
                </a:solidFill>
                <a:latin typeface="Century Gothic"/>
                <a:ea typeface="Century Gothic"/>
                <a:cs typeface="Century Gothic"/>
                <a:sym typeface="Century Gothic"/>
              </a:rPr>
              <a:t>			Hawaii		8</a:t>
            </a:r>
            <a:r>
              <a:rPr lang="en-US" sz="4000" dirty="0">
                <a:solidFill>
                  <a:srgbClr val="10AD9B"/>
                </a:solidFill>
                <a:latin typeface="Century Gothic"/>
                <a:ea typeface="Century Gothic"/>
                <a:cs typeface="Century Gothic"/>
                <a:sym typeface="Century Gothic"/>
              </a:rPr>
              <a:t>2</a:t>
            </a:r>
            <a:r>
              <a:rPr lang="en-US" sz="4000" b="0" i="0" u="none" strike="noStrike" cap="none" dirty="0">
                <a:solidFill>
                  <a:srgbClr val="10AD9B"/>
                </a:solidFill>
                <a:latin typeface="Century Gothic"/>
                <a:ea typeface="Century Gothic"/>
                <a:cs typeface="Century Gothic"/>
                <a:sym typeface="Century Gothic"/>
              </a:rPr>
              <a:t>%</a:t>
            </a:r>
            <a:endParaRPr sz="4000" b="0" i="0" u="none" strike="noStrike" cap="none" dirty="0">
              <a:solidFill>
                <a:srgbClr val="10AD9B"/>
              </a:solidFill>
              <a:latin typeface="Century Gothic"/>
              <a:ea typeface="Century Gothic"/>
              <a:cs typeface="Century Gothic"/>
              <a:sym typeface="Century Gothic"/>
            </a:endParaRPr>
          </a:p>
          <a:p>
            <a:pPr marL="0" lvl="0" indent="0" algn="l" rtl="0">
              <a:spcBef>
                <a:spcPts val="0"/>
              </a:spcBef>
              <a:spcAft>
                <a:spcPts val="0"/>
              </a:spcAft>
              <a:buClr>
                <a:srgbClr val="10AD9B"/>
              </a:buClr>
              <a:buSzPts val="4920"/>
              <a:buFont typeface="Century Gothic"/>
              <a:buNone/>
            </a:pPr>
            <a:r>
              <a:rPr lang="en-US" sz="4000" dirty="0">
                <a:solidFill>
                  <a:srgbClr val="10AD9B"/>
                </a:solidFill>
                <a:latin typeface="Century Gothic"/>
                <a:ea typeface="Century Gothic"/>
                <a:cs typeface="Century Gothic"/>
                <a:sym typeface="Century Gothic"/>
              </a:rPr>
              <a:t>			</a:t>
            </a:r>
            <a:r>
              <a:rPr lang="en-US" sz="4000" dirty="0" err="1">
                <a:solidFill>
                  <a:srgbClr val="10AD9B"/>
                </a:solidFill>
                <a:latin typeface="Century Gothic"/>
                <a:ea typeface="Century Gothic"/>
                <a:cs typeface="Century Gothic"/>
                <a:sym typeface="Century Gothic"/>
              </a:rPr>
              <a:t>Kauaʻi</a:t>
            </a:r>
            <a:r>
              <a:rPr lang="en-US" sz="4000" dirty="0">
                <a:solidFill>
                  <a:srgbClr val="10AD9B"/>
                </a:solidFill>
                <a:latin typeface="Century Gothic"/>
                <a:ea typeface="Century Gothic"/>
                <a:cs typeface="Century Gothic"/>
                <a:sym typeface="Century Gothic"/>
              </a:rPr>
              <a:t>		80%</a:t>
            </a:r>
            <a:endParaRPr sz="4000" dirty="0">
              <a:solidFill>
                <a:srgbClr val="10AD9B"/>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10AD9B"/>
              </a:buClr>
              <a:buSzPts val="4920"/>
              <a:buFont typeface="Century Gothic"/>
              <a:buNone/>
            </a:pPr>
            <a:r>
              <a:rPr lang="en-US" sz="4000" dirty="0">
                <a:solidFill>
                  <a:srgbClr val="10AD9B"/>
                </a:solidFill>
                <a:latin typeface="Century Gothic"/>
                <a:ea typeface="Century Gothic"/>
                <a:cs typeface="Century Gothic"/>
                <a:sym typeface="Century Gothic"/>
              </a:rPr>
              <a:t>			</a:t>
            </a:r>
            <a:r>
              <a:rPr lang="en-US" sz="4000" dirty="0" err="1">
                <a:solidFill>
                  <a:srgbClr val="10AD9B"/>
                </a:solidFill>
                <a:latin typeface="Century Gothic"/>
                <a:ea typeface="Century Gothic"/>
                <a:cs typeface="Century Gothic"/>
                <a:sym typeface="Century Gothic"/>
              </a:rPr>
              <a:t>Molokaʻi</a:t>
            </a:r>
            <a:r>
              <a:rPr lang="en-US" sz="4000" dirty="0">
                <a:solidFill>
                  <a:srgbClr val="10AD9B"/>
                </a:solidFill>
                <a:latin typeface="Century Gothic"/>
                <a:ea typeface="Century Gothic"/>
                <a:cs typeface="Century Gothic"/>
                <a:sym typeface="Century Gothic"/>
              </a:rPr>
              <a:t>	76%</a:t>
            </a:r>
            <a:endParaRPr sz="4000" dirty="0">
              <a:solidFill>
                <a:srgbClr val="10AD9B"/>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10AD9B"/>
              </a:buClr>
              <a:buSzPts val="4920"/>
              <a:buFont typeface="Century Gothic"/>
              <a:buNone/>
            </a:pPr>
            <a:r>
              <a:rPr lang="en-US" sz="4000" b="0" i="0" u="none" strike="noStrike" cap="none" dirty="0">
                <a:solidFill>
                  <a:srgbClr val="10AD9B"/>
                </a:solidFill>
                <a:latin typeface="Century Gothic"/>
                <a:ea typeface="Century Gothic"/>
                <a:cs typeface="Century Gothic"/>
                <a:sym typeface="Century Gothic"/>
              </a:rPr>
              <a:t>			Lānaʻi		74%</a:t>
            </a:r>
            <a:endParaRPr dirty="0"/>
          </a:p>
          <a:p>
            <a:pPr marL="0" marR="0" lvl="0" indent="0" algn="l" rtl="0">
              <a:lnSpc>
                <a:spcPct val="100000"/>
              </a:lnSpc>
              <a:spcBef>
                <a:spcPts val="0"/>
              </a:spcBef>
              <a:spcAft>
                <a:spcPts val="0"/>
              </a:spcAft>
              <a:buClr>
                <a:srgbClr val="10AD9B"/>
              </a:buClr>
              <a:buSzPts val="4920"/>
              <a:buFont typeface="Century Gothic"/>
              <a:buNone/>
            </a:pPr>
            <a:r>
              <a:rPr lang="en-US" sz="4000" b="0" i="0" u="none" strike="noStrike" cap="none" dirty="0">
                <a:solidFill>
                  <a:srgbClr val="10AD9B"/>
                </a:solidFill>
                <a:latin typeface="Century Gothic"/>
                <a:ea typeface="Century Gothic"/>
                <a:cs typeface="Century Gothic"/>
                <a:sym typeface="Century Gothic"/>
              </a:rPr>
              <a:t>			Maui		</a:t>
            </a:r>
            <a:r>
              <a:rPr lang="en-US" sz="4000" dirty="0">
                <a:solidFill>
                  <a:srgbClr val="10AD9B"/>
                </a:solidFill>
                <a:latin typeface="Century Gothic"/>
                <a:ea typeface="Century Gothic"/>
                <a:cs typeface="Century Gothic"/>
                <a:sym typeface="Century Gothic"/>
              </a:rPr>
              <a:t>69</a:t>
            </a:r>
            <a:r>
              <a:rPr lang="en-US" sz="4000" b="0" i="0" u="none" strike="noStrike" cap="none" dirty="0">
                <a:solidFill>
                  <a:srgbClr val="10AD9B"/>
                </a:solidFill>
                <a:latin typeface="Century Gothic"/>
                <a:ea typeface="Century Gothic"/>
                <a:cs typeface="Century Gothic"/>
                <a:sym typeface="Century Gothic"/>
              </a:rPr>
              <a:t>%</a:t>
            </a:r>
            <a:endParaRPr dirty="0"/>
          </a:p>
          <a:p>
            <a:pPr marL="0" marR="0" lvl="0" indent="0" algn="l" rtl="0">
              <a:lnSpc>
                <a:spcPct val="100000"/>
              </a:lnSpc>
              <a:spcBef>
                <a:spcPts val="0"/>
              </a:spcBef>
              <a:spcAft>
                <a:spcPts val="0"/>
              </a:spcAft>
              <a:buClr>
                <a:srgbClr val="10AD9B"/>
              </a:buClr>
              <a:buSzPts val="4920"/>
              <a:buFont typeface="Century Gothic"/>
              <a:buNone/>
            </a:pPr>
            <a:r>
              <a:rPr lang="en-US" sz="4000" b="0" i="0" u="none" strike="noStrike" cap="none" dirty="0">
                <a:solidFill>
                  <a:srgbClr val="10AD9B"/>
                </a:solidFill>
                <a:latin typeface="Century Gothic"/>
                <a:ea typeface="Century Gothic"/>
                <a:cs typeface="Century Gothic"/>
                <a:sym typeface="Century Gothic"/>
              </a:rPr>
              <a:t>			</a:t>
            </a:r>
            <a:r>
              <a:rPr lang="en-US" sz="4000" b="0" i="0" u="none" strike="noStrike" cap="none" dirty="0" err="1">
                <a:solidFill>
                  <a:srgbClr val="10AD9B"/>
                </a:solidFill>
                <a:latin typeface="Century Gothic"/>
                <a:ea typeface="Century Gothic"/>
                <a:cs typeface="Century Gothic"/>
                <a:sym typeface="Century Gothic"/>
              </a:rPr>
              <a:t>Oʻahu</a:t>
            </a:r>
            <a:r>
              <a:rPr lang="en-US" sz="4000" b="0" i="0" u="none" strike="noStrike" cap="none" dirty="0">
                <a:solidFill>
                  <a:srgbClr val="10AD9B"/>
                </a:solidFill>
                <a:latin typeface="Century Gothic"/>
                <a:ea typeface="Century Gothic"/>
                <a:cs typeface="Century Gothic"/>
                <a:sym typeface="Century Gothic"/>
              </a:rPr>
              <a:t>		54%</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8"/>
          <p:cNvSpPr txBox="1"/>
          <p:nvPr/>
        </p:nvSpPr>
        <p:spPr>
          <a:xfrm>
            <a:off x="1206499" y="549148"/>
            <a:ext cx="22829157" cy="18648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B3D6D"/>
              </a:buClr>
              <a:buSzPts val="4400"/>
              <a:buFont typeface="Century Gothic"/>
              <a:buNone/>
            </a:pPr>
            <a:r>
              <a:rPr lang="en-US" sz="4400" b="1" i="0" u="none" strike="noStrike" cap="none" dirty="0">
                <a:solidFill>
                  <a:srgbClr val="2B3D6D"/>
                </a:solidFill>
                <a:latin typeface="Century Gothic"/>
                <a:ea typeface="Century Gothic"/>
                <a:cs typeface="Century Gothic"/>
                <a:sym typeface="Century Gothic"/>
              </a:rPr>
              <a:t>Access to care varies wildly by island, with </a:t>
            </a:r>
            <a:r>
              <a:rPr lang="en-US" sz="4400" b="1" i="0" u="none" strike="noStrike" cap="none" dirty="0" err="1">
                <a:solidFill>
                  <a:srgbClr val="2B3D6D"/>
                </a:solidFill>
                <a:latin typeface="Century Gothic"/>
                <a:ea typeface="Century Gothic"/>
                <a:cs typeface="Century Gothic"/>
                <a:sym typeface="Century Gothic"/>
              </a:rPr>
              <a:t>Oʻahu</a:t>
            </a:r>
            <a:r>
              <a:rPr lang="en-US" sz="4400" b="1" i="0" u="none" strike="noStrike" cap="none" dirty="0">
                <a:solidFill>
                  <a:srgbClr val="2B3D6D"/>
                </a:solidFill>
                <a:latin typeface="Century Gothic"/>
                <a:ea typeface="Century Gothic"/>
                <a:cs typeface="Century Gothic"/>
                <a:sym typeface="Century Gothic"/>
              </a:rPr>
              <a:t> offering the most access and Lānaʻi and </a:t>
            </a:r>
            <a:r>
              <a:rPr lang="en-US" sz="4400" b="1" i="0" u="none" strike="noStrike" cap="none" dirty="0" err="1">
                <a:solidFill>
                  <a:srgbClr val="2B3D6D"/>
                </a:solidFill>
                <a:latin typeface="Century Gothic"/>
                <a:ea typeface="Century Gothic"/>
                <a:cs typeface="Century Gothic"/>
                <a:sym typeface="Century Gothic"/>
              </a:rPr>
              <a:t>Molokaʻi</a:t>
            </a:r>
            <a:r>
              <a:rPr lang="en-US" sz="4400" b="1" i="0" u="none" strike="noStrike" cap="none" dirty="0">
                <a:solidFill>
                  <a:srgbClr val="2B3D6D"/>
                </a:solidFill>
                <a:latin typeface="Century Gothic"/>
                <a:ea typeface="Century Gothic"/>
                <a:cs typeface="Century Gothic"/>
                <a:sym typeface="Century Gothic"/>
              </a:rPr>
              <a:t> residents forced to seek care off-island </a:t>
            </a:r>
            <a:r>
              <a:rPr lang="en-US" sz="4400" b="1" dirty="0">
                <a:solidFill>
                  <a:srgbClr val="2B3D6D"/>
                </a:solidFill>
                <a:latin typeface="Century Gothic"/>
                <a:ea typeface="Century Gothic"/>
                <a:cs typeface="Century Gothic"/>
                <a:sym typeface="Century Gothic"/>
              </a:rPr>
              <a:t>roughly 70% of the time.</a:t>
            </a:r>
          </a:p>
          <a:p>
            <a:pPr marL="0" marR="0" lvl="0" indent="0" algn="l" rtl="0">
              <a:spcBef>
                <a:spcPts val="0"/>
              </a:spcBef>
              <a:spcAft>
                <a:spcPts val="0"/>
              </a:spcAft>
              <a:buClr>
                <a:srgbClr val="2B3D6D"/>
              </a:buClr>
              <a:buSzPts val="4400"/>
              <a:buFont typeface="Century Gothic"/>
              <a:buNone/>
            </a:pPr>
            <a:r>
              <a:rPr lang="en-US" sz="3600" i="0" u="none" strike="noStrike" cap="none" dirty="0">
                <a:solidFill>
                  <a:srgbClr val="2B3D6D"/>
                </a:solidFill>
                <a:latin typeface="Century Gothic"/>
                <a:ea typeface="Century Gothic"/>
                <a:cs typeface="Century Gothic"/>
                <a:sym typeface="Century Gothic"/>
              </a:rPr>
              <a:t>Hawaiʻi and </a:t>
            </a:r>
            <a:r>
              <a:rPr lang="en-US" sz="3600" i="0" u="none" strike="noStrike" cap="none" dirty="0" err="1">
                <a:solidFill>
                  <a:srgbClr val="2B3D6D"/>
                </a:solidFill>
                <a:latin typeface="Century Gothic"/>
                <a:ea typeface="Century Gothic"/>
                <a:cs typeface="Century Gothic"/>
                <a:sym typeface="Century Gothic"/>
              </a:rPr>
              <a:t>Kauaʻi</a:t>
            </a:r>
            <a:r>
              <a:rPr lang="en-US" sz="3600" i="0" u="none" strike="noStrike" cap="none" dirty="0">
                <a:solidFill>
                  <a:srgbClr val="2B3D6D"/>
                </a:solidFill>
                <a:latin typeface="Century Gothic"/>
                <a:ea typeface="Century Gothic"/>
                <a:cs typeface="Century Gothic"/>
                <a:sym typeface="Century Gothic"/>
              </a:rPr>
              <a:t> residents travel for care about 40% of the time.</a:t>
            </a:r>
            <a:endParaRPr sz="3600" dirty="0"/>
          </a:p>
        </p:txBody>
      </p:sp>
      <p:graphicFrame>
        <p:nvGraphicFramePr>
          <p:cNvPr id="277" name="Google Shape;277;p18"/>
          <p:cNvGraphicFramePr/>
          <p:nvPr>
            <p:extLst>
              <p:ext uri="{D42A27DB-BD31-4B8C-83A1-F6EECF244321}">
                <p14:modId xmlns:p14="http://schemas.microsoft.com/office/powerpoint/2010/main" val="1475582778"/>
              </p:ext>
            </p:extLst>
          </p:nvPr>
        </p:nvGraphicFramePr>
        <p:xfrm>
          <a:off x="2113259" y="4718304"/>
          <a:ext cx="19357973" cy="5073612"/>
        </p:xfrm>
        <a:graphic>
          <a:graphicData uri="http://schemas.openxmlformats.org/drawingml/2006/table">
            <a:tbl>
              <a:tblPr firstRow="1" bandRow="1">
                <a:noFill/>
                <a:tableStyleId>{80EFB9EB-B27C-49DE-81FD-1FF1D26CA01B}</a:tableStyleId>
              </a:tblPr>
              <a:tblGrid>
                <a:gridCol w="5815347">
                  <a:extLst>
                    <a:ext uri="{9D8B030D-6E8A-4147-A177-3AD203B41FA5}">
                      <a16:colId xmlns:a16="http://schemas.microsoft.com/office/drawing/2014/main" val="20000"/>
                    </a:ext>
                  </a:extLst>
                </a:gridCol>
                <a:gridCol w="1832243">
                  <a:extLst>
                    <a:ext uri="{9D8B030D-6E8A-4147-A177-3AD203B41FA5}">
                      <a16:colId xmlns:a16="http://schemas.microsoft.com/office/drawing/2014/main" val="20001"/>
                    </a:ext>
                  </a:extLst>
                </a:gridCol>
                <a:gridCol w="1513569">
                  <a:extLst>
                    <a:ext uri="{9D8B030D-6E8A-4147-A177-3AD203B41FA5}">
                      <a16:colId xmlns:a16="http://schemas.microsoft.com/office/drawing/2014/main" val="20002"/>
                    </a:ext>
                  </a:extLst>
                </a:gridCol>
                <a:gridCol w="2469535">
                  <a:extLst>
                    <a:ext uri="{9D8B030D-6E8A-4147-A177-3AD203B41FA5}">
                      <a16:colId xmlns:a16="http://schemas.microsoft.com/office/drawing/2014/main" val="20003"/>
                    </a:ext>
                  </a:extLst>
                </a:gridCol>
                <a:gridCol w="1991566">
                  <a:extLst>
                    <a:ext uri="{9D8B030D-6E8A-4147-A177-3AD203B41FA5}">
                      <a16:colId xmlns:a16="http://schemas.microsoft.com/office/drawing/2014/main" val="20004"/>
                    </a:ext>
                  </a:extLst>
                </a:gridCol>
                <a:gridCol w="1752581">
                  <a:extLst>
                    <a:ext uri="{9D8B030D-6E8A-4147-A177-3AD203B41FA5}">
                      <a16:colId xmlns:a16="http://schemas.microsoft.com/office/drawing/2014/main" val="20005"/>
                    </a:ext>
                  </a:extLst>
                </a:gridCol>
                <a:gridCol w="1991566">
                  <a:extLst>
                    <a:ext uri="{9D8B030D-6E8A-4147-A177-3AD203B41FA5}">
                      <a16:colId xmlns:a16="http://schemas.microsoft.com/office/drawing/2014/main" val="20006"/>
                    </a:ext>
                  </a:extLst>
                </a:gridCol>
                <a:gridCol w="1991566">
                  <a:extLst>
                    <a:ext uri="{9D8B030D-6E8A-4147-A177-3AD203B41FA5}">
                      <a16:colId xmlns:a16="http://schemas.microsoft.com/office/drawing/2014/main" val="20007"/>
                    </a:ext>
                  </a:extLst>
                </a:gridCol>
              </a:tblGrid>
              <a:tr h="3029024">
                <a:tc>
                  <a:txBody>
                    <a:bodyPr/>
                    <a:lstStyle/>
                    <a:p>
                      <a:pPr marL="0" marR="0" lvl="0" indent="0" algn="ctr" rtl="0">
                        <a:lnSpc>
                          <a:spcPct val="100000"/>
                        </a:lnSpc>
                        <a:spcBef>
                          <a:spcPts val="0"/>
                        </a:spcBef>
                        <a:spcAft>
                          <a:spcPts val="0"/>
                        </a:spcAft>
                        <a:buClr>
                          <a:schemeClr val="dk1"/>
                        </a:buClr>
                        <a:buSzPts val="2800"/>
                        <a:buFont typeface="Century Gothic"/>
                        <a:buNone/>
                      </a:pPr>
                      <a:r>
                        <a:rPr lang="en-US" sz="2800" u="none" strike="noStrike" cap="none" dirty="0">
                          <a:latin typeface="Century Gothic"/>
                          <a:ea typeface="Century Gothic"/>
                          <a:cs typeface="Century Gothic"/>
                          <a:sym typeface="Century Gothic"/>
                        </a:rPr>
                        <a:t>Were you able to get your services…</a:t>
                      </a:r>
                      <a:endParaRPr sz="2800" i="1" u="none" strike="noStrike" cap="none" dirty="0">
                        <a:latin typeface="Century Gothic"/>
                        <a:ea typeface="Century Gothic"/>
                        <a:cs typeface="Century Gothic"/>
                        <a:sym typeface="Century Gothic"/>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800"/>
                        <a:buFont typeface="Century Gothic"/>
                        <a:buNone/>
                      </a:pPr>
                      <a:r>
                        <a:rPr lang="en-US" sz="2800" u="none" strike="noStrike" cap="none">
                          <a:latin typeface="Century Gothic"/>
                          <a:ea typeface="Century Gothic"/>
                          <a:cs typeface="Century Gothic"/>
                          <a:sym typeface="Century Gothic"/>
                        </a:rPr>
                        <a:t>Total</a:t>
                      </a:r>
                      <a:endParaRPr/>
                    </a:p>
                    <a:p>
                      <a:pPr marL="0" marR="0" lvl="0" indent="0" algn="ctr" rtl="0">
                        <a:lnSpc>
                          <a:spcPct val="100000"/>
                        </a:lnSpc>
                        <a:spcBef>
                          <a:spcPts val="0"/>
                        </a:spcBef>
                        <a:spcAft>
                          <a:spcPts val="0"/>
                        </a:spcAft>
                        <a:buClr>
                          <a:schemeClr val="dk1"/>
                        </a:buClr>
                        <a:buSzPts val="2800"/>
                        <a:buFont typeface="Century Gothic"/>
                        <a:buNone/>
                      </a:pPr>
                      <a:r>
                        <a:rPr lang="en-US" sz="2800" u="none" strike="noStrike" cap="none">
                          <a:latin typeface="Century Gothic"/>
                          <a:ea typeface="Century Gothic"/>
                          <a:cs typeface="Century Gothic"/>
                          <a:sym typeface="Century Gothic"/>
                        </a:rPr>
                        <a:t>Yes/No</a:t>
                      </a:r>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800"/>
                        <a:buFont typeface="Century Gothic"/>
                        <a:buNone/>
                      </a:pPr>
                      <a:r>
                        <a:rPr lang="en-US" sz="2800" u="none" strike="noStrike" cap="none" dirty="0" err="1">
                          <a:latin typeface="Century Gothic"/>
                          <a:ea typeface="Century Gothic"/>
                          <a:cs typeface="Century Gothic"/>
                          <a:sym typeface="Century Gothic"/>
                        </a:rPr>
                        <a:t>Oʻahu</a:t>
                      </a:r>
                      <a:endParaRPr sz="2800" u="none" strike="noStrike" cap="none" dirty="0">
                        <a:latin typeface="Century Gothic"/>
                        <a:ea typeface="Century Gothic"/>
                        <a:cs typeface="Century Gothic"/>
                        <a:sym typeface="Century Gothic"/>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800"/>
                        <a:buFont typeface="Century Gothic"/>
                        <a:buNone/>
                      </a:pPr>
                      <a:r>
                        <a:rPr lang="en-US" sz="2800" u="none" strike="noStrike" cap="none" dirty="0">
                          <a:latin typeface="Century Gothic"/>
                          <a:ea typeface="Century Gothic"/>
                          <a:cs typeface="Century Gothic"/>
                          <a:sym typeface="Century Gothic"/>
                        </a:rPr>
                        <a:t>Maui</a:t>
                      </a:r>
                      <a:endParaRPr sz="2800" u="none" strike="noStrike" cap="none" dirty="0">
                        <a:latin typeface="Century Gothic"/>
                        <a:ea typeface="Century Gothic"/>
                        <a:cs typeface="Century Gothic"/>
                        <a:sym typeface="Century Gothic"/>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800"/>
                        <a:buFont typeface="Century Gothic"/>
                        <a:buNone/>
                      </a:pPr>
                      <a:r>
                        <a:rPr lang="en-US" sz="2800" u="none" strike="noStrike" cap="none" dirty="0">
                          <a:latin typeface="Century Gothic"/>
                          <a:ea typeface="Century Gothic"/>
                          <a:cs typeface="Century Gothic"/>
                          <a:sym typeface="Century Gothic"/>
                        </a:rPr>
                        <a:t>Hawaiʻi Island</a:t>
                      </a: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800"/>
                        <a:buFont typeface="Century Gothic"/>
                        <a:buNone/>
                      </a:pPr>
                      <a:r>
                        <a:rPr lang="en-US" sz="2800" u="none" strike="noStrike" cap="none" dirty="0" err="1">
                          <a:latin typeface="Century Gothic"/>
                          <a:ea typeface="Century Gothic"/>
                          <a:cs typeface="Century Gothic"/>
                          <a:sym typeface="Century Gothic"/>
                        </a:rPr>
                        <a:t>Kauaʻi</a:t>
                      </a:r>
                      <a:endParaRPr sz="2800" u="none" strike="noStrike" cap="none" dirty="0">
                        <a:latin typeface="Century Gothic"/>
                        <a:ea typeface="Century Gothic"/>
                        <a:cs typeface="Century Gothic"/>
                        <a:sym typeface="Century Gothic"/>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800"/>
                        <a:buFont typeface="Century Gothic"/>
                        <a:buNone/>
                      </a:pPr>
                      <a:r>
                        <a:rPr lang="en-US" sz="2800" u="none" strike="noStrike" cap="none" dirty="0" err="1">
                          <a:latin typeface="Century Gothic"/>
                          <a:ea typeface="Century Gothic"/>
                          <a:cs typeface="Century Gothic"/>
                          <a:sym typeface="Century Gothic"/>
                        </a:rPr>
                        <a:t>Molokaʻi</a:t>
                      </a:r>
                      <a:endParaRPr sz="2800" u="none" strike="noStrike" cap="none" dirty="0">
                        <a:latin typeface="Century Gothic"/>
                        <a:ea typeface="Century Gothic"/>
                        <a:cs typeface="Century Gothic"/>
                        <a:sym typeface="Century Gothic"/>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800"/>
                        <a:buFont typeface="Century Gothic"/>
                        <a:buNone/>
                      </a:pPr>
                      <a:r>
                        <a:rPr lang="en-US" sz="2800" u="none" strike="noStrike" cap="none" dirty="0">
                          <a:latin typeface="Century Gothic"/>
                          <a:ea typeface="Century Gothic"/>
                          <a:cs typeface="Century Gothic"/>
                          <a:sym typeface="Century Gothic"/>
                        </a:rPr>
                        <a:t>Lānaʻi</a:t>
                      </a:r>
                      <a:endParaRPr dirty="0"/>
                    </a:p>
                  </a:txBody>
                  <a:tcPr marL="91450" marR="91450" marT="45725" marB="45725" anchor="ctr"/>
                </a:tc>
                <a:extLst>
                  <a:ext uri="{0D108BD9-81ED-4DB2-BD59-A6C34878D82A}">
                    <a16:rowId xmlns:a16="http://schemas.microsoft.com/office/drawing/2014/main" val="10000"/>
                  </a:ext>
                </a:extLst>
              </a:tr>
              <a:tr h="2044588">
                <a:tc>
                  <a:txBody>
                    <a:bodyPr/>
                    <a:lstStyle/>
                    <a:p>
                      <a:pPr marL="0" marR="0" lvl="0" indent="0" algn="l" rtl="0">
                        <a:lnSpc>
                          <a:spcPct val="100000"/>
                        </a:lnSpc>
                        <a:spcBef>
                          <a:spcPts val="0"/>
                        </a:spcBef>
                        <a:spcAft>
                          <a:spcPts val="0"/>
                        </a:spcAft>
                        <a:buClr>
                          <a:srgbClr val="00517F"/>
                        </a:buClr>
                        <a:buSzPts val="2800"/>
                        <a:buFont typeface="Century Gothic"/>
                        <a:buNone/>
                      </a:pPr>
                      <a:r>
                        <a:rPr lang="en-US" sz="2800" b="0" u="none" strike="noStrike" cap="none" dirty="0">
                          <a:solidFill>
                            <a:srgbClr val="00517F"/>
                          </a:solidFill>
                          <a:latin typeface="Century Gothic"/>
                          <a:ea typeface="Century Gothic"/>
                          <a:cs typeface="Century Gothic"/>
                          <a:sym typeface="Century Gothic"/>
                        </a:rPr>
                        <a:t>…On the island where you live?</a:t>
                      </a:r>
                      <a:endParaRPr sz="2800" b="0" i="0" u="none" strike="noStrike" cap="none" dirty="0">
                        <a:solidFill>
                          <a:srgbClr val="00517F"/>
                        </a:solidFill>
                        <a:latin typeface="Century Gothic"/>
                        <a:ea typeface="Century Gothic"/>
                        <a:cs typeface="Century Gothic"/>
                        <a:sym typeface="Century Gothic"/>
                      </a:endParaRPr>
                    </a:p>
                  </a:txBody>
                  <a:tcPr marL="7625" marR="7625" marT="7625" marB="0" anchor="ctr"/>
                </a:tc>
                <a:tc>
                  <a:txBody>
                    <a:bodyPr/>
                    <a:lstStyle/>
                    <a:p>
                      <a:pPr marL="0" marR="0" lvl="0" indent="0" algn="ctr" rtl="0">
                        <a:lnSpc>
                          <a:spcPct val="100000"/>
                        </a:lnSpc>
                        <a:spcBef>
                          <a:spcPts val="0"/>
                        </a:spcBef>
                        <a:spcAft>
                          <a:spcPts val="0"/>
                        </a:spcAft>
                        <a:buClr>
                          <a:srgbClr val="00517F"/>
                        </a:buClr>
                        <a:buSzPts val="2800"/>
                        <a:buFont typeface="Century Gothic"/>
                        <a:buNone/>
                      </a:pPr>
                      <a:r>
                        <a:rPr lang="en-US" sz="2800" u="none" strike="noStrike" cap="none">
                          <a:solidFill>
                            <a:srgbClr val="00517F"/>
                          </a:solidFill>
                          <a:latin typeface="Century Gothic"/>
                          <a:ea typeface="Century Gothic"/>
                          <a:cs typeface="Century Gothic"/>
                          <a:sym typeface="Century Gothic"/>
                        </a:rPr>
                        <a:t>8</a:t>
                      </a:r>
                      <a:r>
                        <a:rPr lang="en-US" sz="2800">
                          <a:solidFill>
                            <a:srgbClr val="00517F"/>
                          </a:solidFill>
                          <a:latin typeface="Century Gothic"/>
                          <a:ea typeface="Century Gothic"/>
                          <a:cs typeface="Century Gothic"/>
                          <a:sym typeface="Century Gothic"/>
                        </a:rPr>
                        <a:t>3</a:t>
                      </a:r>
                      <a:r>
                        <a:rPr lang="en-US" sz="2800" u="none" strike="noStrike" cap="none">
                          <a:solidFill>
                            <a:srgbClr val="00517F"/>
                          </a:solidFill>
                          <a:latin typeface="Century Gothic"/>
                          <a:ea typeface="Century Gothic"/>
                          <a:cs typeface="Century Gothic"/>
                          <a:sym typeface="Century Gothic"/>
                        </a:rPr>
                        <a:t>/1</a:t>
                      </a:r>
                      <a:r>
                        <a:rPr lang="en-US" sz="2800">
                          <a:solidFill>
                            <a:srgbClr val="00517F"/>
                          </a:solidFill>
                          <a:latin typeface="Century Gothic"/>
                          <a:ea typeface="Century Gothic"/>
                          <a:cs typeface="Century Gothic"/>
                          <a:sym typeface="Century Gothic"/>
                        </a:rPr>
                        <a:t>7</a:t>
                      </a:r>
                      <a:endParaRPr sz="2800" u="none" strike="noStrike" cap="none">
                        <a:solidFill>
                          <a:srgbClr val="00517F"/>
                        </a:solidFill>
                        <a:latin typeface="Century Gothic"/>
                        <a:ea typeface="Century Gothic"/>
                        <a:cs typeface="Century Gothic"/>
                        <a:sym typeface="Century Gothic"/>
                      </a:endParaRPr>
                    </a:p>
                  </a:txBody>
                  <a:tcPr marL="0" marR="0" marT="0" marB="0" anchor="ctr"/>
                </a:tc>
                <a:tc>
                  <a:txBody>
                    <a:bodyPr/>
                    <a:lstStyle/>
                    <a:p>
                      <a:pPr marL="0" marR="0" lvl="0" indent="0" algn="ctr" rtl="0">
                        <a:lnSpc>
                          <a:spcPct val="100000"/>
                        </a:lnSpc>
                        <a:spcBef>
                          <a:spcPts val="0"/>
                        </a:spcBef>
                        <a:spcAft>
                          <a:spcPts val="0"/>
                        </a:spcAft>
                        <a:buClr>
                          <a:srgbClr val="00517F"/>
                        </a:buClr>
                        <a:buSzPts val="2800"/>
                        <a:buFont typeface="Century Gothic"/>
                        <a:buNone/>
                      </a:pPr>
                      <a:r>
                        <a:rPr lang="en-US" sz="2800">
                          <a:solidFill>
                            <a:srgbClr val="00517F"/>
                          </a:solidFill>
                          <a:latin typeface="Century Gothic"/>
                          <a:ea typeface="Century Gothic"/>
                          <a:cs typeface="Century Gothic"/>
                          <a:sym typeface="Century Gothic"/>
                        </a:rPr>
                        <a:t>93</a:t>
                      </a:r>
                      <a:r>
                        <a:rPr lang="en-US" sz="2800" u="none" strike="noStrike" cap="none">
                          <a:solidFill>
                            <a:srgbClr val="00517F"/>
                          </a:solidFill>
                          <a:latin typeface="Century Gothic"/>
                          <a:ea typeface="Century Gothic"/>
                          <a:cs typeface="Century Gothic"/>
                          <a:sym typeface="Century Gothic"/>
                        </a:rPr>
                        <a:t>/</a:t>
                      </a:r>
                      <a:r>
                        <a:rPr lang="en-US" sz="2800">
                          <a:solidFill>
                            <a:srgbClr val="00517F"/>
                          </a:solidFill>
                          <a:latin typeface="Century Gothic"/>
                          <a:ea typeface="Century Gothic"/>
                          <a:cs typeface="Century Gothic"/>
                          <a:sym typeface="Century Gothic"/>
                        </a:rPr>
                        <a:t>7</a:t>
                      </a:r>
                      <a:endParaRPr/>
                    </a:p>
                  </a:txBody>
                  <a:tcPr marL="0" marR="0" marT="0" marB="0" anchor="ctr"/>
                </a:tc>
                <a:tc>
                  <a:txBody>
                    <a:bodyPr/>
                    <a:lstStyle/>
                    <a:p>
                      <a:pPr marL="0" marR="0" lvl="0" indent="0" algn="ctr" rtl="0">
                        <a:lnSpc>
                          <a:spcPct val="100000"/>
                        </a:lnSpc>
                        <a:spcBef>
                          <a:spcPts val="0"/>
                        </a:spcBef>
                        <a:spcAft>
                          <a:spcPts val="0"/>
                        </a:spcAft>
                        <a:buClr>
                          <a:schemeClr val="dk1"/>
                        </a:buClr>
                        <a:buSzPts val="2800"/>
                        <a:buFont typeface="Helvetica Neue"/>
                        <a:buNone/>
                      </a:pPr>
                      <a:r>
                        <a:rPr lang="en-US" sz="2800" dirty="0">
                          <a:solidFill>
                            <a:srgbClr val="00517F"/>
                          </a:solidFill>
                          <a:latin typeface="Century Gothic"/>
                          <a:ea typeface="Century Gothic"/>
                          <a:cs typeface="Century Gothic"/>
                          <a:sym typeface="Century Gothic"/>
                        </a:rPr>
                        <a:t>71/29</a:t>
                      </a:r>
                      <a:endParaRPr sz="2800" u="none" strike="noStrike" cap="none" dirty="0">
                        <a:solidFill>
                          <a:srgbClr val="00517F"/>
                        </a:solidFill>
                        <a:latin typeface="Century Gothic"/>
                        <a:ea typeface="Century Gothic"/>
                        <a:cs typeface="Century Gothic"/>
                        <a:sym typeface="Century Gothic"/>
                      </a:endParaRPr>
                    </a:p>
                  </a:txBody>
                  <a:tcPr marL="0" marR="0" marT="0" marB="0" anchor="ctr"/>
                </a:tc>
                <a:tc>
                  <a:txBody>
                    <a:bodyPr/>
                    <a:lstStyle/>
                    <a:p>
                      <a:pPr marL="0" marR="0" lvl="0" indent="0" algn="ctr" rtl="0">
                        <a:lnSpc>
                          <a:spcPct val="100000"/>
                        </a:lnSpc>
                        <a:spcBef>
                          <a:spcPts val="0"/>
                        </a:spcBef>
                        <a:spcAft>
                          <a:spcPts val="0"/>
                        </a:spcAft>
                        <a:buClr>
                          <a:schemeClr val="dk1"/>
                        </a:buClr>
                        <a:buSzPts val="2800"/>
                        <a:buFont typeface="Helvetica Neue"/>
                        <a:buNone/>
                      </a:pPr>
                      <a:r>
                        <a:rPr lang="en-US" sz="2800" dirty="0">
                          <a:solidFill>
                            <a:srgbClr val="00517F"/>
                          </a:solidFill>
                          <a:latin typeface="Century Gothic"/>
                          <a:ea typeface="Century Gothic"/>
                          <a:cs typeface="Century Gothic"/>
                          <a:sym typeface="Century Gothic"/>
                        </a:rPr>
                        <a:t>58/42</a:t>
                      </a:r>
                      <a:endParaRPr sz="2800" u="none" strike="noStrike" cap="none" dirty="0">
                        <a:solidFill>
                          <a:srgbClr val="00517F"/>
                        </a:solidFill>
                        <a:latin typeface="Century Gothic"/>
                        <a:ea typeface="Century Gothic"/>
                        <a:cs typeface="Century Gothic"/>
                        <a:sym typeface="Century Gothic"/>
                      </a:endParaRPr>
                    </a:p>
                  </a:txBody>
                  <a:tcPr marL="0" marR="0" marT="0" marB="0" anchor="ctr"/>
                </a:tc>
                <a:tc>
                  <a:txBody>
                    <a:bodyPr/>
                    <a:lstStyle/>
                    <a:p>
                      <a:pPr marL="0" marR="0" lvl="0" indent="0" algn="ctr" rtl="0">
                        <a:lnSpc>
                          <a:spcPct val="100000"/>
                        </a:lnSpc>
                        <a:spcBef>
                          <a:spcPts val="0"/>
                        </a:spcBef>
                        <a:spcAft>
                          <a:spcPts val="0"/>
                        </a:spcAft>
                        <a:buClr>
                          <a:schemeClr val="dk1"/>
                        </a:buClr>
                        <a:buSzPts val="2800"/>
                        <a:buFont typeface="Helvetica Neue"/>
                        <a:buNone/>
                      </a:pPr>
                      <a:r>
                        <a:rPr lang="en-US" sz="2800">
                          <a:solidFill>
                            <a:srgbClr val="00517F"/>
                          </a:solidFill>
                          <a:latin typeface="Century Gothic"/>
                          <a:ea typeface="Century Gothic"/>
                          <a:cs typeface="Century Gothic"/>
                          <a:sym typeface="Century Gothic"/>
                        </a:rPr>
                        <a:t>57/43</a:t>
                      </a:r>
                      <a:endParaRPr sz="2800" u="none" strike="noStrike" cap="none">
                        <a:solidFill>
                          <a:srgbClr val="00517F"/>
                        </a:solidFill>
                        <a:latin typeface="Century Gothic"/>
                        <a:ea typeface="Century Gothic"/>
                        <a:cs typeface="Century Gothic"/>
                        <a:sym typeface="Century Gothic"/>
                      </a:endParaRPr>
                    </a:p>
                  </a:txBody>
                  <a:tcPr marL="0" marR="0" marT="0" marB="0" anchor="ctr"/>
                </a:tc>
                <a:tc>
                  <a:txBody>
                    <a:bodyPr/>
                    <a:lstStyle/>
                    <a:p>
                      <a:pPr marL="0" marR="0" lvl="0" indent="0" algn="ctr" rtl="0">
                        <a:lnSpc>
                          <a:spcPct val="100000"/>
                        </a:lnSpc>
                        <a:spcBef>
                          <a:spcPts val="0"/>
                        </a:spcBef>
                        <a:spcAft>
                          <a:spcPts val="0"/>
                        </a:spcAft>
                        <a:buClr>
                          <a:schemeClr val="dk1"/>
                        </a:buClr>
                        <a:buSzPts val="2800"/>
                        <a:buFont typeface="Helvetica Neue"/>
                        <a:buNone/>
                      </a:pPr>
                      <a:r>
                        <a:rPr lang="en-US" sz="2800">
                          <a:solidFill>
                            <a:srgbClr val="00517F"/>
                          </a:solidFill>
                          <a:latin typeface="Century Gothic"/>
                          <a:ea typeface="Century Gothic"/>
                          <a:cs typeface="Century Gothic"/>
                          <a:sym typeface="Century Gothic"/>
                        </a:rPr>
                        <a:t>32/68</a:t>
                      </a:r>
                      <a:endParaRPr sz="2800" u="none" strike="noStrike" cap="none">
                        <a:solidFill>
                          <a:srgbClr val="00517F"/>
                        </a:solidFill>
                        <a:latin typeface="Century Gothic"/>
                        <a:ea typeface="Century Gothic"/>
                        <a:cs typeface="Century Gothic"/>
                        <a:sym typeface="Century Gothic"/>
                      </a:endParaRPr>
                    </a:p>
                  </a:txBody>
                  <a:tcPr marL="0" marR="0" marT="0" marB="0" anchor="ctr"/>
                </a:tc>
                <a:tc>
                  <a:txBody>
                    <a:bodyPr/>
                    <a:lstStyle/>
                    <a:p>
                      <a:pPr marL="0" lvl="0" indent="0" algn="ctr" rtl="0">
                        <a:spcBef>
                          <a:spcPts val="0"/>
                        </a:spcBef>
                        <a:spcAft>
                          <a:spcPts val="0"/>
                        </a:spcAft>
                        <a:buClr>
                          <a:schemeClr val="dk1"/>
                        </a:buClr>
                        <a:buSzPts val="2800"/>
                        <a:buFont typeface="Helvetica Neue"/>
                        <a:buNone/>
                      </a:pPr>
                      <a:r>
                        <a:rPr lang="en-US" sz="2800" dirty="0">
                          <a:solidFill>
                            <a:srgbClr val="00517F"/>
                          </a:solidFill>
                          <a:latin typeface="Century Gothic"/>
                          <a:ea typeface="Century Gothic"/>
                          <a:cs typeface="Century Gothic"/>
                          <a:sym typeface="Century Gothic"/>
                        </a:rPr>
                        <a:t>30/70</a:t>
                      </a:r>
                      <a:endParaRPr sz="2800" u="none" strike="noStrike" cap="none" dirty="0">
                        <a:solidFill>
                          <a:srgbClr val="00517F"/>
                        </a:solidFill>
                        <a:latin typeface="Century Gothic"/>
                        <a:ea typeface="Century Gothic"/>
                        <a:cs typeface="Century Gothic"/>
                        <a:sym typeface="Century Gothic"/>
                      </a:endParaRPr>
                    </a:p>
                  </a:txBody>
                  <a:tcPr marL="0" marR="0" marT="0" marB="0"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7"/>
          <p:cNvSpPr txBox="1">
            <a:spLocks noGrp="1"/>
          </p:cNvSpPr>
          <p:nvPr>
            <p:ph type="title" idx="4294967295"/>
          </p:nvPr>
        </p:nvSpPr>
        <p:spPr>
          <a:xfrm>
            <a:off x="841248" y="220663"/>
            <a:ext cx="21971000" cy="1433512"/>
          </a:xfrm>
          <a:prstGeom prst="rect">
            <a:avLst/>
          </a:prstGeom>
          <a:noFill/>
          <a:ln>
            <a:noFill/>
          </a:ln>
        </p:spPr>
        <p:txBody>
          <a:bodyPr spcFirstLastPara="1" wrap="square" lIns="50800" tIns="50800" rIns="50800" bIns="50800" anchor="t" anchorCtr="0">
            <a:normAutofit fontScale="90000"/>
          </a:bodyPr>
          <a:lstStyle/>
          <a:p>
            <a:pPr marL="0" lvl="0" indent="0" algn="l" rtl="0">
              <a:lnSpc>
                <a:spcPct val="100000"/>
              </a:lnSpc>
              <a:spcBef>
                <a:spcPts val="0"/>
              </a:spcBef>
              <a:spcAft>
                <a:spcPts val="0"/>
              </a:spcAft>
              <a:buClr>
                <a:srgbClr val="2B3D6D"/>
              </a:buClr>
              <a:buSzPct val="100000"/>
              <a:buFont typeface="Century Gothic"/>
              <a:buNone/>
            </a:pPr>
            <a:r>
              <a:rPr lang="en-US" sz="4900" dirty="0"/>
              <a:t>Nearly one in five residents are considering moving to another island or leaving the state altogether due to health care woes.</a:t>
            </a:r>
            <a:br>
              <a:rPr lang="en-US" sz="4900" dirty="0"/>
            </a:br>
            <a:r>
              <a:rPr lang="en-US" sz="4400" b="0" dirty="0"/>
              <a:t>Maui and </a:t>
            </a:r>
            <a:r>
              <a:rPr lang="en-US" sz="4400" b="0" dirty="0" err="1"/>
              <a:t>Kauaʻi</a:t>
            </a:r>
            <a:r>
              <a:rPr lang="en-US" sz="4400" b="0" dirty="0"/>
              <a:t> residents the biggest defection threats, along with younger residents statewide.</a:t>
            </a:r>
            <a:br>
              <a:rPr lang="en-US" sz="4400" b="0" dirty="0"/>
            </a:br>
            <a:endParaRPr sz="4400" dirty="0"/>
          </a:p>
        </p:txBody>
      </p:sp>
      <p:sp>
        <p:nvSpPr>
          <p:cNvPr id="403" name="Google Shape;403;p27"/>
          <p:cNvSpPr txBox="1">
            <a:spLocks noGrp="1"/>
          </p:cNvSpPr>
          <p:nvPr>
            <p:ph type="body" idx="4294967295"/>
          </p:nvPr>
        </p:nvSpPr>
        <p:spPr>
          <a:xfrm>
            <a:off x="14549438" y="4994275"/>
            <a:ext cx="9834562" cy="8256588"/>
          </a:xfrm>
          <a:prstGeom prst="rect">
            <a:avLst/>
          </a:prstGeom>
          <a:noFill/>
          <a:ln>
            <a:noFill/>
          </a:ln>
        </p:spPr>
        <p:txBody>
          <a:bodyPr spcFirstLastPara="1" wrap="square" lIns="50800" tIns="50800" rIns="50800" bIns="50800" anchor="t" anchorCtr="0">
            <a:normAutofit/>
          </a:bodyPr>
          <a:lstStyle/>
          <a:p>
            <a:pPr marL="0" lvl="0" indent="0" algn="ctr" rtl="0">
              <a:lnSpc>
                <a:spcPct val="90000"/>
              </a:lnSpc>
              <a:spcBef>
                <a:spcPts val="0"/>
              </a:spcBef>
              <a:spcAft>
                <a:spcPts val="0"/>
              </a:spcAft>
              <a:buClr>
                <a:srgbClr val="2B3D6D"/>
              </a:buClr>
              <a:buSzPts val="5904"/>
              <a:buFont typeface="Century Gothic"/>
              <a:buNone/>
            </a:pPr>
            <a:r>
              <a:rPr lang="en-US" dirty="0"/>
              <a:t>Out-migration threats by island</a:t>
            </a:r>
          </a:p>
          <a:p>
            <a:pPr marL="0" lvl="0" indent="0" algn="ctr" rtl="0">
              <a:lnSpc>
                <a:spcPct val="90000"/>
              </a:lnSpc>
              <a:spcBef>
                <a:spcPts val="0"/>
              </a:spcBef>
              <a:spcAft>
                <a:spcPts val="0"/>
              </a:spcAft>
              <a:buClr>
                <a:srgbClr val="2B3D6D"/>
              </a:buClr>
              <a:buSzPts val="5904"/>
              <a:buFont typeface="Century Gothic"/>
              <a:buNone/>
            </a:pPr>
            <a:r>
              <a:rPr lang="en-US" dirty="0"/>
              <a:t>	    </a:t>
            </a:r>
          </a:p>
          <a:p>
            <a:pPr marL="0" lvl="0" indent="0" rtl="0">
              <a:lnSpc>
                <a:spcPct val="90000"/>
              </a:lnSpc>
              <a:spcBef>
                <a:spcPts val="0"/>
              </a:spcBef>
              <a:spcAft>
                <a:spcPts val="0"/>
              </a:spcAft>
              <a:buClr>
                <a:srgbClr val="2B3D6D"/>
              </a:buClr>
              <a:buSzPts val="5904"/>
              <a:buFont typeface="Century Gothic"/>
              <a:buNone/>
            </a:pPr>
            <a:r>
              <a:rPr lang="en-US" sz="1800" dirty="0"/>
              <a:t>              		                           Leave State         Leave Island</a:t>
            </a:r>
            <a:endParaRPr dirty="0"/>
          </a:p>
          <a:p>
            <a:pPr marL="0" lvl="0" indent="0" algn="l" rtl="0">
              <a:lnSpc>
                <a:spcPct val="100000"/>
              </a:lnSpc>
              <a:spcBef>
                <a:spcPts val="0"/>
              </a:spcBef>
              <a:spcAft>
                <a:spcPts val="0"/>
              </a:spcAft>
              <a:buClr>
                <a:srgbClr val="2B3D6D"/>
              </a:buClr>
              <a:buSzPts val="4920"/>
              <a:buFont typeface="Century Gothic"/>
              <a:buNone/>
            </a:pPr>
            <a:r>
              <a:rPr lang="en-US" sz="4000" dirty="0"/>
              <a:t>	Maui		33%	19%</a:t>
            </a:r>
            <a:endParaRPr dirty="0"/>
          </a:p>
          <a:p>
            <a:pPr marL="0" lvl="0" indent="0" algn="l" rtl="0">
              <a:lnSpc>
                <a:spcPct val="100000"/>
              </a:lnSpc>
              <a:spcBef>
                <a:spcPts val="0"/>
              </a:spcBef>
              <a:spcAft>
                <a:spcPts val="0"/>
              </a:spcAft>
              <a:buClr>
                <a:srgbClr val="2B3D6D"/>
              </a:buClr>
              <a:buSzPts val="4920"/>
              <a:buFont typeface="Century Gothic"/>
              <a:buNone/>
            </a:pPr>
            <a:r>
              <a:rPr lang="en-US" sz="4000" dirty="0"/>
              <a:t>	</a:t>
            </a:r>
            <a:r>
              <a:rPr lang="en-US" sz="4000" dirty="0" err="1"/>
              <a:t>Kauaʻi</a:t>
            </a:r>
            <a:r>
              <a:rPr lang="en-US" sz="4000" dirty="0"/>
              <a:t>		28%	29%</a:t>
            </a:r>
            <a:endParaRPr dirty="0"/>
          </a:p>
          <a:p>
            <a:pPr marL="0" lvl="0" indent="0" algn="l" rtl="0">
              <a:lnSpc>
                <a:spcPct val="100000"/>
              </a:lnSpc>
              <a:spcBef>
                <a:spcPts val="0"/>
              </a:spcBef>
              <a:spcAft>
                <a:spcPts val="0"/>
              </a:spcAft>
              <a:buClr>
                <a:srgbClr val="2B3D6D"/>
              </a:buClr>
              <a:buSzPts val="4920"/>
              <a:buFont typeface="Century Gothic"/>
              <a:buNone/>
            </a:pPr>
            <a:r>
              <a:rPr lang="en-US" sz="4000" dirty="0"/>
              <a:t>	Hawaii		19%	18%</a:t>
            </a:r>
            <a:endParaRPr dirty="0"/>
          </a:p>
          <a:p>
            <a:pPr marL="0" lvl="0" indent="0" algn="l" rtl="0">
              <a:lnSpc>
                <a:spcPct val="100000"/>
              </a:lnSpc>
              <a:spcBef>
                <a:spcPts val="0"/>
              </a:spcBef>
              <a:spcAft>
                <a:spcPts val="0"/>
              </a:spcAft>
              <a:buClr>
                <a:srgbClr val="2B3D6D"/>
              </a:buClr>
              <a:buSzPts val="4920"/>
              <a:buFont typeface="Century Gothic"/>
              <a:buNone/>
            </a:pPr>
            <a:r>
              <a:rPr lang="en-US" sz="4000" dirty="0"/>
              <a:t>	</a:t>
            </a:r>
            <a:r>
              <a:rPr lang="en-US" sz="4000" dirty="0" err="1"/>
              <a:t>Oʻahu</a:t>
            </a:r>
            <a:r>
              <a:rPr lang="en-US" sz="4000" dirty="0"/>
              <a:t>		18%	16%</a:t>
            </a:r>
            <a:endParaRPr dirty="0"/>
          </a:p>
          <a:p>
            <a:pPr marL="0" indent="0">
              <a:lnSpc>
                <a:spcPct val="100000"/>
              </a:lnSpc>
              <a:spcBef>
                <a:spcPts val="0"/>
              </a:spcBef>
              <a:buSzPts val="4920"/>
              <a:buNone/>
            </a:pPr>
            <a:r>
              <a:rPr lang="en-US" sz="4000" dirty="0"/>
              <a:t>	</a:t>
            </a:r>
            <a:r>
              <a:rPr lang="en-US" sz="4000" dirty="0" err="1"/>
              <a:t>Molokaʻi</a:t>
            </a:r>
            <a:r>
              <a:rPr lang="en-US" sz="4000" dirty="0"/>
              <a:t>	12%	15%</a:t>
            </a:r>
          </a:p>
          <a:p>
            <a:pPr marL="0" lvl="0" indent="0" algn="l" rtl="0">
              <a:lnSpc>
                <a:spcPct val="100000"/>
              </a:lnSpc>
              <a:spcBef>
                <a:spcPts val="0"/>
              </a:spcBef>
              <a:spcAft>
                <a:spcPts val="0"/>
              </a:spcAft>
              <a:buClr>
                <a:srgbClr val="2B3D6D"/>
              </a:buClr>
              <a:buSzPts val="4920"/>
              <a:buFont typeface="Century Gothic"/>
              <a:buNone/>
            </a:pPr>
            <a:r>
              <a:rPr lang="en-US" sz="4000" dirty="0"/>
              <a:t>	Lānaʻi		  9%	19%</a:t>
            </a:r>
            <a:endParaRPr dirty="0"/>
          </a:p>
        </p:txBody>
      </p:sp>
      <p:graphicFrame>
        <p:nvGraphicFramePr>
          <p:cNvPr id="404" name="Google Shape;404;p27"/>
          <p:cNvGraphicFramePr/>
          <p:nvPr>
            <p:extLst>
              <p:ext uri="{D42A27DB-BD31-4B8C-83A1-F6EECF244321}">
                <p14:modId xmlns:p14="http://schemas.microsoft.com/office/powerpoint/2010/main" val="2509344942"/>
              </p:ext>
            </p:extLst>
          </p:nvPr>
        </p:nvGraphicFramePr>
        <p:xfrm>
          <a:off x="179351" y="3710467"/>
          <a:ext cx="5922868" cy="5265575"/>
        </p:xfrm>
        <a:graphic>
          <a:graphicData uri="http://schemas.openxmlformats.org/drawingml/2006/chart">
            <c:chart xmlns:c="http://schemas.openxmlformats.org/drawingml/2006/chart" xmlns:r="http://schemas.openxmlformats.org/officeDocument/2006/relationships" r:id="rId3"/>
          </a:graphicData>
        </a:graphic>
      </p:graphicFrame>
      <p:sp>
        <p:nvSpPr>
          <p:cNvPr id="405" name="Google Shape;405;p27"/>
          <p:cNvSpPr txBox="1"/>
          <p:nvPr/>
        </p:nvSpPr>
        <p:spPr>
          <a:xfrm>
            <a:off x="2708490" y="5644910"/>
            <a:ext cx="1754100" cy="93358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517F"/>
              </a:buClr>
              <a:buSzPts val="4400"/>
              <a:buFont typeface="Century Gothic"/>
              <a:buNone/>
            </a:pPr>
            <a:r>
              <a:rPr lang="en-US" sz="5400" b="1" dirty="0">
                <a:solidFill>
                  <a:srgbClr val="00517F"/>
                </a:solidFill>
                <a:latin typeface="Century Gothic"/>
                <a:ea typeface="Century Gothic"/>
                <a:cs typeface="Century Gothic"/>
                <a:sym typeface="Century Gothic"/>
              </a:rPr>
              <a:t>20</a:t>
            </a:r>
            <a:r>
              <a:rPr lang="en-US" sz="5400" b="1" i="0" u="none" strike="noStrike" cap="none" dirty="0">
                <a:solidFill>
                  <a:srgbClr val="00517F"/>
                </a:solidFill>
                <a:latin typeface="Century Gothic"/>
                <a:ea typeface="Century Gothic"/>
                <a:cs typeface="Century Gothic"/>
                <a:sym typeface="Century Gothic"/>
              </a:rPr>
              <a:t>%</a:t>
            </a:r>
            <a:endParaRPr sz="5400" dirty="0"/>
          </a:p>
        </p:txBody>
      </p:sp>
      <p:sp>
        <p:nvSpPr>
          <p:cNvPr id="406" name="Google Shape;406;p27"/>
          <p:cNvSpPr txBox="1"/>
          <p:nvPr/>
        </p:nvSpPr>
        <p:spPr>
          <a:xfrm>
            <a:off x="1380928" y="8778474"/>
            <a:ext cx="4866408" cy="2410916"/>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3000"/>
              <a:buFont typeface="Century Gothic"/>
              <a:buNone/>
            </a:pPr>
            <a:r>
              <a:rPr lang="en-US" sz="3000" b="0" i="0" u="none" strike="noStrike" cap="none" dirty="0">
                <a:solidFill>
                  <a:srgbClr val="00517F"/>
                </a:solidFill>
                <a:latin typeface="Century Gothic"/>
                <a:ea typeface="Century Gothic"/>
                <a:cs typeface="Century Gothic"/>
                <a:sym typeface="Century Gothic"/>
              </a:rPr>
              <a:t>Percent considering permanently leaving the state for health care reasons.  Note that another 14% are not sure.</a:t>
            </a:r>
            <a:endParaRPr sz="3000" b="1" i="0" u="none" strike="noStrike" cap="none" dirty="0">
              <a:solidFill>
                <a:srgbClr val="00517F"/>
              </a:solidFill>
              <a:latin typeface="Century Gothic"/>
              <a:ea typeface="Century Gothic"/>
              <a:cs typeface="Century Gothic"/>
              <a:sym typeface="Century Gothic"/>
            </a:endParaRPr>
          </a:p>
        </p:txBody>
      </p:sp>
      <p:graphicFrame>
        <p:nvGraphicFramePr>
          <p:cNvPr id="407" name="Google Shape;407;p27"/>
          <p:cNvGraphicFramePr/>
          <p:nvPr>
            <p:extLst>
              <p:ext uri="{D42A27DB-BD31-4B8C-83A1-F6EECF244321}">
                <p14:modId xmlns:p14="http://schemas.microsoft.com/office/powerpoint/2010/main" val="479445511"/>
              </p:ext>
            </p:extLst>
          </p:nvPr>
        </p:nvGraphicFramePr>
        <p:xfrm>
          <a:off x="6359302" y="3620274"/>
          <a:ext cx="5922868" cy="5265575"/>
        </p:xfrm>
        <a:graphic>
          <a:graphicData uri="http://schemas.openxmlformats.org/drawingml/2006/chart">
            <c:chart xmlns:c="http://schemas.openxmlformats.org/drawingml/2006/chart" xmlns:r="http://schemas.openxmlformats.org/officeDocument/2006/relationships" r:id="rId4"/>
          </a:graphicData>
        </a:graphic>
      </p:graphicFrame>
      <p:sp>
        <p:nvSpPr>
          <p:cNvPr id="408" name="Google Shape;408;p27"/>
          <p:cNvSpPr txBox="1"/>
          <p:nvPr/>
        </p:nvSpPr>
        <p:spPr>
          <a:xfrm>
            <a:off x="8833577" y="5554717"/>
            <a:ext cx="1754100" cy="93358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517F"/>
              </a:buClr>
              <a:buSzPts val="4400"/>
              <a:buFont typeface="Century Gothic"/>
              <a:buNone/>
            </a:pPr>
            <a:r>
              <a:rPr lang="en-US" sz="5400" b="1" i="0" u="none" strike="noStrike" cap="none" dirty="0">
                <a:solidFill>
                  <a:srgbClr val="00517F"/>
                </a:solidFill>
                <a:latin typeface="Century Gothic"/>
                <a:ea typeface="Century Gothic"/>
                <a:cs typeface="Century Gothic"/>
                <a:sym typeface="Century Gothic"/>
              </a:rPr>
              <a:t>1</a:t>
            </a:r>
            <a:r>
              <a:rPr lang="en-US" sz="5400" b="1" dirty="0">
                <a:solidFill>
                  <a:srgbClr val="00517F"/>
                </a:solidFill>
                <a:latin typeface="Century Gothic"/>
                <a:ea typeface="Century Gothic"/>
                <a:cs typeface="Century Gothic"/>
                <a:sym typeface="Century Gothic"/>
              </a:rPr>
              <a:t>8</a:t>
            </a:r>
            <a:r>
              <a:rPr lang="en-US" sz="5400" b="1" i="0" u="none" strike="noStrike" cap="none" dirty="0">
                <a:solidFill>
                  <a:srgbClr val="00517F"/>
                </a:solidFill>
                <a:latin typeface="Century Gothic"/>
                <a:ea typeface="Century Gothic"/>
                <a:cs typeface="Century Gothic"/>
                <a:sym typeface="Century Gothic"/>
              </a:rPr>
              <a:t>%</a:t>
            </a:r>
            <a:endParaRPr sz="5400" dirty="0"/>
          </a:p>
        </p:txBody>
      </p:sp>
      <p:sp>
        <p:nvSpPr>
          <p:cNvPr id="409" name="Google Shape;409;p27"/>
          <p:cNvSpPr txBox="1"/>
          <p:nvPr/>
        </p:nvSpPr>
        <p:spPr>
          <a:xfrm>
            <a:off x="7560879" y="8800247"/>
            <a:ext cx="4866408" cy="2410916"/>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3000"/>
              <a:buFont typeface="Century Gothic"/>
              <a:buNone/>
            </a:pPr>
            <a:r>
              <a:rPr lang="en-US" sz="3000" b="0" i="0" u="none" strike="noStrike" cap="none" dirty="0">
                <a:solidFill>
                  <a:srgbClr val="00517F"/>
                </a:solidFill>
                <a:latin typeface="Century Gothic"/>
                <a:ea typeface="Century Gothic"/>
                <a:cs typeface="Century Gothic"/>
                <a:sym typeface="Century Gothic"/>
              </a:rPr>
              <a:t>Percent considering permanently leaving their home island for health care reasons.  Note that another 16% are not sure.</a:t>
            </a:r>
            <a:endParaRPr sz="3000" b="1" i="0" u="none" strike="noStrike" cap="none" dirty="0">
              <a:solidFill>
                <a:srgbClr val="00517F"/>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aphicFrame>
        <p:nvGraphicFramePr>
          <p:cNvPr id="367" name="Google Shape;367;p25"/>
          <p:cNvGraphicFramePr/>
          <p:nvPr/>
        </p:nvGraphicFramePr>
        <p:xfrm>
          <a:off x="1586204" y="4516015"/>
          <a:ext cx="13361436" cy="8136295"/>
        </p:xfrm>
        <a:graphic>
          <a:graphicData uri="http://schemas.openxmlformats.org/drawingml/2006/chart">
            <c:chart xmlns:c="http://schemas.openxmlformats.org/drawingml/2006/chart" xmlns:r="http://schemas.openxmlformats.org/officeDocument/2006/relationships" r:id="rId3"/>
          </a:graphicData>
        </a:graphic>
      </p:graphicFrame>
      <p:sp>
        <p:nvSpPr>
          <p:cNvPr id="368" name="Google Shape;368;p25"/>
          <p:cNvSpPr txBox="1"/>
          <p:nvPr/>
        </p:nvSpPr>
        <p:spPr>
          <a:xfrm>
            <a:off x="1206500" y="549148"/>
            <a:ext cx="21971000" cy="186486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2B3D6D"/>
              </a:buClr>
              <a:buSzPts val="4400"/>
              <a:buFont typeface="Century Gothic"/>
              <a:buNone/>
            </a:pPr>
            <a:r>
              <a:rPr lang="en-US" sz="4400" b="1" i="0" u="none" strike="noStrike" cap="none" dirty="0">
                <a:solidFill>
                  <a:srgbClr val="2B3D6D"/>
                </a:solidFill>
                <a:latin typeface="Century Gothic"/>
                <a:ea typeface="Century Gothic"/>
                <a:cs typeface="Century Gothic"/>
                <a:sym typeface="Century Gothic"/>
              </a:rPr>
              <a:t>Access could worsen at a time of greater need. </a:t>
            </a:r>
            <a:endParaRPr dirty="0"/>
          </a:p>
        </p:txBody>
      </p:sp>
      <p:graphicFrame>
        <p:nvGraphicFramePr>
          <p:cNvPr id="369" name="Google Shape;369;p25"/>
          <p:cNvGraphicFramePr/>
          <p:nvPr>
            <p:extLst>
              <p:ext uri="{D42A27DB-BD31-4B8C-83A1-F6EECF244321}">
                <p14:modId xmlns:p14="http://schemas.microsoft.com/office/powerpoint/2010/main" val="1735119536"/>
              </p:ext>
            </p:extLst>
          </p:nvPr>
        </p:nvGraphicFramePr>
        <p:xfrm>
          <a:off x="1069619" y="3424820"/>
          <a:ext cx="7319374" cy="58215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0" name="Google Shape;370;p25"/>
          <p:cNvGraphicFramePr/>
          <p:nvPr>
            <p:extLst>
              <p:ext uri="{D42A27DB-BD31-4B8C-83A1-F6EECF244321}">
                <p14:modId xmlns:p14="http://schemas.microsoft.com/office/powerpoint/2010/main" val="2298205099"/>
              </p:ext>
            </p:extLst>
          </p:nvPr>
        </p:nvGraphicFramePr>
        <p:xfrm>
          <a:off x="7134490" y="3456432"/>
          <a:ext cx="7319374" cy="5821556"/>
        </p:xfrm>
        <a:graphic>
          <a:graphicData uri="http://schemas.openxmlformats.org/drawingml/2006/chart">
            <c:chart xmlns:c="http://schemas.openxmlformats.org/drawingml/2006/chart" xmlns:r="http://schemas.openxmlformats.org/officeDocument/2006/relationships" r:id="rId5"/>
          </a:graphicData>
        </a:graphic>
      </p:graphicFrame>
      <p:sp>
        <p:nvSpPr>
          <p:cNvPr id="371" name="Google Shape;371;p25"/>
          <p:cNvSpPr txBox="1"/>
          <p:nvPr/>
        </p:nvSpPr>
        <p:spPr>
          <a:xfrm>
            <a:off x="4373442" y="5562912"/>
            <a:ext cx="1754100"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517F"/>
              </a:buClr>
              <a:buSzPts val="4400"/>
              <a:buFont typeface="Century Gothic"/>
              <a:buNone/>
            </a:pPr>
            <a:r>
              <a:rPr lang="en-US" sz="6000" b="1" i="0" u="none" strike="noStrike" cap="none" dirty="0">
                <a:solidFill>
                  <a:srgbClr val="00517F"/>
                </a:solidFill>
                <a:latin typeface="Century Gothic"/>
                <a:ea typeface="Century Gothic"/>
                <a:cs typeface="Century Gothic"/>
                <a:sym typeface="Century Gothic"/>
              </a:rPr>
              <a:t>5</a:t>
            </a:r>
            <a:r>
              <a:rPr lang="en-US" sz="6000" b="1" dirty="0">
                <a:solidFill>
                  <a:srgbClr val="00517F"/>
                </a:solidFill>
                <a:latin typeface="Century Gothic"/>
                <a:ea typeface="Century Gothic"/>
                <a:cs typeface="Century Gothic"/>
                <a:sym typeface="Century Gothic"/>
              </a:rPr>
              <a:t>3</a:t>
            </a:r>
            <a:r>
              <a:rPr lang="en-US" sz="6000" b="1" i="0" u="none" strike="noStrike" cap="none" dirty="0">
                <a:solidFill>
                  <a:srgbClr val="00517F"/>
                </a:solidFill>
                <a:latin typeface="Century Gothic"/>
                <a:ea typeface="Century Gothic"/>
                <a:cs typeface="Century Gothic"/>
                <a:sym typeface="Century Gothic"/>
              </a:rPr>
              <a:t>%</a:t>
            </a:r>
            <a:endParaRPr sz="6000" dirty="0"/>
          </a:p>
        </p:txBody>
      </p:sp>
      <p:sp>
        <p:nvSpPr>
          <p:cNvPr id="372" name="Google Shape;372;p25"/>
          <p:cNvSpPr txBox="1"/>
          <p:nvPr/>
        </p:nvSpPr>
        <p:spPr>
          <a:xfrm>
            <a:off x="10183796" y="5472927"/>
            <a:ext cx="1997400"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517F"/>
              </a:buClr>
              <a:buSzPts val="4400"/>
              <a:buFont typeface="Century Gothic"/>
              <a:buNone/>
            </a:pPr>
            <a:r>
              <a:rPr lang="en-US" sz="6000" b="1" i="0" u="none" strike="noStrike" cap="none" dirty="0">
                <a:solidFill>
                  <a:srgbClr val="00517F"/>
                </a:solidFill>
                <a:latin typeface="Century Gothic"/>
                <a:ea typeface="Century Gothic"/>
                <a:cs typeface="Century Gothic"/>
                <a:sym typeface="Century Gothic"/>
              </a:rPr>
              <a:t>3</a:t>
            </a:r>
            <a:r>
              <a:rPr lang="en-US" sz="6000" b="1" dirty="0">
                <a:solidFill>
                  <a:srgbClr val="00517F"/>
                </a:solidFill>
                <a:latin typeface="Century Gothic"/>
                <a:ea typeface="Century Gothic"/>
                <a:cs typeface="Century Gothic"/>
                <a:sym typeface="Century Gothic"/>
              </a:rPr>
              <a:t>3</a:t>
            </a:r>
            <a:r>
              <a:rPr lang="en-US" sz="6000" b="1" i="0" u="none" strike="noStrike" cap="none" dirty="0">
                <a:solidFill>
                  <a:srgbClr val="00517F"/>
                </a:solidFill>
                <a:latin typeface="Century Gothic"/>
                <a:ea typeface="Century Gothic"/>
                <a:cs typeface="Century Gothic"/>
                <a:sym typeface="Century Gothic"/>
              </a:rPr>
              <a:t>%</a:t>
            </a:r>
            <a:endParaRPr sz="6000" dirty="0"/>
          </a:p>
        </p:txBody>
      </p:sp>
      <p:sp>
        <p:nvSpPr>
          <p:cNvPr id="373" name="Google Shape;373;p25"/>
          <p:cNvSpPr txBox="1"/>
          <p:nvPr/>
        </p:nvSpPr>
        <p:spPr>
          <a:xfrm>
            <a:off x="2381542" y="9122220"/>
            <a:ext cx="4866408" cy="241091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517F"/>
              </a:buClr>
              <a:buSzPts val="3000"/>
              <a:buFont typeface="Century Gothic"/>
              <a:buNone/>
            </a:pPr>
            <a:r>
              <a:rPr lang="en-US" sz="3000" b="0" i="0" u="none" strike="noStrike" cap="none" dirty="0">
                <a:solidFill>
                  <a:srgbClr val="00517F"/>
                </a:solidFill>
                <a:latin typeface="Century Gothic"/>
                <a:ea typeface="Century Gothic"/>
                <a:cs typeface="Century Gothic"/>
                <a:sym typeface="Century Gothic"/>
              </a:rPr>
              <a:t>Are </a:t>
            </a:r>
            <a:r>
              <a:rPr lang="en-US" sz="3000" b="1" i="0" u="none" strike="noStrike" cap="none" dirty="0">
                <a:solidFill>
                  <a:srgbClr val="00517F"/>
                </a:solidFill>
                <a:latin typeface="Century Gothic"/>
                <a:ea typeface="Century Gothic"/>
                <a:cs typeface="Century Gothic"/>
                <a:sym typeface="Century Gothic"/>
              </a:rPr>
              <a:t>behind schedule in routine appointments </a:t>
            </a:r>
            <a:r>
              <a:rPr lang="en-US" sz="3000" b="0" i="0" u="none" strike="noStrike" cap="none" dirty="0">
                <a:solidFill>
                  <a:srgbClr val="00517F"/>
                </a:solidFill>
                <a:latin typeface="Century Gothic"/>
                <a:ea typeface="Century Gothic"/>
                <a:cs typeface="Century Gothic"/>
                <a:sym typeface="Century Gothic"/>
              </a:rPr>
              <a:t>because of postponed care due to the pandemic.</a:t>
            </a:r>
            <a:endParaRPr sz="3000" b="1" i="0" u="none" strike="noStrike" cap="none" dirty="0">
              <a:solidFill>
                <a:srgbClr val="00517F"/>
              </a:solidFill>
              <a:latin typeface="Century Gothic"/>
              <a:ea typeface="Century Gothic"/>
              <a:cs typeface="Century Gothic"/>
              <a:sym typeface="Century Gothic"/>
            </a:endParaRPr>
          </a:p>
        </p:txBody>
      </p:sp>
      <p:sp>
        <p:nvSpPr>
          <p:cNvPr id="374" name="Google Shape;374;p25"/>
          <p:cNvSpPr txBox="1"/>
          <p:nvPr/>
        </p:nvSpPr>
        <p:spPr>
          <a:xfrm>
            <a:off x="8574823" y="9047565"/>
            <a:ext cx="4866408" cy="1487587"/>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517F"/>
              </a:buClr>
              <a:buSzPts val="3000"/>
              <a:buFont typeface="Century Gothic"/>
              <a:buNone/>
            </a:pPr>
            <a:r>
              <a:rPr lang="en-US" sz="3000" b="0" i="0" u="none" strike="noStrike" cap="none" dirty="0">
                <a:solidFill>
                  <a:srgbClr val="00517F"/>
                </a:solidFill>
                <a:latin typeface="Century Gothic"/>
                <a:ea typeface="Century Gothic"/>
                <a:cs typeface="Century Gothic"/>
                <a:sym typeface="Century Gothic"/>
              </a:rPr>
              <a:t>Say their </a:t>
            </a:r>
            <a:r>
              <a:rPr lang="en-US" sz="3000" b="1" i="0" u="none" strike="noStrike" cap="none" dirty="0">
                <a:solidFill>
                  <a:srgbClr val="00517F"/>
                </a:solidFill>
                <a:latin typeface="Century Gothic"/>
                <a:ea typeface="Century Gothic"/>
                <a:cs typeface="Century Gothic"/>
                <a:sym typeface="Century Gothic"/>
              </a:rPr>
              <a:t>physical health is worse </a:t>
            </a:r>
            <a:r>
              <a:rPr lang="en-US" sz="3000" b="0" i="0" u="none" strike="noStrike" cap="none" dirty="0">
                <a:solidFill>
                  <a:srgbClr val="00517F"/>
                </a:solidFill>
                <a:latin typeface="Century Gothic"/>
                <a:ea typeface="Century Gothic"/>
                <a:cs typeface="Century Gothic"/>
                <a:sym typeface="Century Gothic"/>
              </a:rPr>
              <a:t>than it was pre-pandemic.</a:t>
            </a:r>
            <a:endParaRPr sz="3000" b="1" i="0" u="none" strike="noStrike" cap="none" dirty="0">
              <a:solidFill>
                <a:srgbClr val="00517F"/>
              </a:solidFill>
              <a:latin typeface="Century Gothic"/>
              <a:ea typeface="Century Gothic"/>
              <a:cs typeface="Century Gothic"/>
              <a:sym typeface="Century Gothic"/>
            </a:endParaRPr>
          </a:p>
        </p:txBody>
      </p:sp>
      <p:sp>
        <p:nvSpPr>
          <p:cNvPr id="375" name="Google Shape;375;p25"/>
          <p:cNvSpPr/>
          <p:nvPr/>
        </p:nvSpPr>
        <p:spPr>
          <a:xfrm>
            <a:off x="14996160" y="4030828"/>
            <a:ext cx="8071612" cy="5667787"/>
          </a:xfrm>
          <a:prstGeom prst="wedgeEllipseCallout">
            <a:avLst>
              <a:gd name="adj1" fmla="val -44646"/>
              <a:gd name="adj2" fmla="val -44482"/>
            </a:avLst>
          </a:prstGeom>
          <a:solidFill>
            <a:srgbClr val="66C7FF"/>
          </a:solidFill>
          <a:ln w="25400" cap="flat" cmpd="sng">
            <a:solidFill>
              <a:srgbClr val="4F671B"/>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5E5E5E"/>
              </a:buClr>
              <a:buSzPts val="3200"/>
              <a:buFont typeface="Helvetica Neue"/>
              <a:buNone/>
            </a:pPr>
            <a:endParaRPr sz="3200" b="0" i="0" u="none" strike="noStrike" cap="none" dirty="0">
              <a:solidFill>
                <a:schemeClr val="lt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323D48"/>
              </a:buClr>
              <a:buSzPts val="3200"/>
              <a:buFont typeface="Century Gothic"/>
              <a:buNone/>
            </a:pPr>
            <a:r>
              <a:rPr lang="en-US" sz="3200" b="0" i="0" u="none" strike="noStrike" cap="none" dirty="0">
                <a:solidFill>
                  <a:srgbClr val="323D48"/>
                </a:solidFill>
                <a:latin typeface="Century Gothic"/>
                <a:ea typeface="Century Gothic"/>
                <a:cs typeface="Century Gothic"/>
                <a:sym typeface="Century Gothic"/>
              </a:rPr>
              <a:t>“Many put off regular check-ups because fear of getting the Covid-19 virus. The consequences are obvious…We are an unhealthier community.</a:t>
            </a:r>
            <a:r>
              <a:rPr lang="en-US" sz="3200" b="0" i="0" u="none" strike="noStrike" cap="none" dirty="0">
                <a:solidFill>
                  <a:schemeClr val="dk1"/>
                </a:solidFill>
                <a:latin typeface="Century Gothic"/>
                <a:ea typeface="Century Gothic"/>
                <a:cs typeface="Century Gothic"/>
                <a:sym typeface="Century Gothic"/>
              </a:rPr>
              <a:t>”</a:t>
            </a:r>
            <a:endParaRPr sz="3200" b="0" i="1"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graphicFrame>
        <p:nvGraphicFramePr>
          <p:cNvPr id="380" name="Google Shape;380;p26"/>
          <p:cNvGraphicFramePr/>
          <p:nvPr/>
        </p:nvGraphicFramePr>
        <p:xfrm>
          <a:off x="1586204" y="4516015"/>
          <a:ext cx="13361436" cy="8136295"/>
        </p:xfrm>
        <a:graphic>
          <a:graphicData uri="http://schemas.openxmlformats.org/drawingml/2006/chart">
            <c:chart xmlns:c="http://schemas.openxmlformats.org/drawingml/2006/chart" xmlns:r="http://schemas.openxmlformats.org/officeDocument/2006/relationships" r:id="rId3"/>
          </a:graphicData>
        </a:graphic>
      </p:graphicFrame>
      <p:sp>
        <p:nvSpPr>
          <p:cNvPr id="381" name="Google Shape;381;p26"/>
          <p:cNvSpPr txBox="1"/>
          <p:nvPr/>
        </p:nvSpPr>
        <p:spPr>
          <a:xfrm>
            <a:off x="907922" y="549148"/>
            <a:ext cx="21971000" cy="186486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2B3D6D"/>
              </a:buClr>
              <a:buSzPts val="4400"/>
              <a:buFont typeface="Century Gothic"/>
              <a:buNone/>
            </a:pPr>
            <a:r>
              <a:rPr lang="en-US" sz="4400" b="1" i="0" u="none" strike="noStrike" cap="none" dirty="0">
                <a:solidFill>
                  <a:srgbClr val="2B3D6D"/>
                </a:solidFill>
                <a:latin typeface="Century Gothic"/>
                <a:ea typeface="Century Gothic"/>
                <a:cs typeface="Century Gothic"/>
                <a:sym typeface="Century Gothic"/>
              </a:rPr>
              <a:t>Further compounding the crisis, Hawaiʻi </a:t>
            </a:r>
            <a:r>
              <a:rPr lang="en-US" sz="4400" b="1" dirty="0">
                <a:solidFill>
                  <a:srgbClr val="2B3D6D"/>
                </a:solidFill>
                <a:latin typeface="Century Gothic"/>
                <a:ea typeface="Century Gothic"/>
                <a:cs typeface="Century Gothic"/>
                <a:sym typeface="Century Gothic"/>
              </a:rPr>
              <a:t>may b</a:t>
            </a:r>
            <a:r>
              <a:rPr lang="en-US" sz="4400" b="1" i="0" u="none" strike="noStrike" cap="none" dirty="0">
                <a:solidFill>
                  <a:srgbClr val="2B3D6D"/>
                </a:solidFill>
                <a:latin typeface="Century Gothic"/>
                <a:ea typeface="Century Gothic"/>
                <a:cs typeface="Century Gothic"/>
                <a:sym typeface="Century Gothic"/>
              </a:rPr>
              <a:t>e losing more Providers.</a:t>
            </a:r>
          </a:p>
          <a:p>
            <a:pPr marL="0" marR="0" lvl="0" indent="0" algn="l" rtl="0">
              <a:lnSpc>
                <a:spcPct val="120000"/>
              </a:lnSpc>
              <a:spcBef>
                <a:spcPts val="0"/>
              </a:spcBef>
              <a:spcAft>
                <a:spcPts val="0"/>
              </a:spcAft>
              <a:buClr>
                <a:srgbClr val="2B3D6D"/>
              </a:buClr>
              <a:buSzPts val="4400"/>
              <a:buFont typeface="Century Gothic"/>
              <a:buNone/>
            </a:pPr>
            <a:r>
              <a:rPr lang="en-US" sz="4000" dirty="0">
                <a:solidFill>
                  <a:srgbClr val="2B3D6D"/>
                </a:solidFill>
                <a:latin typeface="Century Gothic"/>
                <a:sym typeface="Century Gothic"/>
              </a:rPr>
              <a:t>Roughly one-quarter say they are less than five years away from retirement.</a:t>
            </a:r>
            <a:endParaRPr sz="4000" dirty="0"/>
          </a:p>
        </p:txBody>
      </p:sp>
      <p:graphicFrame>
        <p:nvGraphicFramePr>
          <p:cNvPr id="382" name="Google Shape;382;p26"/>
          <p:cNvGraphicFramePr/>
          <p:nvPr>
            <p:extLst>
              <p:ext uri="{D42A27DB-BD31-4B8C-83A1-F6EECF244321}">
                <p14:modId xmlns:p14="http://schemas.microsoft.com/office/powerpoint/2010/main" val="628320872"/>
              </p:ext>
            </p:extLst>
          </p:nvPr>
        </p:nvGraphicFramePr>
        <p:xfrm>
          <a:off x="630336" y="5561051"/>
          <a:ext cx="5378578" cy="43667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3" name="Google Shape;383;p26"/>
          <p:cNvGraphicFramePr/>
          <p:nvPr/>
        </p:nvGraphicFramePr>
        <p:xfrm>
          <a:off x="5855453" y="5561051"/>
          <a:ext cx="5378578" cy="43667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84" name="Google Shape;384;p26"/>
          <p:cNvGraphicFramePr/>
          <p:nvPr/>
        </p:nvGraphicFramePr>
        <p:xfrm>
          <a:off x="11288949" y="5638807"/>
          <a:ext cx="5378578" cy="4366722"/>
        </p:xfrm>
        <a:graphic>
          <a:graphicData uri="http://schemas.openxmlformats.org/drawingml/2006/chart">
            <c:chart xmlns:c="http://schemas.openxmlformats.org/drawingml/2006/chart" xmlns:r="http://schemas.openxmlformats.org/officeDocument/2006/relationships" r:id="rId6"/>
          </a:graphicData>
        </a:graphic>
      </p:graphicFrame>
      <p:sp>
        <p:nvSpPr>
          <p:cNvPr id="385" name="Google Shape;385;p26"/>
          <p:cNvSpPr txBox="1"/>
          <p:nvPr/>
        </p:nvSpPr>
        <p:spPr>
          <a:xfrm>
            <a:off x="2836501" y="7158625"/>
            <a:ext cx="1679400" cy="780000"/>
          </a:xfrm>
          <a:prstGeom prst="rect">
            <a:avLst/>
          </a:prstGeom>
          <a:solidFill>
            <a:srgbClr val="E8F3FA"/>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517F"/>
              </a:buClr>
              <a:buSzPts val="4400"/>
              <a:buFont typeface="Century Gothic"/>
              <a:buNone/>
            </a:pPr>
            <a:r>
              <a:rPr lang="en-US" sz="4400" b="1">
                <a:solidFill>
                  <a:srgbClr val="00517F"/>
                </a:solidFill>
                <a:latin typeface="Century Gothic"/>
                <a:ea typeface="Century Gothic"/>
                <a:cs typeface="Century Gothic"/>
                <a:sym typeface="Century Gothic"/>
              </a:rPr>
              <a:t>49</a:t>
            </a:r>
            <a:r>
              <a:rPr lang="en-US" sz="4400" b="1" i="0" u="none" strike="noStrike" cap="none">
                <a:solidFill>
                  <a:srgbClr val="00517F"/>
                </a:solidFill>
                <a:latin typeface="Century Gothic"/>
                <a:ea typeface="Century Gothic"/>
                <a:cs typeface="Century Gothic"/>
                <a:sym typeface="Century Gothic"/>
              </a:rPr>
              <a:t>%</a:t>
            </a:r>
            <a:endParaRPr/>
          </a:p>
        </p:txBody>
      </p:sp>
      <p:sp>
        <p:nvSpPr>
          <p:cNvPr id="386" name="Google Shape;386;p26"/>
          <p:cNvSpPr txBox="1"/>
          <p:nvPr/>
        </p:nvSpPr>
        <p:spPr>
          <a:xfrm>
            <a:off x="8154951" y="7158618"/>
            <a:ext cx="1754155" cy="77970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517F"/>
              </a:buClr>
              <a:buSzPts val="4400"/>
              <a:buFont typeface="Century Gothic"/>
              <a:buNone/>
            </a:pPr>
            <a:r>
              <a:rPr lang="en-US" sz="4400" b="1" i="0" u="none" strike="noStrike" cap="none">
                <a:solidFill>
                  <a:srgbClr val="00517F"/>
                </a:solidFill>
                <a:latin typeface="Century Gothic"/>
                <a:ea typeface="Century Gothic"/>
                <a:cs typeface="Century Gothic"/>
                <a:sym typeface="Century Gothic"/>
              </a:rPr>
              <a:t>46%</a:t>
            </a:r>
            <a:endParaRPr/>
          </a:p>
        </p:txBody>
      </p:sp>
      <p:sp>
        <p:nvSpPr>
          <p:cNvPr id="387" name="Google Shape;387;p26"/>
          <p:cNvSpPr txBox="1"/>
          <p:nvPr/>
        </p:nvSpPr>
        <p:spPr>
          <a:xfrm>
            <a:off x="13548041" y="7158618"/>
            <a:ext cx="1754155" cy="77970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517F"/>
              </a:buClr>
              <a:buSzPts val="4400"/>
              <a:buFont typeface="Century Gothic"/>
              <a:buNone/>
            </a:pPr>
            <a:r>
              <a:rPr lang="en-US" sz="4400" b="1" i="0" u="none" strike="noStrike" cap="none">
                <a:solidFill>
                  <a:srgbClr val="00517F"/>
                </a:solidFill>
                <a:latin typeface="Century Gothic"/>
                <a:ea typeface="Century Gothic"/>
                <a:cs typeface="Century Gothic"/>
                <a:sym typeface="Century Gothic"/>
              </a:rPr>
              <a:t>36%</a:t>
            </a:r>
            <a:endParaRPr/>
          </a:p>
        </p:txBody>
      </p:sp>
      <p:sp>
        <p:nvSpPr>
          <p:cNvPr id="388" name="Google Shape;388;p26"/>
          <p:cNvSpPr txBox="1"/>
          <p:nvPr/>
        </p:nvSpPr>
        <p:spPr>
          <a:xfrm>
            <a:off x="1082350" y="9720475"/>
            <a:ext cx="4866408" cy="56425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3000"/>
              <a:buFont typeface="Century Gothic"/>
              <a:buNone/>
            </a:pPr>
            <a:r>
              <a:rPr lang="en-US" sz="3000" b="1" i="0" u="none" strike="noStrike" cap="none">
                <a:solidFill>
                  <a:srgbClr val="00517F"/>
                </a:solidFill>
                <a:latin typeface="Century Gothic"/>
                <a:ea typeface="Century Gothic"/>
                <a:cs typeface="Century Gothic"/>
                <a:sym typeface="Century Gothic"/>
              </a:rPr>
              <a:t>Moving to the mainland</a:t>
            </a:r>
            <a:endParaRPr/>
          </a:p>
        </p:txBody>
      </p:sp>
      <p:sp>
        <p:nvSpPr>
          <p:cNvPr id="389" name="Google Shape;389;p26"/>
          <p:cNvSpPr txBox="1"/>
          <p:nvPr/>
        </p:nvSpPr>
        <p:spPr>
          <a:xfrm>
            <a:off x="-1056451" y="3691714"/>
            <a:ext cx="196689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517F"/>
              </a:buClr>
              <a:buSzPts val="4000"/>
              <a:buFont typeface="Century Gothic"/>
              <a:buNone/>
            </a:pPr>
            <a:r>
              <a:rPr lang="en-US" sz="4000" b="1" i="0" u="none" strike="noStrike" cap="none">
                <a:solidFill>
                  <a:srgbClr val="00517F"/>
                </a:solidFill>
                <a:latin typeface="Century Gothic"/>
                <a:ea typeface="Century Gothic"/>
                <a:cs typeface="Century Gothic"/>
                <a:sym typeface="Century Gothic"/>
              </a:rPr>
              <a:t>Over the past year, health care providers have considered:</a:t>
            </a:r>
            <a:endParaRPr/>
          </a:p>
        </p:txBody>
      </p:sp>
      <p:sp>
        <p:nvSpPr>
          <p:cNvPr id="390" name="Google Shape;390;p26"/>
          <p:cNvSpPr txBox="1"/>
          <p:nvPr/>
        </p:nvSpPr>
        <p:spPr>
          <a:xfrm>
            <a:off x="6195525" y="9742248"/>
            <a:ext cx="6139543" cy="56425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3000"/>
              <a:buFont typeface="Century Gothic"/>
              <a:buNone/>
            </a:pPr>
            <a:r>
              <a:rPr lang="en-US" sz="3000" b="1" i="0" u="none" strike="noStrike" cap="none">
                <a:solidFill>
                  <a:srgbClr val="00517F"/>
                </a:solidFill>
                <a:latin typeface="Century Gothic"/>
                <a:ea typeface="Century Gothic"/>
                <a:cs typeface="Century Gothic"/>
                <a:sym typeface="Century Gothic"/>
              </a:rPr>
              <a:t>Retiring or leaving medicine</a:t>
            </a:r>
            <a:endParaRPr/>
          </a:p>
        </p:txBody>
      </p:sp>
      <p:sp>
        <p:nvSpPr>
          <p:cNvPr id="391" name="Google Shape;391;p26"/>
          <p:cNvSpPr txBox="1"/>
          <p:nvPr/>
        </p:nvSpPr>
        <p:spPr>
          <a:xfrm>
            <a:off x="12708287" y="9742248"/>
            <a:ext cx="6139543" cy="564257"/>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3000"/>
              <a:buFont typeface="Century Gothic"/>
              <a:buNone/>
            </a:pPr>
            <a:r>
              <a:rPr lang="en-US" sz="3000" b="1" i="0" u="none" strike="noStrike" cap="none">
                <a:solidFill>
                  <a:srgbClr val="00517F"/>
                </a:solidFill>
                <a:latin typeface="Century Gothic"/>
                <a:ea typeface="Century Gothic"/>
                <a:cs typeface="Century Gothic"/>
                <a:sym typeface="Century Gothic"/>
              </a:rPr>
              <a:t>Reducing hours </a:t>
            </a:r>
            <a:endParaRPr/>
          </a:p>
        </p:txBody>
      </p:sp>
      <p:pic>
        <p:nvPicPr>
          <p:cNvPr id="392" name="Google Shape;392;p26"/>
          <p:cNvPicPr preferRelativeResize="0"/>
          <p:nvPr/>
        </p:nvPicPr>
        <p:blipFill rotWithShape="1">
          <a:blip r:embed="rId7">
            <a:alphaModFix/>
          </a:blip>
          <a:srcRect/>
          <a:stretch/>
        </p:blipFill>
        <p:spPr>
          <a:xfrm>
            <a:off x="17541285" y="5774321"/>
            <a:ext cx="4044593" cy="4044593"/>
          </a:xfrm>
          <a:prstGeom prst="rect">
            <a:avLst/>
          </a:prstGeom>
          <a:noFill/>
          <a:ln>
            <a:noFill/>
          </a:ln>
        </p:spPr>
      </p:pic>
      <p:graphicFrame>
        <p:nvGraphicFramePr>
          <p:cNvPr id="393" name="Google Shape;393;p26"/>
          <p:cNvGraphicFramePr/>
          <p:nvPr>
            <p:extLst>
              <p:ext uri="{D42A27DB-BD31-4B8C-83A1-F6EECF244321}">
                <p14:modId xmlns:p14="http://schemas.microsoft.com/office/powerpoint/2010/main" val="231296770"/>
              </p:ext>
            </p:extLst>
          </p:nvPr>
        </p:nvGraphicFramePr>
        <p:xfrm>
          <a:off x="6004736" y="5561051"/>
          <a:ext cx="5378578" cy="436672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94" name="Google Shape;394;p26"/>
          <p:cNvGraphicFramePr/>
          <p:nvPr/>
        </p:nvGraphicFramePr>
        <p:xfrm>
          <a:off x="11267181" y="5561051"/>
          <a:ext cx="5378578" cy="4366722"/>
        </p:xfrm>
        <a:graphic>
          <a:graphicData uri="http://schemas.openxmlformats.org/drawingml/2006/chart">
            <c:chart xmlns:c="http://schemas.openxmlformats.org/drawingml/2006/chart" xmlns:r="http://schemas.openxmlformats.org/officeDocument/2006/relationships" r:id="rId9"/>
          </a:graphicData>
        </a:graphic>
      </p:graphicFrame>
      <p:sp>
        <p:nvSpPr>
          <p:cNvPr id="395" name="Google Shape;395;p26"/>
          <p:cNvSpPr txBox="1"/>
          <p:nvPr/>
        </p:nvSpPr>
        <p:spPr>
          <a:xfrm>
            <a:off x="8192276" y="7158625"/>
            <a:ext cx="1679400" cy="780000"/>
          </a:xfrm>
          <a:prstGeom prst="rect">
            <a:avLst/>
          </a:prstGeom>
          <a:solidFill>
            <a:srgbClr val="E8F3FA"/>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517F"/>
              </a:buClr>
              <a:buSzPts val="4400"/>
              <a:buFont typeface="Century Gothic"/>
              <a:buNone/>
            </a:pPr>
            <a:r>
              <a:rPr lang="en-US" sz="4400" b="1" i="0" u="none" strike="noStrike" cap="none">
                <a:solidFill>
                  <a:srgbClr val="00517F"/>
                </a:solidFill>
                <a:latin typeface="Century Gothic"/>
                <a:ea typeface="Century Gothic"/>
                <a:cs typeface="Century Gothic"/>
                <a:sym typeface="Century Gothic"/>
              </a:rPr>
              <a:t>5</a:t>
            </a:r>
            <a:r>
              <a:rPr lang="en-US" sz="4400" b="1">
                <a:solidFill>
                  <a:srgbClr val="00517F"/>
                </a:solidFill>
                <a:latin typeface="Century Gothic"/>
                <a:ea typeface="Century Gothic"/>
                <a:cs typeface="Century Gothic"/>
                <a:sym typeface="Century Gothic"/>
              </a:rPr>
              <a:t>3</a:t>
            </a:r>
            <a:r>
              <a:rPr lang="en-US" sz="4400" b="1" i="0" u="none" strike="noStrike" cap="none">
                <a:solidFill>
                  <a:srgbClr val="00517F"/>
                </a:solidFill>
                <a:latin typeface="Century Gothic"/>
                <a:ea typeface="Century Gothic"/>
                <a:cs typeface="Century Gothic"/>
                <a:sym typeface="Century Gothic"/>
              </a:rPr>
              <a:t>%</a:t>
            </a:r>
            <a:endParaRPr/>
          </a:p>
        </p:txBody>
      </p:sp>
      <p:pic>
        <p:nvPicPr>
          <p:cNvPr id="396" name="Google Shape;396;p26"/>
          <p:cNvPicPr preferRelativeResize="0"/>
          <p:nvPr/>
        </p:nvPicPr>
        <p:blipFill rotWithShape="1">
          <a:blip r:embed="rId10">
            <a:alphaModFix/>
          </a:blip>
          <a:srcRect/>
          <a:stretch/>
        </p:blipFill>
        <p:spPr>
          <a:xfrm>
            <a:off x="11210711" y="5561014"/>
            <a:ext cx="5378700" cy="4366800"/>
          </a:xfrm>
          <a:prstGeom prst="rect">
            <a:avLst/>
          </a:prstGeom>
          <a:noFill/>
          <a:ln>
            <a:noFill/>
          </a:ln>
        </p:spPr>
      </p:pic>
      <p:sp>
        <p:nvSpPr>
          <p:cNvPr id="397" name="Google Shape;397;p26"/>
          <p:cNvSpPr txBox="1"/>
          <p:nvPr/>
        </p:nvSpPr>
        <p:spPr>
          <a:xfrm>
            <a:off x="13547950" y="7158625"/>
            <a:ext cx="1399800" cy="780000"/>
          </a:xfrm>
          <a:prstGeom prst="rect">
            <a:avLst/>
          </a:prstGeom>
          <a:solidFill>
            <a:srgbClr val="E8F3FA"/>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517F"/>
              </a:buClr>
              <a:buSzPts val="4400"/>
              <a:buFont typeface="Century Gothic"/>
              <a:buNone/>
            </a:pPr>
            <a:r>
              <a:rPr lang="en-US" sz="4400" b="1">
                <a:solidFill>
                  <a:srgbClr val="00517F"/>
                </a:solidFill>
                <a:latin typeface="Century Gothic"/>
                <a:ea typeface="Century Gothic"/>
                <a:cs typeface="Century Gothic"/>
                <a:sym typeface="Century Gothic"/>
              </a:rPr>
              <a:t>52</a:t>
            </a:r>
            <a:r>
              <a:rPr lang="en-US" sz="4400" b="1" i="0" u="none" strike="noStrike" cap="none">
                <a:solidFill>
                  <a:srgbClr val="00517F"/>
                </a:solidFill>
                <a:latin typeface="Century Gothic"/>
                <a:ea typeface="Century Gothic"/>
                <a:cs typeface="Century Gothic"/>
                <a:sym typeface="Century Gothic"/>
              </a:rPr>
              <a: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8"/>
          <p:cNvSpPr txBox="1">
            <a:spLocks noGrp="1"/>
          </p:cNvSpPr>
          <p:nvPr>
            <p:ph type="title"/>
          </p:nvPr>
        </p:nvSpPr>
        <p:spPr>
          <a:xfrm>
            <a:off x="1206496" y="5168900"/>
            <a:ext cx="21971004" cy="4648200"/>
          </a:xfrm>
          <a:prstGeom prst="rect">
            <a:avLst/>
          </a:prstGeom>
          <a:noFill/>
          <a:ln>
            <a:noFill/>
          </a:ln>
        </p:spPr>
        <p:txBody>
          <a:bodyPr spcFirstLastPara="1" wrap="square" lIns="50800" tIns="50800" rIns="50800" bIns="50800" anchor="ctr" anchorCtr="0">
            <a:normAutofit/>
          </a:bodyPr>
          <a:lstStyle/>
          <a:p>
            <a:pPr marL="0" lvl="0" indent="0" algn="l" rtl="0">
              <a:lnSpc>
                <a:spcPct val="80000"/>
              </a:lnSpc>
              <a:spcBef>
                <a:spcPts val="0"/>
              </a:spcBef>
              <a:spcAft>
                <a:spcPts val="0"/>
              </a:spcAft>
              <a:buClr>
                <a:srgbClr val="E8F3FA"/>
              </a:buClr>
              <a:buSzPts val="11600"/>
              <a:buFont typeface="Century Gothic"/>
              <a:buNone/>
            </a:pPr>
            <a:r>
              <a:rPr lang="en-US" dirty="0"/>
              <a:t>Seeking Solutions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graphicFrame>
        <p:nvGraphicFramePr>
          <p:cNvPr id="448" name="Google Shape;448;p32"/>
          <p:cNvGraphicFramePr/>
          <p:nvPr/>
        </p:nvGraphicFramePr>
        <p:xfrm>
          <a:off x="1586204" y="4516015"/>
          <a:ext cx="13361436" cy="8136295"/>
        </p:xfrm>
        <a:graphic>
          <a:graphicData uri="http://schemas.openxmlformats.org/drawingml/2006/chart">
            <c:chart xmlns:c="http://schemas.openxmlformats.org/drawingml/2006/chart" xmlns:r="http://schemas.openxmlformats.org/officeDocument/2006/relationships" r:id="rId3"/>
          </a:graphicData>
        </a:graphic>
      </p:graphicFrame>
      <p:sp>
        <p:nvSpPr>
          <p:cNvPr id="449" name="Google Shape;449;p32"/>
          <p:cNvSpPr txBox="1"/>
          <p:nvPr/>
        </p:nvSpPr>
        <p:spPr>
          <a:xfrm>
            <a:off x="690465" y="231911"/>
            <a:ext cx="23139919" cy="186486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2B3D6D"/>
              </a:buClr>
              <a:buSzPts val="4400"/>
              <a:buFont typeface="Century Gothic"/>
              <a:buNone/>
            </a:pPr>
            <a:r>
              <a:rPr lang="en-US" sz="4400" b="1" i="0" u="none" strike="noStrike" cap="none" dirty="0">
                <a:solidFill>
                  <a:srgbClr val="2B3D6D"/>
                </a:solidFill>
                <a:latin typeface="Century Gothic"/>
                <a:ea typeface="Century Gothic"/>
                <a:cs typeface="Century Gothic"/>
                <a:sym typeface="Century Gothic"/>
              </a:rPr>
              <a:t>Providers especially, along with a number of respondents, blame local reimbursement rates for doctor shortages.</a:t>
            </a:r>
            <a:endParaRPr dirty="0"/>
          </a:p>
          <a:p>
            <a:pPr marL="0" marR="0" lvl="0" indent="0" algn="l" rtl="0">
              <a:lnSpc>
                <a:spcPct val="120000"/>
              </a:lnSpc>
              <a:spcBef>
                <a:spcPts val="0"/>
              </a:spcBef>
              <a:spcAft>
                <a:spcPts val="0"/>
              </a:spcAft>
              <a:buClr>
                <a:srgbClr val="2B3D6D"/>
              </a:buClr>
              <a:buSzPts val="4400"/>
              <a:buFont typeface="Century Gothic"/>
              <a:buNone/>
            </a:pPr>
            <a:r>
              <a:rPr lang="en-US" sz="4000" b="0" i="0" u="none" strike="noStrike" cap="none" dirty="0">
                <a:solidFill>
                  <a:srgbClr val="2B3D6D"/>
                </a:solidFill>
                <a:latin typeface="Century Gothic"/>
                <a:ea typeface="Century Gothic"/>
                <a:cs typeface="Century Gothic"/>
                <a:sym typeface="Century Gothic"/>
              </a:rPr>
              <a:t>It is </a:t>
            </a:r>
            <a:r>
              <a:rPr lang="en-US" sz="4000" dirty="0">
                <a:solidFill>
                  <a:srgbClr val="2B3D6D"/>
                </a:solidFill>
                <a:latin typeface="Century Gothic"/>
                <a:ea typeface="Century Gothic"/>
                <a:cs typeface="Century Gothic"/>
                <a:sym typeface="Century Gothic"/>
              </a:rPr>
              <a:t>seen as the second-biggest barrier to provider recruitment, </a:t>
            </a:r>
            <a:r>
              <a:rPr lang="en-US" sz="4000" b="0" i="0" u="none" strike="noStrike" cap="none" dirty="0">
                <a:solidFill>
                  <a:srgbClr val="2B3D6D"/>
                </a:solidFill>
                <a:latin typeface="Century Gothic"/>
                <a:ea typeface="Century Gothic"/>
                <a:cs typeface="Century Gothic"/>
                <a:sym typeface="Century Gothic"/>
              </a:rPr>
              <a:t> below cost of living.</a:t>
            </a:r>
            <a:endParaRPr sz="4000" dirty="0"/>
          </a:p>
        </p:txBody>
      </p:sp>
      <p:graphicFrame>
        <p:nvGraphicFramePr>
          <p:cNvPr id="450" name="Google Shape;450;p32"/>
          <p:cNvGraphicFramePr/>
          <p:nvPr>
            <p:extLst>
              <p:ext uri="{D42A27DB-BD31-4B8C-83A1-F6EECF244321}">
                <p14:modId xmlns:p14="http://schemas.microsoft.com/office/powerpoint/2010/main" val="2673875134"/>
              </p:ext>
            </p:extLst>
          </p:nvPr>
        </p:nvGraphicFramePr>
        <p:xfrm>
          <a:off x="916229" y="5558349"/>
          <a:ext cx="7499987" cy="55508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52" name="Google Shape;452;p32"/>
          <p:cNvGraphicFramePr/>
          <p:nvPr/>
        </p:nvGraphicFramePr>
        <p:xfrm>
          <a:off x="11288949" y="5638807"/>
          <a:ext cx="5378578" cy="4366722"/>
        </p:xfrm>
        <a:graphic>
          <a:graphicData uri="http://schemas.openxmlformats.org/drawingml/2006/chart">
            <c:chart xmlns:c="http://schemas.openxmlformats.org/drawingml/2006/chart" xmlns:r="http://schemas.openxmlformats.org/officeDocument/2006/relationships" r:id="rId5"/>
          </a:graphicData>
        </a:graphic>
      </p:graphicFrame>
      <p:sp>
        <p:nvSpPr>
          <p:cNvPr id="453" name="Google Shape;453;p32"/>
          <p:cNvSpPr txBox="1"/>
          <p:nvPr/>
        </p:nvSpPr>
        <p:spPr>
          <a:xfrm>
            <a:off x="4136073" y="7707457"/>
            <a:ext cx="1754100" cy="10259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517F"/>
              </a:buClr>
              <a:buSzPts val="4400"/>
              <a:buFont typeface="Century Gothic"/>
              <a:buNone/>
            </a:pPr>
            <a:r>
              <a:rPr lang="en-US" sz="6000" b="1" dirty="0">
                <a:solidFill>
                  <a:srgbClr val="00517F"/>
                </a:solidFill>
                <a:latin typeface="Century Gothic"/>
                <a:ea typeface="Century Gothic"/>
                <a:cs typeface="Century Gothic"/>
                <a:sym typeface="Century Gothic"/>
              </a:rPr>
              <a:t>55</a:t>
            </a:r>
            <a:r>
              <a:rPr lang="en-US" sz="6000" b="1" i="0" u="none" strike="noStrike" cap="none" dirty="0">
                <a:solidFill>
                  <a:srgbClr val="00517F"/>
                </a:solidFill>
                <a:latin typeface="Century Gothic"/>
                <a:ea typeface="Century Gothic"/>
                <a:cs typeface="Century Gothic"/>
                <a:sym typeface="Century Gothic"/>
              </a:rPr>
              <a:t>%</a:t>
            </a:r>
            <a:endParaRPr sz="6000" dirty="0"/>
          </a:p>
        </p:txBody>
      </p:sp>
      <p:sp>
        <p:nvSpPr>
          <p:cNvPr id="454" name="Google Shape;454;p32"/>
          <p:cNvSpPr txBox="1"/>
          <p:nvPr/>
        </p:nvSpPr>
        <p:spPr>
          <a:xfrm>
            <a:off x="1838871" y="10773107"/>
            <a:ext cx="6909507" cy="77970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517F"/>
              </a:buClr>
              <a:buSzPts val="3000"/>
              <a:buFont typeface="Century Gothic"/>
              <a:buNone/>
            </a:pPr>
            <a:r>
              <a:rPr lang="en-US" sz="4400" b="1" i="0" u="none" strike="noStrike" cap="none" dirty="0">
                <a:solidFill>
                  <a:srgbClr val="00517F"/>
                </a:solidFill>
                <a:latin typeface="Century Gothic"/>
                <a:ea typeface="Century Gothic"/>
                <a:cs typeface="Century Gothic"/>
                <a:sym typeface="Century Gothic"/>
              </a:rPr>
              <a:t>Low reimbursement rates</a:t>
            </a:r>
            <a:endParaRPr sz="4400" b="1" i="0" u="none" strike="noStrike" cap="none" dirty="0">
              <a:solidFill>
                <a:srgbClr val="00517F"/>
              </a:solidFill>
              <a:latin typeface="Century Gothic"/>
              <a:ea typeface="Century Gothic"/>
              <a:cs typeface="Century Gothic"/>
              <a:sym typeface="Century Gothic"/>
            </a:endParaRPr>
          </a:p>
        </p:txBody>
      </p:sp>
      <p:sp>
        <p:nvSpPr>
          <p:cNvPr id="455" name="Google Shape;455;p32"/>
          <p:cNvSpPr txBox="1"/>
          <p:nvPr/>
        </p:nvSpPr>
        <p:spPr>
          <a:xfrm>
            <a:off x="1138333" y="3953898"/>
            <a:ext cx="8380009"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517F"/>
              </a:buClr>
              <a:buSzPts val="2800"/>
              <a:buFont typeface="Century Gothic"/>
              <a:buNone/>
            </a:pPr>
            <a:r>
              <a:rPr lang="en-US" sz="2800" b="0" i="0" u="none" strike="noStrike" cap="none" dirty="0">
                <a:solidFill>
                  <a:srgbClr val="00517F"/>
                </a:solidFill>
                <a:latin typeface="Century Gothic"/>
                <a:ea typeface="Century Gothic"/>
                <a:cs typeface="Century Gothic"/>
                <a:sym typeface="Century Gothic"/>
              </a:rPr>
              <a:t>What are the major obstacles to recruiting new providers to your practice/organization?</a:t>
            </a:r>
          </a:p>
          <a:p>
            <a:pPr marL="0" marR="0" lvl="0" indent="0" algn="ctr" rtl="0">
              <a:lnSpc>
                <a:spcPct val="100000"/>
              </a:lnSpc>
              <a:spcBef>
                <a:spcPts val="0"/>
              </a:spcBef>
              <a:spcAft>
                <a:spcPts val="0"/>
              </a:spcAft>
              <a:buClr>
                <a:srgbClr val="00517F"/>
              </a:buClr>
              <a:buSzPts val="2800"/>
              <a:buFont typeface="Century Gothic"/>
              <a:buNone/>
            </a:pPr>
            <a:r>
              <a:rPr lang="en-US" sz="2800" dirty="0">
                <a:solidFill>
                  <a:srgbClr val="00517F"/>
                </a:solidFill>
                <a:latin typeface="Century Gothic"/>
                <a:sym typeface="Century Gothic"/>
              </a:rPr>
              <a:t>[ASKED OF PROVIDERS]</a:t>
            </a:r>
            <a:endParaRPr dirty="0"/>
          </a:p>
        </p:txBody>
      </p:sp>
      <p:sp>
        <p:nvSpPr>
          <p:cNvPr id="456" name="Google Shape;456;p32"/>
          <p:cNvSpPr/>
          <p:nvPr/>
        </p:nvSpPr>
        <p:spPr>
          <a:xfrm>
            <a:off x="10680192" y="4053922"/>
            <a:ext cx="13094208" cy="1826141"/>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chemeClr val="lt1"/>
              </a:buClr>
              <a:buSzPts val="2800"/>
              <a:buFont typeface="Century Gothic"/>
              <a:buNone/>
            </a:pPr>
            <a:r>
              <a:rPr lang="en-US" sz="2800" b="0" i="0" u="none" strike="noStrike" cap="none" dirty="0">
                <a:solidFill>
                  <a:schemeClr val="lt1"/>
                </a:solidFill>
                <a:latin typeface="Century Gothic"/>
                <a:ea typeface="Century Gothic"/>
                <a:cs typeface="Century Gothic"/>
                <a:sym typeface="Century Gothic"/>
              </a:rPr>
              <a:t>“Our physicians need insurance reimbursement on par with mainland doctors. I know there are programs to improve this situation gradually, e.g. encouraging newly trained doctors to stay. But this situation is dire and needs to be fixed now.”</a:t>
            </a:r>
            <a:endParaRPr sz="2800" b="0" i="0" u="none" strike="noStrike" cap="none" dirty="0">
              <a:solidFill>
                <a:schemeClr val="lt1"/>
              </a:solidFill>
              <a:latin typeface="Century Gothic"/>
              <a:ea typeface="Century Gothic"/>
              <a:cs typeface="Century Gothic"/>
              <a:sym typeface="Century Gothic"/>
            </a:endParaRPr>
          </a:p>
        </p:txBody>
      </p:sp>
      <p:sp>
        <p:nvSpPr>
          <p:cNvPr id="457" name="Google Shape;457;p32"/>
          <p:cNvSpPr/>
          <p:nvPr/>
        </p:nvSpPr>
        <p:spPr>
          <a:xfrm>
            <a:off x="10680192" y="6101808"/>
            <a:ext cx="13094208" cy="3549690"/>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chemeClr val="lt1"/>
              </a:buClr>
              <a:buSzPts val="2800"/>
              <a:buFont typeface="Century Gothic"/>
              <a:buNone/>
            </a:pPr>
            <a:r>
              <a:rPr lang="en-US" sz="2800" b="0" i="0" u="none" strike="noStrike" cap="none" dirty="0">
                <a:solidFill>
                  <a:schemeClr val="lt1"/>
                </a:solidFill>
                <a:latin typeface="Century Gothic"/>
                <a:ea typeface="Century Gothic"/>
                <a:cs typeface="Century Gothic"/>
                <a:sym typeface="Century Gothic"/>
              </a:rPr>
              <a:t>“Hawaiʻi is the only state in the US that charges providers sales tax on Medicare immediacy/Quest payments. AND most private insurances do not pay tax with their claims, so the provider has to unfairly pay extra on top of low reimbursement. That is a significant factor in keeping or attracting providers. What is keeping Hawaiʻi from getting onboard with all the other states if not greed from the Hi gov and lack of concern about keeping providers?”</a:t>
            </a:r>
            <a:endParaRPr dirty="0"/>
          </a:p>
          <a:p>
            <a:pPr marL="0" marR="0" lvl="0" indent="0" algn="ctr" rtl="0">
              <a:lnSpc>
                <a:spcPct val="100000"/>
              </a:lnSpc>
              <a:spcBef>
                <a:spcPts val="0"/>
              </a:spcBef>
              <a:spcAft>
                <a:spcPts val="0"/>
              </a:spcAft>
              <a:buClr>
                <a:srgbClr val="5E5E5E"/>
              </a:buClr>
              <a:buSzPts val="2800"/>
              <a:buFont typeface="Helvetica Neue"/>
              <a:buNone/>
            </a:pPr>
            <a:endParaRPr sz="2800" b="0" i="0" u="none" strike="noStrike" cap="none" dirty="0">
              <a:solidFill>
                <a:schemeClr val="lt1"/>
              </a:solidFill>
              <a:latin typeface="Century Gothic"/>
              <a:ea typeface="Century Gothic"/>
              <a:cs typeface="Century Gothic"/>
              <a:sym typeface="Century Gothic"/>
            </a:endParaRPr>
          </a:p>
        </p:txBody>
      </p:sp>
      <p:sp>
        <p:nvSpPr>
          <p:cNvPr id="458" name="Google Shape;458;p32"/>
          <p:cNvSpPr/>
          <p:nvPr/>
        </p:nvSpPr>
        <p:spPr>
          <a:xfrm>
            <a:off x="10680192" y="10022899"/>
            <a:ext cx="13094208" cy="1826141"/>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chemeClr val="lt1"/>
              </a:buClr>
              <a:buSzPts val="2800"/>
              <a:buFont typeface="Century Gothic"/>
              <a:buNone/>
            </a:pPr>
            <a:r>
              <a:rPr lang="en-US" sz="2800" b="0" i="0" u="none" strike="noStrike" cap="none" dirty="0">
                <a:solidFill>
                  <a:schemeClr val="lt1"/>
                </a:solidFill>
                <a:latin typeface="Century Gothic"/>
                <a:ea typeface="Century Gothic"/>
                <a:cs typeface="Century Gothic"/>
                <a:sym typeface="Century Gothic"/>
              </a:rPr>
              <a:t>“The State of Hawaiʻi has extremely low reimbursement rates to health care providers from insurance companies. The HMSA insurance company is particularly stingy. This situation causes a physician shortage and lack of access to health care.”</a:t>
            </a:r>
            <a:endParaRPr sz="2800" b="0" i="0" u="none" strike="noStrike" cap="none" dirty="0">
              <a:solidFill>
                <a:schemeClr val="lt1"/>
              </a:solidFill>
              <a:latin typeface="Century Gothic"/>
              <a:ea typeface="Century Gothic"/>
              <a:cs typeface="Century Gothic"/>
              <a:sym typeface="Century Gothic"/>
            </a:endParaRPr>
          </a:p>
        </p:txBody>
      </p:sp>
      <p:sp>
        <p:nvSpPr>
          <p:cNvPr id="459" name="Google Shape;459;p32"/>
          <p:cNvSpPr/>
          <p:nvPr/>
        </p:nvSpPr>
        <p:spPr>
          <a:xfrm>
            <a:off x="10680192" y="12097931"/>
            <a:ext cx="13094208" cy="533479"/>
          </a:xfrm>
          <a:prstGeom prst="wedgeRectCallout">
            <a:avLst>
              <a:gd name="adj1" fmla="val -20833"/>
              <a:gd name="adj2" fmla="val 62500"/>
            </a:avLst>
          </a:prstGeom>
          <a:solidFill>
            <a:srgbClr val="00517F"/>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chemeClr val="lt1"/>
              </a:buClr>
              <a:buSzPts val="2800"/>
              <a:buFont typeface="Century Gothic"/>
              <a:buNone/>
            </a:pPr>
            <a:r>
              <a:rPr lang="en-US" sz="2800" b="0" i="0" u="none" strike="noStrike" cap="none" dirty="0">
                <a:solidFill>
                  <a:schemeClr val="lt1"/>
                </a:solidFill>
                <a:latin typeface="Century Gothic"/>
                <a:ea typeface="Century Gothic"/>
                <a:cs typeface="Century Gothic"/>
                <a:sym typeface="Century Gothic"/>
              </a:rPr>
              <a:t>“Reimbursements are ridiculously low.”</a:t>
            </a:r>
            <a:endParaRPr sz="2800" b="0" i="0" u="none" strike="noStrike" cap="none" dirty="0">
              <a:solidFill>
                <a:schemeClr val="lt1"/>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9"/>
          <p:cNvSpPr txBox="1"/>
          <p:nvPr/>
        </p:nvSpPr>
        <p:spPr>
          <a:xfrm>
            <a:off x="702649" y="12826"/>
            <a:ext cx="21971000" cy="18648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B3D6D"/>
              </a:buClr>
              <a:buSzPts val="4400"/>
              <a:buFont typeface="Century Gothic"/>
              <a:buNone/>
            </a:pPr>
            <a:r>
              <a:rPr lang="en-US" sz="4400" b="1" i="0" u="none" strike="noStrike" cap="none" dirty="0">
                <a:solidFill>
                  <a:srgbClr val="2B3D6D"/>
                </a:solidFill>
                <a:latin typeface="Century Gothic"/>
                <a:ea typeface="Century Gothic"/>
                <a:cs typeface="Century Gothic"/>
                <a:sym typeface="Century Gothic"/>
              </a:rPr>
              <a:t>There is consensus among Providers and patients that more needs to be done to develop a home-grown health care workforce.</a:t>
            </a:r>
            <a:r>
              <a:rPr lang="haw-US" sz="4400" b="1" i="0" u="none" strike="noStrike" cap="none" dirty="0">
                <a:solidFill>
                  <a:srgbClr val="2B3D6D"/>
                </a:solidFill>
                <a:latin typeface="Century Gothic"/>
                <a:ea typeface="Century Gothic"/>
                <a:cs typeface="Century Gothic"/>
                <a:sym typeface="Century Gothic"/>
              </a:rPr>
              <a:t> And that greater emphasis need to be placed on </a:t>
            </a:r>
            <a:r>
              <a:rPr lang="haw-US" sz="4400" b="1" i="0" u="sng" strike="noStrike" cap="none" dirty="0">
                <a:solidFill>
                  <a:srgbClr val="2B3D6D"/>
                </a:solidFill>
                <a:latin typeface="Century Gothic"/>
                <a:ea typeface="Century Gothic"/>
                <a:cs typeface="Century Gothic"/>
                <a:sym typeface="Century Gothic"/>
              </a:rPr>
              <a:t>retention</a:t>
            </a:r>
            <a:r>
              <a:rPr lang="haw-US" sz="4400" b="1" i="0" u="none" strike="noStrike" cap="none" dirty="0">
                <a:solidFill>
                  <a:srgbClr val="2B3D6D"/>
                </a:solidFill>
                <a:latin typeface="Century Gothic"/>
                <a:ea typeface="Century Gothic"/>
                <a:cs typeface="Century Gothic"/>
                <a:sym typeface="Century Gothic"/>
              </a:rPr>
              <a:t>.</a:t>
            </a:r>
            <a:endParaRPr dirty="0"/>
          </a:p>
          <a:p>
            <a:pPr marL="0" marR="0" lvl="0" indent="0" algn="l" rtl="0">
              <a:lnSpc>
                <a:spcPct val="120000"/>
              </a:lnSpc>
              <a:spcBef>
                <a:spcPts val="0"/>
              </a:spcBef>
              <a:spcAft>
                <a:spcPts val="0"/>
              </a:spcAft>
              <a:buClr>
                <a:srgbClr val="2B3D6D"/>
              </a:buClr>
              <a:buSzPts val="4400"/>
              <a:buFont typeface="Century Gothic"/>
              <a:buNone/>
            </a:pPr>
            <a:r>
              <a:rPr lang="en-US" sz="4000" b="0" i="0" u="none" strike="noStrike" cap="none" dirty="0">
                <a:solidFill>
                  <a:srgbClr val="2B3D6D"/>
                </a:solidFill>
                <a:latin typeface="Century Gothic"/>
                <a:ea typeface="Century Gothic"/>
                <a:cs typeface="Century Gothic"/>
                <a:sym typeface="Century Gothic"/>
              </a:rPr>
              <a:t>They beseech leaders to be generous and get creative.</a:t>
            </a:r>
            <a:endParaRPr sz="4000" dirty="0"/>
          </a:p>
        </p:txBody>
      </p:sp>
      <p:sp>
        <p:nvSpPr>
          <p:cNvPr id="420" name="Google Shape;420;p29"/>
          <p:cNvSpPr txBox="1"/>
          <p:nvPr/>
        </p:nvSpPr>
        <p:spPr>
          <a:xfrm>
            <a:off x="807285" y="3211931"/>
            <a:ext cx="17389275" cy="104951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0AD9B"/>
              </a:buClr>
              <a:buSzPts val="4000"/>
              <a:buFont typeface="Century Gothic"/>
              <a:buNone/>
            </a:pPr>
            <a:r>
              <a:rPr lang="en-US" sz="2800" b="1" i="0" u="none" strike="noStrike" cap="none" dirty="0">
                <a:solidFill>
                  <a:srgbClr val="10AD9B"/>
                </a:solidFill>
                <a:latin typeface="Century Gothic"/>
                <a:ea typeface="Century Gothic"/>
                <a:cs typeface="Century Gothic"/>
                <a:sym typeface="Century Gothic"/>
              </a:rPr>
              <a:t>Recommendations offered on the workforce front:</a:t>
            </a:r>
            <a:endParaRPr sz="2800" b="1" i="0" u="none" strike="noStrike" cap="none" dirty="0">
              <a:solidFill>
                <a:srgbClr val="10AD9B"/>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rgbClr val="10AD9B"/>
              </a:buClr>
              <a:buSzPts val="3600"/>
              <a:buFont typeface="Noto Sans Symbols"/>
              <a:buChar char="▪"/>
            </a:pPr>
            <a:r>
              <a:rPr lang="en-US" sz="2800" b="0" i="0" u="none" strike="noStrike" cap="none" dirty="0">
                <a:solidFill>
                  <a:srgbClr val="10AD9B"/>
                </a:solidFill>
                <a:latin typeface="Century Gothic"/>
                <a:ea typeface="Century Gothic"/>
                <a:cs typeface="Century Gothic"/>
                <a:sym typeface="Century Gothic"/>
              </a:rPr>
              <a:t>Tackle cost of living </a:t>
            </a:r>
            <a:r>
              <a:rPr lang="en-US" sz="2800" dirty="0">
                <a:solidFill>
                  <a:srgbClr val="10AD9B"/>
                </a:solidFill>
                <a:latin typeface="Century Gothic"/>
                <a:ea typeface="Century Gothic"/>
                <a:cs typeface="Century Gothic"/>
                <a:sym typeface="Century Gothic"/>
              </a:rPr>
              <a:t>issues, especially high housing costs.</a:t>
            </a:r>
          </a:p>
          <a:p>
            <a:pPr marL="457200" marR="0" lvl="0" indent="-457200" algn="l" rtl="0">
              <a:lnSpc>
                <a:spcPct val="100000"/>
              </a:lnSpc>
              <a:spcBef>
                <a:spcPts val="0"/>
              </a:spcBef>
              <a:spcAft>
                <a:spcPts val="0"/>
              </a:spcAft>
              <a:buClr>
                <a:srgbClr val="10AD9B"/>
              </a:buClr>
              <a:buSzPts val="3600"/>
              <a:buFont typeface="Noto Sans Symbols"/>
              <a:buChar char="▪"/>
            </a:pPr>
            <a:endParaRPr lang="en-US" sz="2800" b="0" i="0" u="none" strike="noStrike" cap="none" dirty="0">
              <a:solidFill>
                <a:srgbClr val="10AD9B"/>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rgbClr val="10AD9B"/>
              </a:buClr>
              <a:buSzPts val="3600"/>
              <a:buFont typeface="Noto Sans Symbols"/>
              <a:buChar char="▪"/>
            </a:pPr>
            <a:r>
              <a:rPr lang="en-US" sz="2800" b="0" i="0" u="none" strike="noStrike" cap="none" dirty="0">
                <a:solidFill>
                  <a:srgbClr val="10AD9B"/>
                </a:solidFill>
                <a:latin typeface="Century Gothic"/>
                <a:ea typeface="Century Gothic"/>
                <a:cs typeface="Century Gothic"/>
                <a:sym typeface="Century Gothic"/>
              </a:rPr>
              <a:t>Start generating interest in middle schools for health care professions and related coursework.</a:t>
            </a:r>
            <a:endParaRPr sz="2800" b="0" i="0" u="none" strike="noStrike" cap="none" dirty="0">
              <a:solidFill>
                <a:srgbClr val="10AD9B"/>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5E5E5E"/>
              </a:buClr>
              <a:buSzPts val="3600"/>
              <a:buFont typeface="Noto Sans Symbols"/>
              <a:buNone/>
            </a:pPr>
            <a:endParaRPr sz="2800" b="0" i="0" u="none" strike="noStrike" cap="none" dirty="0">
              <a:solidFill>
                <a:srgbClr val="10AD9B"/>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rgbClr val="10AD9B"/>
              </a:buClr>
              <a:buSzPts val="3600"/>
              <a:buFont typeface="Noto Sans Symbols"/>
              <a:buChar char="▪"/>
            </a:pPr>
            <a:r>
              <a:rPr lang="en-US" sz="2800" b="0" i="0" u="none" strike="noStrike" cap="none" dirty="0">
                <a:solidFill>
                  <a:srgbClr val="10AD9B"/>
                </a:solidFill>
                <a:latin typeface="Century Gothic"/>
                <a:ea typeface="Century Gothic"/>
                <a:cs typeface="Century Gothic"/>
                <a:sym typeface="Century Gothic"/>
              </a:rPr>
              <a:t>Expand </a:t>
            </a:r>
            <a:r>
              <a:rPr lang="en-US" sz="2800" dirty="0">
                <a:solidFill>
                  <a:srgbClr val="10AD9B"/>
                </a:solidFill>
                <a:latin typeface="Century Gothic"/>
                <a:ea typeface="Century Gothic"/>
                <a:cs typeface="Century Gothic"/>
                <a:sym typeface="Century Gothic"/>
              </a:rPr>
              <a:t>high school </a:t>
            </a:r>
            <a:r>
              <a:rPr lang="en-US" sz="2800" b="0" i="0" u="none" strike="noStrike" cap="none" dirty="0">
                <a:solidFill>
                  <a:srgbClr val="10AD9B"/>
                </a:solidFill>
                <a:latin typeface="Century Gothic"/>
                <a:ea typeface="Century Gothic"/>
                <a:cs typeface="Century Gothic"/>
                <a:sym typeface="Century Gothic"/>
              </a:rPr>
              <a:t>dual credit health care programs (CNAs, CHWs).</a:t>
            </a:r>
          </a:p>
          <a:p>
            <a:pPr marL="457200" marR="0" lvl="0" indent="-457200" algn="l" rtl="0">
              <a:lnSpc>
                <a:spcPct val="100000"/>
              </a:lnSpc>
              <a:spcBef>
                <a:spcPts val="0"/>
              </a:spcBef>
              <a:spcAft>
                <a:spcPts val="0"/>
              </a:spcAft>
              <a:buClr>
                <a:srgbClr val="10AD9B"/>
              </a:buClr>
              <a:buSzPts val="3600"/>
              <a:buFont typeface="Noto Sans Symbols"/>
              <a:buChar char="▪"/>
            </a:pPr>
            <a:endParaRPr lang="en-US" sz="2800" b="0" i="0" u="none" strike="noStrike" cap="none" dirty="0">
              <a:solidFill>
                <a:srgbClr val="10AD9B"/>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rgbClr val="10AD9B"/>
              </a:buClr>
              <a:buSzPts val="3600"/>
              <a:buFont typeface="Noto Sans Symbols"/>
              <a:buChar char="▪"/>
            </a:pPr>
            <a:r>
              <a:rPr lang="en-US" sz="2800" dirty="0">
                <a:solidFill>
                  <a:srgbClr val="10AD9B"/>
                </a:solidFill>
                <a:latin typeface="Century Gothic"/>
                <a:ea typeface="Century Gothic"/>
                <a:cs typeface="Century Gothic"/>
                <a:sym typeface="Century Gothic"/>
              </a:rPr>
              <a:t>Free or reduced tuition for Hawaiʻi students (with a residency commitment)</a:t>
            </a:r>
            <a:endParaRPr sz="2800" b="0" i="0" u="none" strike="noStrike" cap="none" dirty="0">
              <a:solidFill>
                <a:srgbClr val="10AD9B"/>
              </a:solidFill>
              <a:latin typeface="Century Gothic"/>
              <a:ea typeface="Century Gothic"/>
              <a:cs typeface="Century Gothic"/>
              <a:sym typeface="Century Gothic"/>
            </a:endParaRPr>
          </a:p>
          <a:p>
            <a:pPr marL="457200" marR="0" lvl="0" indent="-228600" algn="l" rtl="0">
              <a:lnSpc>
                <a:spcPct val="100000"/>
              </a:lnSpc>
              <a:spcBef>
                <a:spcPts val="0"/>
              </a:spcBef>
              <a:spcAft>
                <a:spcPts val="0"/>
              </a:spcAft>
              <a:buClr>
                <a:srgbClr val="5E5E5E"/>
              </a:buClr>
              <a:buSzPts val="3600"/>
              <a:buFont typeface="Noto Sans Symbols"/>
              <a:buNone/>
            </a:pPr>
            <a:endParaRPr sz="2800" b="0" i="0" u="none" strike="noStrike" cap="none" dirty="0">
              <a:solidFill>
                <a:srgbClr val="10AD9B"/>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rgbClr val="10AD9B"/>
              </a:buClr>
              <a:buSzPts val="3600"/>
              <a:buFont typeface="Noto Sans Symbols"/>
              <a:buChar char="▪"/>
            </a:pPr>
            <a:r>
              <a:rPr lang="en-US" sz="2800" b="0" i="0" u="none" strike="noStrike" cap="none" dirty="0">
                <a:solidFill>
                  <a:srgbClr val="10AD9B"/>
                </a:solidFill>
                <a:latin typeface="Century Gothic"/>
                <a:ea typeface="Century Gothic"/>
                <a:cs typeface="Century Gothic"/>
                <a:sym typeface="Century Gothic"/>
              </a:rPr>
              <a:t>Increase salaries across the health care spectrum; consider incentive pay or student loan assistance for hard-to-fill positions and regions.</a:t>
            </a:r>
            <a:endParaRPr sz="2800" dirty="0"/>
          </a:p>
          <a:p>
            <a:pPr marL="457200" marR="0" lvl="0" indent="-228600" algn="l" rtl="0">
              <a:lnSpc>
                <a:spcPct val="100000"/>
              </a:lnSpc>
              <a:spcBef>
                <a:spcPts val="0"/>
              </a:spcBef>
              <a:spcAft>
                <a:spcPts val="0"/>
              </a:spcAft>
              <a:buClr>
                <a:srgbClr val="5E5E5E"/>
              </a:buClr>
              <a:buSzPts val="3600"/>
              <a:buFont typeface="Noto Sans Symbols"/>
              <a:buNone/>
            </a:pPr>
            <a:endParaRPr sz="2800" b="0" i="0" u="none" strike="noStrike" cap="none" dirty="0">
              <a:solidFill>
                <a:srgbClr val="10AD9B"/>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rgbClr val="10AD9B"/>
              </a:buClr>
              <a:buSzPts val="3600"/>
              <a:buFont typeface="Noto Sans Symbols"/>
              <a:buChar char="▪"/>
            </a:pPr>
            <a:r>
              <a:rPr lang="en-US" sz="2800" b="0" i="0" u="none" strike="noStrike" cap="none" dirty="0">
                <a:solidFill>
                  <a:srgbClr val="10AD9B"/>
                </a:solidFill>
                <a:latin typeface="Century Gothic"/>
                <a:ea typeface="Century Gothic"/>
                <a:cs typeface="Century Gothic"/>
                <a:sym typeface="Century Gothic"/>
              </a:rPr>
              <a:t>Improve reimbursement rates from public </a:t>
            </a:r>
            <a:r>
              <a:rPr lang="en-US" sz="2800" b="0" i="0" u="sng" strike="noStrike" cap="none" dirty="0">
                <a:solidFill>
                  <a:srgbClr val="10AD9B"/>
                </a:solidFill>
                <a:latin typeface="Century Gothic"/>
                <a:ea typeface="Century Gothic"/>
                <a:cs typeface="Century Gothic"/>
                <a:sym typeface="Century Gothic"/>
              </a:rPr>
              <a:t>and</a:t>
            </a:r>
            <a:r>
              <a:rPr lang="en-US" sz="2800" b="0" i="0" u="none" strike="noStrike" cap="none" dirty="0">
                <a:solidFill>
                  <a:srgbClr val="10AD9B"/>
                </a:solidFill>
                <a:latin typeface="Century Gothic"/>
                <a:ea typeface="Century Gothic"/>
                <a:cs typeface="Century Gothic"/>
                <a:sym typeface="Century Gothic"/>
              </a:rPr>
              <a:t> private insurers.</a:t>
            </a:r>
            <a:endParaRPr sz="2800" dirty="0"/>
          </a:p>
          <a:p>
            <a:pPr marL="457200" marR="0" lvl="0" indent="-228600" algn="l" rtl="0">
              <a:lnSpc>
                <a:spcPct val="100000"/>
              </a:lnSpc>
              <a:spcBef>
                <a:spcPts val="0"/>
              </a:spcBef>
              <a:spcAft>
                <a:spcPts val="0"/>
              </a:spcAft>
              <a:buClr>
                <a:srgbClr val="5E5E5E"/>
              </a:buClr>
              <a:buSzPts val="3600"/>
              <a:buFont typeface="Noto Sans Symbols"/>
              <a:buNone/>
            </a:pPr>
            <a:endParaRPr sz="2800" b="0" i="0" u="none" strike="noStrike" cap="none" dirty="0">
              <a:solidFill>
                <a:srgbClr val="10AD9B"/>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rgbClr val="10AD9B"/>
              </a:buClr>
              <a:buSzPts val="3600"/>
              <a:buFont typeface="Noto Sans Symbols"/>
              <a:buChar char="▪"/>
            </a:pPr>
            <a:r>
              <a:rPr lang="en-US" sz="2800" b="0" i="0" u="none" strike="noStrike" cap="none" dirty="0">
                <a:solidFill>
                  <a:srgbClr val="10AD9B"/>
                </a:solidFill>
                <a:latin typeface="Century Gothic"/>
                <a:ea typeface="Century Gothic"/>
                <a:cs typeface="Century Gothic"/>
                <a:sym typeface="Century Gothic"/>
              </a:rPr>
              <a:t>Incentivize providers with pay, tax incentives, loan assistance and/or housing.</a:t>
            </a:r>
            <a:endParaRPr sz="2800" dirty="0"/>
          </a:p>
          <a:p>
            <a:pPr marL="457200" marR="0" lvl="0" indent="-228600" algn="l" rtl="0">
              <a:lnSpc>
                <a:spcPct val="100000"/>
              </a:lnSpc>
              <a:spcBef>
                <a:spcPts val="0"/>
              </a:spcBef>
              <a:spcAft>
                <a:spcPts val="0"/>
              </a:spcAft>
              <a:buClr>
                <a:srgbClr val="5E5E5E"/>
              </a:buClr>
              <a:buSzPts val="3600"/>
              <a:buFont typeface="Noto Sans Symbols"/>
              <a:buNone/>
            </a:pPr>
            <a:endParaRPr sz="2800" b="0" i="0" u="none" strike="noStrike" cap="none" dirty="0">
              <a:solidFill>
                <a:srgbClr val="10AD9B"/>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rgbClr val="10AD9B"/>
              </a:buClr>
              <a:buSzPts val="3600"/>
              <a:buFont typeface="Noto Sans Symbols"/>
              <a:buChar char="▪"/>
            </a:pPr>
            <a:r>
              <a:rPr lang="en-US" sz="2800" b="0" i="0" u="none" strike="noStrike" cap="none" dirty="0">
                <a:solidFill>
                  <a:srgbClr val="10AD9B"/>
                </a:solidFill>
                <a:latin typeface="Century Gothic"/>
                <a:ea typeface="Century Gothic"/>
                <a:cs typeface="Century Gothic"/>
                <a:sym typeface="Century Gothic"/>
              </a:rPr>
              <a:t>Encourage under-represented racial and ethnic groups to consider health care professions.  Specifically target those bilingual in the most commonly used AAPI languages; increase focus on cultural wellness practices and greater cultural competency.</a:t>
            </a:r>
          </a:p>
          <a:p>
            <a:pPr marL="457200" indent="-457200">
              <a:buClr>
                <a:srgbClr val="10AD9B"/>
              </a:buClr>
              <a:buSzPts val="3600"/>
              <a:buFont typeface="Noto Sans Symbols"/>
              <a:buChar char="▪"/>
            </a:pPr>
            <a:endParaRPr lang="en-US" sz="2800" b="0" i="0" u="none" strike="noStrike" cap="none" dirty="0">
              <a:solidFill>
                <a:srgbClr val="10AD9B"/>
              </a:solidFill>
              <a:latin typeface="Century Gothic"/>
              <a:ea typeface="Century Gothic"/>
              <a:cs typeface="Century Gothic"/>
              <a:sym typeface="Century Gothic"/>
            </a:endParaRPr>
          </a:p>
          <a:p>
            <a:pPr marL="457200" indent="-457200">
              <a:buClr>
                <a:srgbClr val="10AD9B"/>
              </a:buClr>
              <a:buSzPts val="3600"/>
              <a:buFont typeface="Noto Sans Symbols"/>
              <a:buChar char="▪"/>
            </a:pPr>
            <a:r>
              <a:rPr lang="en-US" sz="2800" dirty="0">
                <a:solidFill>
                  <a:srgbClr val="10AD9B"/>
                </a:solidFill>
                <a:latin typeface="Century Gothic"/>
                <a:ea typeface="Century Gothic"/>
                <a:cs typeface="Century Gothic"/>
                <a:sym typeface="Century Gothic"/>
              </a:rPr>
              <a:t>Increase communications and outreach </a:t>
            </a:r>
            <a:r>
              <a:rPr lang="en-US" sz="2800" b="0" i="0" u="none" strike="noStrike" cap="none" dirty="0">
                <a:solidFill>
                  <a:srgbClr val="10AD9B"/>
                </a:solidFill>
                <a:latin typeface="Century Gothic"/>
                <a:ea typeface="Century Gothic"/>
                <a:cs typeface="Century Gothic"/>
                <a:sym typeface="Century Gothic"/>
              </a:rPr>
              <a:t>to JABSOM grads in residency programs or practicing on the mainland as well as UH and other university graduates in related fields, reminding them of the benefits of returning home and what’s here for them.</a:t>
            </a:r>
            <a:endParaRPr lang="en-US" sz="2800" dirty="0"/>
          </a:p>
          <a:p>
            <a:pPr marL="457200" marR="0" lvl="0" indent="-457200" algn="l" rtl="0">
              <a:lnSpc>
                <a:spcPct val="100000"/>
              </a:lnSpc>
              <a:spcBef>
                <a:spcPts val="0"/>
              </a:spcBef>
              <a:spcAft>
                <a:spcPts val="0"/>
              </a:spcAft>
              <a:buClr>
                <a:srgbClr val="10AD9B"/>
              </a:buClr>
              <a:buSzPts val="3600"/>
              <a:buFont typeface="Noto Sans Symbols"/>
              <a:buChar char="▪"/>
            </a:pPr>
            <a:endParaRPr sz="3200" dirty="0"/>
          </a:p>
        </p:txBody>
      </p:sp>
      <p:sp>
        <p:nvSpPr>
          <p:cNvPr id="2" name="Speech Bubble: Rectangle 1">
            <a:extLst>
              <a:ext uri="{FF2B5EF4-FFF2-40B4-BE49-F238E27FC236}">
                <a16:creationId xmlns:a16="http://schemas.microsoft.com/office/drawing/2014/main" id="{E7B5A80D-FFD7-C5C7-7618-D363B0C2A0F7}"/>
              </a:ext>
            </a:extLst>
          </p:cNvPr>
          <p:cNvSpPr/>
          <p:nvPr/>
        </p:nvSpPr>
        <p:spPr>
          <a:xfrm>
            <a:off x="17977104" y="5029200"/>
            <a:ext cx="5980176" cy="4096512"/>
          </a:xfrm>
          <a:prstGeom prst="wedgeRect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entury Gothic" panose="020B0502020202020204" pitchFamily="34" charset="0"/>
              </a:rPr>
              <a:t>“[Recruiting locals is important because ]they bring a sense of service, a strong sense of community and that extends to work and a commitment to give back.” </a:t>
            </a:r>
            <a:r>
              <a:rPr lang="en-US" sz="3200" i="1" dirty="0">
                <a:latin typeface="Century Gothic" panose="020B0502020202020204" pitchFamily="34" charset="0"/>
              </a:rPr>
              <a:t>Provider</a:t>
            </a:r>
            <a:endParaRPr lang="en-US" sz="3200" dirty="0">
              <a:latin typeface="Century Gothic" panose="020B0502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0"/>
          <p:cNvSpPr txBox="1"/>
          <p:nvPr/>
        </p:nvSpPr>
        <p:spPr>
          <a:xfrm>
            <a:off x="1206500" y="549148"/>
            <a:ext cx="21971000" cy="186486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2B3D6D"/>
              </a:buClr>
              <a:buSzPts val="4400"/>
              <a:buFont typeface="Century Gothic"/>
              <a:buNone/>
            </a:pPr>
            <a:r>
              <a:rPr lang="en-US" sz="4400" b="1" i="0" u="none" strike="noStrike" cap="none" dirty="0">
                <a:solidFill>
                  <a:srgbClr val="2B3D6D"/>
                </a:solidFill>
                <a:latin typeface="Century Gothic"/>
                <a:ea typeface="Century Gothic"/>
                <a:cs typeface="Century Gothic"/>
                <a:sym typeface="Century Gothic"/>
              </a:rPr>
              <a:t>There is a good deal of interest in health care professions among the public.</a:t>
            </a:r>
            <a:endParaRPr dirty="0"/>
          </a:p>
          <a:p>
            <a:pPr marL="0" marR="0" lvl="0" indent="0" algn="l" rtl="0">
              <a:lnSpc>
                <a:spcPct val="120000"/>
              </a:lnSpc>
              <a:spcBef>
                <a:spcPts val="0"/>
              </a:spcBef>
              <a:spcAft>
                <a:spcPts val="0"/>
              </a:spcAft>
              <a:buClr>
                <a:srgbClr val="2B3D6D"/>
              </a:buClr>
              <a:buSzPts val="3600"/>
              <a:buFont typeface="Century Gothic"/>
              <a:buNone/>
            </a:pPr>
            <a:r>
              <a:rPr lang="en-US" sz="3600" b="0" i="0" u="none" strike="noStrike" cap="none" dirty="0">
                <a:solidFill>
                  <a:srgbClr val="2B3D6D"/>
                </a:solidFill>
                <a:latin typeface="Century Gothic"/>
                <a:ea typeface="Century Gothic"/>
                <a:cs typeface="Century Gothic"/>
                <a:sym typeface="Century Gothic"/>
              </a:rPr>
              <a:t>Health care recruits are as or more likely to be men than women, under the age of 35, Native Hawaiian, Pacific Islander, Filipino, or Chinese, and are economically hard-pressed.</a:t>
            </a:r>
            <a:endParaRPr dirty="0"/>
          </a:p>
        </p:txBody>
      </p:sp>
      <p:sp>
        <p:nvSpPr>
          <p:cNvPr id="426" name="Google Shape;426;p30"/>
          <p:cNvSpPr txBox="1"/>
          <p:nvPr/>
        </p:nvSpPr>
        <p:spPr>
          <a:xfrm>
            <a:off x="4721288" y="5928539"/>
            <a:ext cx="15395400" cy="28116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79BF"/>
              </a:buClr>
              <a:buSzPts val="4400"/>
              <a:buFont typeface="Century Gothic"/>
              <a:buNone/>
            </a:pPr>
            <a:r>
              <a:rPr lang="en-US" sz="4400" b="1" i="0" u="none" strike="noStrike" cap="none" dirty="0">
                <a:solidFill>
                  <a:srgbClr val="0079BF"/>
                </a:solidFill>
                <a:latin typeface="Century Gothic"/>
                <a:ea typeface="Century Gothic"/>
                <a:cs typeface="Century Gothic"/>
                <a:sym typeface="Century Gothic"/>
              </a:rPr>
              <a:t>Yes, I am interested					11%</a:t>
            </a:r>
            <a:endParaRPr dirty="0"/>
          </a:p>
          <a:p>
            <a:pPr marL="0" marR="0" lvl="0" indent="0" algn="l" rtl="0">
              <a:lnSpc>
                <a:spcPct val="100000"/>
              </a:lnSpc>
              <a:spcBef>
                <a:spcPts val="0"/>
              </a:spcBef>
              <a:spcAft>
                <a:spcPts val="0"/>
              </a:spcAft>
              <a:buClr>
                <a:srgbClr val="0079BF"/>
              </a:buClr>
              <a:buSzPts val="4400"/>
              <a:buFont typeface="Century Gothic"/>
              <a:buNone/>
            </a:pPr>
            <a:r>
              <a:rPr lang="en-US" sz="4400" b="1" i="0" u="none" strike="noStrike" cap="none" dirty="0">
                <a:solidFill>
                  <a:srgbClr val="0079BF"/>
                </a:solidFill>
                <a:latin typeface="Century Gothic"/>
                <a:ea typeface="Century Gothic"/>
                <a:cs typeface="Century Gothic"/>
                <a:sym typeface="Century Gothic"/>
              </a:rPr>
              <a:t>Yes, a householder is interested	  7</a:t>
            </a:r>
            <a:endParaRPr sz="4400" b="1" i="0" u="none" strike="noStrike" cap="none" dirty="0">
              <a:solidFill>
                <a:srgbClr val="0079B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79BF"/>
              </a:buClr>
              <a:buSzPts val="4400"/>
              <a:buFont typeface="Century Gothic"/>
              <a:buNone/>
            </a:pPr>
            <a:r>
              <a:rPr lang="en-US" sz="4400" b="0" i="0" u="none" strike="noStrike" cap="none" dirty="0">
                <a:solidFill>
                  <a:srgbClr val="0079BF"/>
                </a:solidFill>
                <a:latin typeface="Century Gothic"/>
                <a:ea typeface="Century Gothic"/>
                <a:cs typeface="Century Gothic"/>
                <a:sym typeface="Century Gothic"/>
              </a:rPr>
              <a:t>No										6</a:t>
            </a:r>
            <a:r>
              <a:rPr lang="en-US" sz="4400" dirty="0">
                <a:solidFill>
                  <a:srgbClr val="0079BF"/>
                </a:solidFill>
                <a:latin typeface="Century Gothic"/>
                <a:ea typeface="Century Gothic"/>
                <a:cs typeface="Century Gothic"/>
                <a:sym typeface="Century Gothic"/>
              </a:rPr>
              <a:t>3</a:t>
            </a:r>
            <a:endParaRPr dirty="0"/>
          </a:p>
          <a:p>
            <a:pPr marL="0" marR="0" lvl="0" indent="0" algn="l" rtl="0">
              <a:lnSpc>
                <a:spcPct val="100000"/>
              </a:lnSpc>
              <a:spcBef>
                <a:spcPts val="0"/>
              </a:spcBef>
              <a:spcAft>
                <a:spcPts val="0"/>
              </a:spcAft>
              <a:buClr>
                <a:srgbClr val="0079BF"/>
              </a:buClr>
              <a:buSzPts val="4400"/>
              <a:buFont typeface="Century Gothic"/>
              <a:buNone/>
            </a:pPr>
            <a:r>
              <a:rPr lang="en-US" sz="4400" b="0" i="0" u="none" strike="noStrike" cap="none" dirty="0">
                <a:solidFill>
                  <a:srgbClr val="0079BF"/>
                </a:solidFill>
                <a:latin typeface="Century Gothic"/>
                <a:ea typeface="Century Gothic"/>
                <a:cs typeface="Century Gothic"/>
                <a:sym typeface="Century Gothic"/>
              </a:rPr>
              <a:t>Not sure								1</a:t>
            </a:r>
            <a:r>
              <a:rPr lang="en-US" sz="4400" dirty="0">
                <a:solidFill>
                  <a:srgbClr val="0079BF"/>
                </a:solidFill>
                <a:latin typeface="Century Gothic"/>
                <a:ea typeface="Century Gothic"/>
                <a:cs typeface="Century Gothic"/>
                <a:sym typeface="Century Gothic"/>
              </a:rPr>
              <a:t>8</a:t>
            </a:r>
            <a:endParaRPr dirty="0"/>
          </a:p>
        </p:txBody>
      </p:sp>
      <p:sp>
        <p:nvSpPr>
          <p:cNvPr id="427" name="Google Shape;427;p30"/>
          <p:cNvSpPr txBox="1"/>
          <p:nvPr/>
        </p:nvSpPr>
        <p:spPr>
          <a:xfrm>
            <a:off x="2357535" y="3794672"/>
            <a:ext cx="19668929"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US" sz="2800" b="0" i="0" u="none" strike="noStrike" cap="none">
                <a:solidFill>
                  <a:srgbClr val="002060"/>
                </a:solidFill>
                <a:latin typeface="Century Gothic"/>
                <a:ea typeface="Century Gothic"/>
                <a:cs typeface="Century Gothic"/>
                <a:sym typeface="Century Gothic"/>
              </a:rPr>
              <a:t>Are you or is someone in your household interested in career training for a job in health care like, for example, as a certified nursing assistant, a registered nurse, or a social worker, or some other health care job?</a:t>
            </a:r>
            <a:r>
              <a:rPr lang="en-US" sz="2800" b="0" i="1" u="none" strike="noStrike" cap="none">
                <a:solidFill>
                  <a:srgbClr val="002060"/>
                </a:solidFill>
                <a:latin typeface="Century Gothic"/>
                <a:ea typeface="Century Gothic"/>
                <a:cs typeface="Century Gothic"/>
                <a:sym typeface="Century Gothic"/>
              </a:rPr>
              <a:t> </a:t>
            </a:r>
            <a:endParaRPr sz="2800" b="1" i="0" u="none" strike="noStrike" cap="none">
              <a:solidFill>
                <a:srgbClr val="002060"/>
              </a:solidFill>
              <a:latin typeface="Century Gothic"/>
              <a:ea typeface="Century Gothic"/>
              <a:cs typeface="Century Gothic"/>
              <a:sym typeface="Century Gothic"/>
            </a:endParaRPr>
          </a:p>
        </p:txBody>
      </p:sp>
      <p:pic>
        <p:nvPicPr>
          <p:cNvPr id="428" name="Google Shape;428;p30"/>
          <p:cNvPicPr preferRelativeResize="0"/>
          <p:nvPr/>
        </p:nvPicPr>
        <p:blipFill rotWithShape="1">
          <a:blip r:embed="rId3">
            <a:alphaModFix/>
          </a:blip>
          <a:srcRect/>
          <a:stretch/>
        </p:blipFill>
        <p:spPr>
          <a:xfrm>
            <a:off x="543799" y="4986541"/>
            <a:ext cx="3325075" cy="3766457"/>
          </a:xfrm>
          <a:prstGeom prst="rect">
            <a:avLst/>
          </a:prstGeom>
          <a:noFill/>
          <a:ln>
            <a:noFill/>
          </a:ln>
        </p:spPr>
      </p:pic>
      <p:sp>
        <p:nvSpPr>
          <p:cNvPr id="429" name="Google Shape;429;p30"/>
          <p:cNvSpPr txBox="1"/>
          <p:nvPr/>
        </p:nvSpPr>
        <p:spPr>
          <a:xfrm>
            <a:off x="410546" y="9780677"/>
            <a:ext cx="621418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0AD9B"/>
              </a:buClr>
              <a:buSzPts val="3200"/>
              <a:buFont typeface="Century Gothic"/>
              <a:buNone/>
            </a:pPr>
            <a:r>
              <a:rPr lang="en-US" sz="3200" b="1" i="0" u="none" strike="noStrike" cap="none" dirty="0">
                <a:solidFill>
                  <a:srgbClr val="10AD9B"/>
                </a:solidFill>
                <a:latin typeface="Century Gothic"/>
                <a:ea typeface="Century Gothic"/>
                <a:cs typeface="Century Gothic"/>
                <a:sym typeface="Century Gothic"/>
              </a:rPr>
              <a:t>Most likely to be interested:</a:t>
            </a:r>
            <a:endParaRPr sz="3200" b="1" i="0" u="none" strike="noStrike" cap="none" dirty="0">
              <a:solidFill>
                <a:srgbClr val="10AD9B"/>
              </a:solidFill>
              <a:latin typeface="Century Gothic"/>
              <a:ea typeface="Century Gothic"/>
              <a:cs typeface="Century Gothic"/>
              <a:sym typeface="Century Gothic"/>
            </a:endParaRPr>
          </a:p>
        </p:txBody>
      </p:sp>
      <p:sp>
        <p:nvSpPr>
          <p:cNvPr id="430" name="Google Shape;430;p30"/>
          <p:cNvSpPr/>
          <p:nvPr/>
        </p:nvSpPr>
        <p:spPr>
          <a:xfrm>
            <a:off x="842375" y="10721444"/>
            <a:ext cx="3965738" cy="2221667"/>
          </a:xfrm>
          <a:prstGeom prst="flowChartMagneticTape">
            <a:avLst/>
          </a:prstGeom>
          <a:solidFill>
            <a:srgbClr val="10AD9B"/>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2400"/>
              <a:buFont typeface="Century Gothic"/>
              <a:buNone/>
            </a:pPr>
            <a:r>
              <a:rPr lang="en-US" sz="2400" dirty="0">
                <a:solidFill>
                  <a:srgbClr val="FFFFFF"/>
                </a:solidFill>
                <a:latin typeface="Century Gothic"/>
                <a:ea typeface="Century Gothic"/>
                <a:cs typeface="Century Gothic"/>
                <a:sym typeface="Century Gothic"/>
              </a:rPr>
              <a:t>Men a bit more than women</a:t>
            </a:r>
            <a:r>
              <a:rPr lang="en-US" sz="2400" b="0" i="0" u="none" strike="noStrike" cap="none" dirty="0">
                <a:solidFill>
                  <a:srgbClr val="FFFFFF"/>
                </a:solidFill>
                <a:latin typeface="Century Gothic"/>
                <a:ea typeface="Century Gothic"/>
                <a:cs typeface="Century Gothic"/>
                <a:sym typeface="Century Gothic"/>
              </a:rPr>
              <a:t>, especially under 35 and on </a:t>
            </a:r>
            <a:r>
              <a:rPr lang="en-US" sz="2400" b="0" i="0" u="none" strike="noStrike" cap="none" dirty="0" err="1">
                <a:solidFill>
                  <a:srgbClr val="FFFFFF"/>
                </a:solidFill>
                <a:latin typeface="Century Gothic"/>
                <a:ea typeface="Century Gothic"/>
                <a:cs typeface="Century Gothic"/>
                <a:sym typeface="Century Gothic"/>
              </a:rPr>
              <a:t>Oʻahu</a:t>
            </a:r>
            <a:endParaRPr dirty="0"/>
          </a:p>
        </p:txBody>
      </p:sp>
      <p:sp>
        <p:nvSpPr>
          <p:cNvPr id="431" name="Google Shape;431;p30"/>
          <p:cNvSpPr/>
          <p:nvPr/>
        </p:nvSpPr>
        <p:spPr>
          <a:xfrm>
            <a:off x="4397572" y="10721445"/>
            <a:ext cx="3943998" cy="2221667"/>
          </a:xfrm>
          <a:prstGeom prst="flowChartMagneticTape">
            <a:avLst/>
          </a:prstGeom>
          <a:solidFill>
            <a:srgbClr val="10AD9B"/>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2400"/>
              <a:buFont typeface="Century Gothic"/>
              <a:buNone/>
            </a:pPr>
            <a:r>
              <a:rPr lang="en-US" sz="2400" b="0" i="0" u="none" strike="noStrike" cap="none">
                <a:solidFill>
                  <a:srgbClr val="FFFFFF"/>
                </a:solidFill>
                <a:latin typeface="Century Gothic"/>
                <a:ea typeface="Century Gothic"/>
                <a:cs typeface="Century Gothic"/>
                <a:sym typeface="Century Gothic"/>
              </a:rPr>
              <a:t>Native Hawaiian, Pacific Islander, Filipino and Chinese</a:t>
            </a:r>
            <a:endParaRPr/>
          </a:p>
        </p:txBody>
      </p:sp>
      <p:sp>
        <p:nvSpPr>
          <p:cNvPr id="432" name="Google Shape;432;p30"/>
          <p:cNvSpPr/>
          <p:nvPr/>
        </p:nvSpPr>
        <p:spPr>
          <a:xfrm>
            <a:off x="7893969" y="10721446"/>
            <a:ext cx="3221908" cy="2221667"/>
          </a:xfrm>
          <a:prstGeom prst="flowChartMagneticTape">
            <a:avLst/>
          </a:prstGeom>
          <a:solidFill>
            <a:srgbClr val="10AD9B"/>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2400"/>
              <a:buFont typeface="Century Gothic"/>
              <a:buNone/>
            </a:pPr>
            <a:r>
              <a:rPr lang="en-US" sz="2400" b="0" i="0" u="none" strike="noStrike" cap="none" dirty="0">
                <a:solidFill>
                  <a:srgbClr val="FFFFFF"/>
                </a:solidFill>
                <a:latin typeface="Century Gothic"/>
                <a:ea typeface="Century Gothic"/>
                <a:cs typeface="Century Gothic"/>
                <a:sym typeface="Century Gothic"/>
              </a:rPr>
              <a:t>Lānaʻi residents,  and rural residents  under 55</a:t>
            </a:r>
            <a:endParaRPr dirty="0"/>
          </a:p>
        </p:txBody>
      </p:sp>
      <p:sp>
        <p:nvSpPr>
          <p:cNvPr id="433" name="Google Shape;433;p30"/>
          <p:cNvSpPr/>
          <p:nvPr/>
        </p:nvSpPr>
        <p:spPr>
          <a:xfrm>
            <a:off x="10811610" y="10721447"/>
            <a:ext cx="4428129" cy="2221667"/>
          </a:xfrm>
          <a:prstGeom prst="flowChartMagneticTape">
            <a:avLst/>
          </a:prstGeom>
          <a:solidFill>
            <a:srgbClr val="10AD9B"/>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2400"/>
              <a:buFont typeface="Century Gothic"/>
              <a:buNone/>
            </a:pPr>
            <a:r>
              <a:rPr lang="en-US" sz="2400" b="0" i="0" u="none" strike="noStrike" cap="none" dirty="0">
                <a:solidFill>
                  <a:srgbClr val="FFFFFF"/>
                </a:solidFill>
                <a:latin typeface="Century Gothic"/>
                <a:ea typeface="Century Gothic"/>
                <a:cs typeface="Century Gothic"/>
                <a:sym typeface="Century Gothic"/>
              </a:rPr>
              <a:t>High school diploma or attended some college, no 4-yr. degree</a:t>
            </a:r>
            <a:endParaRPr dirty="0"/>
          </a:p>
        </p:txBody>
      </p:sp>
      <p:sp>
        <p:nvSpPr>
          <p:cNvPr id="434" name="Google Shape;434;p30"/>
          <p:cNvSpPr/>
          <p:nvPr/>
        </p:nvSpPr>
        <p:spPr>
          <a:xfrm>
            <a:off x="15003624" y="10721448"/>
            <a:ext cx="4254754" cy="2221667"/>
          </a:xfrm>
          <a:prstGeom prst="flowChartMagneticTape">
            <a:avLst/>
          </a:prstGeom>
          <a:solidFill>
            <a:srgbClr val="10AD9B"/>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2400"/>
              <a:buFont typeface="Century Gothic"/>
              <a:buNone/>
            </a:pPr>
            <a:r>
              <a:rPr lang="en-US" sz="2400" b="0" i="0" u="none" strike="noStrike" cap="none" dirty="0">
                <a:solidFill>
                  <a:srgbClr val="FFFFFF"/>
                </a:solidFill>
                <a:latin typeface="Century Gothic"/>
                <a:ea typeface="Century Gothic"/>
                <a:cs typeface="Century Gothic"/>
                <a:sym typeface="Century Gothic"/>
              </a:rPr>
              <a:t>Financially insecure; Medicaid-QUEST or Kaiser for insurance</a:t>
            </a:r>
            <a:endParaRPr dirty="0"/>
          </a:p>
        </p:txBody>
      </p:sp>
      <p:sp>
        <p:nvSpPr>
          <p:cNvPr id="12" name="Google Shape;409;p27">
            <a:extLst>
              <a:ext uri="{FF2B5EF4-FFF2-40B4-BE49-F238E27FC236}">
                <a16:creationId xmlns:a16="http://schemas.microsoft.com/office/drawing/2014/main" id="{525BFEC0-9B22-7866-607D-B2525803E0FB}"/>
              </a:ext>
            </a:extLst>
          </p:cNvPr>
          <p:cNvSpPr txBox="1"/>
          <p:nvPr/>
        </p:nvSpPr>
        <p:spPr>
          <a:xfrm>
            <a:off x="17373595" y="6091104"/>
            <a:ext cx="6466605" cy="238013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517F"/>
              </a:buClr>
              <a:buSzPts val="3000"/>
              <a:buFont typeface="Century Gothic"/>
              <a:buNone/>
            </a:pPr>
            <a:r>
              <a:rPr lang="en-US" sz="4400" b="1" dirty="0">
                <a:solidFill>
                  <a:schemeClr val="accent1">
                    <a:lumMod val="75000"/>
                  </a:schemeClr>
                </a:solidFill>
                <a:latin typeface="Century Gothic"/>
                <a:ea typeface="Century Gothic"/>
                <a:cs typeface="Century Gothic"/>
                <a:sym typeface="Century Gothic"/>
              </a:rPr>
              <a:t>Brain drain alert!</a:t>
            </a:r>
          </a:p>
          <a:p>
            <a:pPr marL="0" marR="0" lvl="0" indent="0" algn="ctr" rtl="0">
              <a:lnSpc>
                <a:spcPct val="100000"/>
              </a:lnSpc>
              <a:spcBef>
                <a:spcPts val="0"/>
              </a:spcBef>
              <a:spcAft>
                <a:spcPts val="0"/>
              </a:spcAft>
              <a:buClr>
                <a:srgbClr val="00517F"/>
              </a:buClr>
              <a:buSzPts val="3000"/>
              <a:buFont typeface="Century Gothic"/>
              <a:buNone/>
            </a:pPr>
            <a:r>
              <a:rPr lang="en-US" sz="4400" b="1" dirty="0">
                <a:solidFill>
                  <a:schemeClr val="accent1">
                    <a:lumMod val="75000"/>
                  </a:schemeClr>
                </a:solidFill>
                <a:latin typeface="Century Gothic"/>
                <a:ea typeface="Century Gothic"/>
                <a:cs typeface="Century Gothic"/>
                <a:sym typeface="Century Gothic"/>
              </a:rPr>
              <a:t>27% </a:t>
            </a:r>
            <a:r>
              <a:rPr lang="en-US" sz="3000" dirty="0">
                <a:solidFill>
                  <a:schemeClr val="accent1">
                    <a:lumMod val="75000"/>
                  </a:schemeClr>
                </a:solidFill>
                <a:latin typeface="Century Gothic"/>
                <a:ea typeface="Century Gothic"/>
                <a:cs typeface="Century Gothic"/>
                <a:sym typeface="Century Gothic"/>
              </a:rPr>
              <a:t>of those interested in  health care career training are thinking about a mainland move.</a:t>
            </a:r>
            <a:endParaRPr sz="3000" b="1" i="0" u="none" strike="noStrike" cap="none" dirty="0">
              <a:solidFill>
                <a:schemeClr val="accent1">
                  <a:lumMod val="75000"/>
                </a:schemeClr>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1206496" y="5168900"/>
            <a:ext cx="23177504" cy="4648200"/>
          </a:xfrm>
          <a:prstGeom prst="rect">
            <a:avLst/>
          </a:prstGeom>
          <a:noFill/>
          <a:ln>
            <a:noFill/>
          </a:ln>
        </p:spPr>
        <p:txBody>
          <a:bodyPr spcFirstLastPara="1" wrap="square" lIns="50800" tIns="50800" rIns="50800" bIns="50800" anchor="ctr" anchorCtr="0">
            <a:normAutofit/>
          </a:bodyPr>
          <a:lstStyle/>
          <a:p>
            <a:pPr marL="0" lvl="0" indent="0" algn="l" rtl="0">
              <a:lnSpc>
                <a:spcPct val="80000"/>
              </a:lnSpc>
              <a:spcBef>
                <a:spcPts val="0"/>
              </a:spcBef>
              <a:spcAft>
                <a:spcPts val="0"/>
              </a:spcAft>
              <a:buClr>
                <a:srgbClr val="E8F3FA"/>
              </a:buClr>
              <a:buSzPts val="11600"/>
              <a:buFont typeface="Century Gothic"/>
              <a:buNone/>
            </a:pPr>
            <a:r>
              <a:rPr lang="en-US" sz="9600" dirty="0"/>
              <a:t>Health check-up: Hawaiʻi residents and its Medical Providers</a:t>
            </a:r>
            <a:endParaRPr sz="9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aphicFrame>
        <p:nvGraphicFramePr>
          <p:cNvPr id="464" name="Google Shape;464;p33"/>
          <p:cNvGraphicFramePr/>
          <p:nvPr>
            <p:extLst>
              <p:ext uri="{D42A27DB-BD31-4B8C-83A1-F6EECF244321}">
                <p14:modId xmlns:p14="http://schemas.microsoft.com/office/powerpoint/2010/main" val="2010224944"/>
              </p:ext>
            </p:extLst>
          </p:nvPr>
        </p:nvGraphicFramePr>
        <p:xfrm>
          <a:off x="-1403318" y="4475386"/>
          <a:ext cx="13361436" cy="7152795"/>
        </p:xfrm>
        <a:graphic>
          <a:graphicData uri="http://schemas.openxmlformats.org/drawingml/2006/chart">
            <c:chart xmlns:c="http://schemas.openxmlformats.org/drawingml/2006/chart" xmlns:r="http://schemas.openxmlformats.org/officeDocument/2006/relationships" r:id="rId3"/>
          </a:graphicData>
        </a:graphic>
      </p:graphicFrame>
      <p:sp>
        <p:nvSpPr>
          <p:cNvPr id="465" name="Google Shape;465;p33"/>
          <p:cNvSpPr txBox="1"/>
          <p:nvPr/>
        </p:nvSpPr>
        <p:spPr>
          <a:xfrm>
            <a:off x="559838" y="11825723"/>
            <a:ext cx="9946434" cy="53347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79BF"/>
              </a:buClr>
              <a:buSzPts val="2800"/>
              <a:buFont typeface="Century Gothic"/>
              <a:buNone/>
            </a:pPr>
            <a:r>
              <a:rPr lang="en-US" sz="2800" b="0" i="0" u="none" strike="noStrike" cap="none" dirty="0">
                <a:solidFill>
                  <a:srgbClr val="0079BF"/>
                </a:solidFill>
                <a:latin typeface="Century Gothic"/>
                <a:ea typeface="Century Gothic"/>
                <a:cs typeface="Century Gothic"/>
                <a:sym typeface="Century Gothic"/>
              </a:rPr>
              <a:t>Do you plan to use telehealth after COVID-19 is over?</a:t>
            </a:r>
            <a:endParaRPr sz="2800" b="0" i="0" u="none" strike="noStrike" cap="none" dirty="0">
              <a:solidFill>
                <a:srgbClr val="0079BF"/>
              </a:solidFill>
              <a:latin typeface="Century Gothic"/>
              <a:ea typeface="Century Gothic"/>
              <a:cs typeface="Century Gothic"/>
              <a:sym typeface="Century Gothic"/>
            </a:endParaRPr>
          </a:p>
        </p:txBody>
      </p:sp>
      <p:sp>
        <p:nvSpPr>
          <p:cNvPr id="466" name="Google Shape;466;p33"/>
          <p:cNvSpPr txBox="1"/>
          <p:nvPr/>
        </p:nvSpPr>
        <p:spPr>
          <a:xfrm>
            <a:off x="1206500" y="311404"/>
            <a:ext cx="21971000" cy="18648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B3D6D"/>
              </a:buClr>
              <a:buSzPts val="4400"/>
              <a:buFont typeface="Century Gothic"/>
              <a:buNone/>
            </a:pPr>
            <a:r>
              <a:rPr lang="en-US" sz="4400" b="1" i="0" u="none" strike="noStrike" cap="none" dirty="0">
                <a:solidFill>
                  <a:schemeClr val="accent1">
                    <a:lumMod val="50000"/>
                  </a:schemeClr>
                </a:solidFill>
                <a:latin typeface="Century Gothic"/>
                <a:ea typeface="Century Gothic"/>
                <a:cs typeface="Century Gothic"/>
                <a:sym typeface="Century Gothic"/>
              </a:rPr>
              <a:t>Just over half intend to continue to use telehealth post-pandemic.  Concerns about quality, lack of personal connection persist.  There are also issues with connectivity and technology for some, along with general discomfort.</a:t>
            </a:r>
          </a:p>
          <a:p>
            <a:pPr marL="0" marR="0" lvl="0" indent="0" algn="l" rtl="0">
              <a:spcBef>
                <a:spcPts val="0"/>
              </a:spcBef>
              <a:spcAft>
                <a:spcPts val="0"/>
              </a:spcAft>
              <a:buClr>
                <a:srgbClr val="2B3D6D"/>
              </a:buClr>
              <a:buSzPts val="4400"/>
              <a:buFont typeface="Century Gothic"/>
              <a:buNone/>
            </a:pPr>
            <a:r>
              <a:rPr lang="en-US" sz="4000" dirty="0">
                <a:solidFill>
                  <a:schemeClr val="accent1">
                    <a:lumMod val="50000"/>
                  </a:schemeClr>
                </a:solidFill>
                <a:latin typeface="Century Gothic"/>
                <a:ea typeface="Century Gothic"/>
                <a:cs typeface="Century Gothic"/>
                <a:sym typeface="Century Gothic"/>
              </a:rPr>
              <a:t>Those most concerned include those in need of mental health care, men and those under 55 in Maui, union households, and Med-QUEST patients.</a:t>
            </a:r>
            <a:endParaRPr lang="en-US" sz="4000" i="0" u="none" strike="noStrike" cap="none" dirty="0">
              <a:solidFill>
                <a:schemeClr val="accent1">
                  <a:lumMod val="50000"/>
                </a:schemeClr>
              </a:solidFill>
              <a:latin typeface="Century Gothic"/>
              <a:ea typeface="Century Gothic"/>
              <a:cs typeface="Century Gothic"/>
              <a:sym typeface="Century Gothic"/>
            </a:endParaRPr>
          </a:p>
          <a:p>
            <a:pPr marL="0" marR="0" lvl="0" indent="0" algn="l" rtl="0">
              <a:spcBef>
                <a:spcPts val="0"/>
              </a:spcBef>
              <a:spcAft>
                <a:spcPts val="0"/>
              </a:spcAft>
              <a:buClr>
                <a:srgbClr val="2B3D6D"/>
              </a:buClr>
              <a:buSzPts val="4400"/>
              <a:buFont typeface="Century Gothic"/>
              <a:buNone/>
            </a:pPr>
            <a:endParaRPr dirty="0">
              <a:solidFill>
                <a:schemeClr val="accent1">
                  <a:lumMod val="50000"/>
                </a:schemeClr>
              </a:solidFill>
            </a:endParaRPr>
          </a:p>
        </p:txBody>
      </p:sp>
      <p:sp>
        <p:nvSpPr>
          <p:cNvPr id="467" name="Google Shape;467;p33"/>
          <p:cNvSpPr/>
          <p:nvPr/>
        </p:nvSpPr>
        <p:spPr>
          <a:xfrm>
            <a:off x="9019347" y="6363063"/>
            <a:ext cx="4646645" cy="3383002"/>
          </a:xfrm>
          <a:prstGeom prst="rightArrow">
            <a:avLst>
              <a:gd name="adj1" fmla="val 50000"/>
              <a:gd name="adj2" fmla="val 50000"/>
            </a:avLst>
          </a:prstGeom>
          <a:solidFill>
            <a:schemeClr val="accent1"/>
          </a:solidFill>
          <a:ln w="25400" cap="flat" cmpd="sng">
            <a:solidFill>
              <a:srgbClr val="0076BA"/>
            </a:solidFill>
            <a:prstDash val="solid"/>
            <a:round/>
            <a:headEnd type="none" w="sm" len="sm"/>
            <a:tailEnd type="none" w="sm" len="sm"/>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Century Gothic"/>
              <a:buNone/>
            </a:pPr>
            <a:r>
              <a:rPr lang="en-US" sz="4000" b="1" dirty="0">
                <a:solidFill>
                  <a:srgbClr val="FFFFFF"/>
                </a:solidFill>
                <a:latin typeface="Century Gothic"/>
                <a:ea typeface="Century Gothic"/>
                <a:cs typeface="Century Gothic"/>
                <a:sym typeface="Century Gothic"/>
              </a:rPr>
              <a:t>28</a:t>
            </a:r>
            <a:r>
              <a:rPr lang="en-US" sz="4000" b="1" i="0" u="none" strike="noStrike" cap="none" dirty="0">
                <a:solidFill>
                  <a:srgbClr val="FFFFFF"/>
                </a:solidFill>
                <a:latin typeface="Century Gothic"/>
                <a:ea typeface="Century Gothic"/>
                <a:cs typeface="Century Gothic"/>
                <a:sym typeface="Century Gothic"/>
              </a:rPr>
              <a:t>%</a:t>
            </a:r>
            <a:r>
              <a:rPr lang="en-US" sz="3200" b="0" i="0" u="none" strike="noStrike" cap="none" dirty="0">
                <a:solidFill>
                  <a:srgbClr val="FFFFFF"/>
                </a:solidFill>
                <a:latin typeface="Century Gothic"/>
                <a:ea typeface="Century Gothic"/>
                <a:cs typeface="Century Gothic"/>
                <a:sym typeface="Century Gothic"/>
              </a:rPr>
              <a:t> have concerns with </a:t>
            </a:r>
            <a:r>
              <a:rPr lang="en-US" sz="3200" b="0" i="0" u="none" strike="noStrike" cap="none" dirty="0" err="1">
                <a:solidFill>
                  <a:srgbClr val="FFFFFF"/>
                </a:solidFill>
                <a:latin typeface="Century Gothic"/>
                <a:ea typeface="Century Gothic"/>
                <a:cs typeface="Century Gothic"/>
                <a:sym typeface="Century Gothic"/>
              </a:rPr>
              <a:t>teleheatlh</a:t>
            </a:r>
            <a:endParaRPr sz="3200" b="0" i="0" u="none" strike="noStrike" cap="none" dirty="0">
              <a:solidFill>
                <a:srgbClr val="FFFFFF"/>
              </a:solidFill>
              <a:latin typeface="Century Gothic"/>
              <a:ea typeface="Century Gothic"/>
              <a:cs typeface="Century Gothic"/>
              <a:sym typeface="Century Gothic"/>
            </a:endParaRPr>
          </a:p>
        </p:txBody>
      </p:sp>
      <p:sp>
        <p:nvSpPr>
          <p:cNvPr id="468" name="Google Shape;468;p33"/>
          <p:cNvSpPr txBox="1"/>
          <p:nvPr/>
        </p:nvSpPr>
        <p:spPr>
          <a:xfrm>
            <a:off x="13889928" y="6205995"/>
            <a:ext cx="8976043" cy="4239109"/>
          </a:xfrm>
          <a:prstGeom prst="rect">
            <a:avLst/>
          </a:prstGeom>
          <a:solidFill>
            <a:srgbClr val="99D9FE"/>
          </a:solidFill>
          <a:ln w="25400" cap="flat" cmpd="sng">
            <a:solidFill>
              <a:schemeClr val="accent1"/>
            </a:solidFill>
            <a:prstDash val="solid"/>
            <a:round/>
            <a:headEnd type="none" w="sm" len="sm"/>
            <a:tailEnd type="none" w="sm" len="sm"/>
          </a:ln>
        </p:spPr>
        <p:txBody>
          <a:bodyPr spcFirstLastPara="1" wrap="square" lIns="50800" tIns="50800" rIns="50800" bIns="50800" anchor="ctr" anchorCtr="0">
            <a:spAutoFit/>
          </a:bodyPr>
          <a:lstStyle/>
          <a:p>
            <a:pPr marL="0" marR="0" lvl="0" indent="0" algn="l" rtl="0">
              <a:lnSpc>
                <a:spcPct val="120000"/>
              </a:lnSpc>
              <a:spcBef>
                <a:spcPts val="0"/>
              </a:spcBef>
              <a:spcAft>
                <a:spcPts val="0"/>
              </a:spcAft>
              <a:buClr>
                <a:srgbClr val="0079BF"/>
              </a:buClr>
              <a:buSzPts val="3200"/>
              <a:buFont typeface="Century Gothic"/>
              <a:buNone/>
            </a:pPr>
            <a:r>
              <a:rPr lang="en-US" sz="3200" b="1" i="0" u="none" strike="noStrike" cap="none" dirty="0">
                <a:solidFill>
                  <a:srgbClr val="0079BF"/>
                </a:solidFill>
                <a:latin typeface="Century Gothic"/>
                <a:ea typeface="Century Gothic"/>
                <a:cs typeface="Century Gothic"/>
                <a:sym typeface="Century Gothic"/>
              </a:rPr>
              <a:t>Quality of care					74%</a:t>
            </a:r>
          </a:p>
          <a:p>
            <a:pPr marL="0" marR="0" lvl="0" indent="0" algn="l" rtl="0">
              <a:lnSpc>
                <a:spcPct val="120000"/>
              </a:lnSpc>
              <a:spcBef>
                <a:spcPts val="0"/>
              </a:spcBef>
              <a:spcAft>
                <a:spcPts val="0"/>
              </a:spcAft>
              <a:buClr>
                <a:srgbClr val="0079BF"/>
              </a:buClr>
              <a:buSzPts val="3200"/>
              <a:buFont typeface="Century Gothic"/>
              <a:buNone/>
            </a:pPr>
            <a:r>
              <a:rPr lang="en-US" sz="3200" b="1" i="0" u="none" strike="noStrike" cap="none" dirty="0">
                <a:solidFill>
                  <a:srgbClr val="0079BF"/>
                </a:solidFill>
                <a:latin typeface="Century Gothic"/>
                <a:ea typeface="Century Gothic"/>
                <a:cs typeface="Century Gothic"/>
                <a:sym typeface="Century Gothic"/>
              </a:rPr>
              <a:t>Miss in-person visits				6</a:t>
            </a:r>
            <a:r>
              <a:rPr lang="en-US" sz="3200" b="1" dirty="0">
                <a:solidFill>
                  <a:srgbClr val="0079BF"/>
                </a:solidFill>
                <a:latin typeface="Century Gothic"/>
                <a:ea typeface="Century Gothic"/>
                <a:cs typeface="Century Gothic"/>
                <a:sym typeface="Century Gothic"/>
              </a:rPr>
              <a:t>7</a:t>
            </a:r>
            <a:r>
              <a:rPr lang="en-US" sz="3200" b="1" i="0" u="none" strike="noStrike" cap="none" dirty="0">
                <a:solidFill>
                  <a:srgbClr val="0079BF"/>
                </a:solidFill>
                <a:latin typeface="Century Gothic"/>
                <a:ea typeface="Century Gothic"/>
                <a:cs typeface="Century Gothic"/>
                <a:sym typeface="Century Gothic"/>
              </a:rPr>
              <a:t>%</a:t>
            </a:r>
            <a:endParaRPr b="1" dirty="0"/>
          </a:p>
          <a:p>
            <a:pPr marL="0" marR="0" lvl="0" indent="0" algn="l" rtl="0">
              <a:lnSpc>
                <a:spcPct val="120000"/>
              </a:lnSpc>
              <a:spcBef>
                <a:spcPts val="0"/>
              </a:spcBef>
              <a:spcAft>
                <a:spcPts val="0"/>
              </a:spcAft>
              <a:buClr>
                <a:srgbClr val="0079BF"/>
              </a:buClr>
              <a:buSzPts val="3200"/>
              <a:buFont typeface="Century Gothic"/>
              <a:buNone/>
            </a:pPr>
            <a:r>
              <a:rPr lang="en-US" sz="3200" b="1" i="0" u="none" strike="noStrike" cap="none" dirty="0">
                <a:solidFill>
                  <a:srgbClr val="0079BF"/>
                </a:solidFill>
                <a:latin typeface="Century Gothic"/>
                <a:ea typeface="Century Gothic"/>
                <a:cs typeface="Century Gothic"/>
                <a:sym typeface="Century Gothic"/>
              </a:rPr>
              <a:t>Lack of internet connectivity		2</a:t>
            </a:r>
            <a:r>
              <a:rPr lang="en-US" sz="3200" b="1" dirty="0">
                <a:solidFill>
                  <a:srgbClr val="0079BF"/>
                </a:solidFill>
                <a:latin typeface="Century Gothic"/>
                <a:ea typeface="Century Gothic"/>
                <a:cs typeface="Century Gothic"/>
                <a:sym typeface="Century Gothic"/>
              </a:rPr>
              <a:t>9</a:t>
            </a:r>
            <a:r>
              <a:rPr lang="en-US" sz="3200" b="1" i="0" u="none" strike="noStrike" cap="none" dirty="0">
                <a:solidFill>
                  <a:srgbClr val="0079BF"/>
                </a:solidFill>
                <a:latin typeface="Century Gothic"/>
                <a:ea typeface="Century Gothic"/>
                <a:cs typeface="Century Gothic"/>
                <a:sym typeface="Century Gothic"/>
              </a:rPr>
              <a:t>%</a:t>
            </a:r>
            <a:endParaRPr b="1" dirty="0"/>
          </a:p>
          <a:p>
            <a:pPr marL="0" marR="0" lvl="0" indent="0" algn="l" rtl="0">
              <a:lnSpc>
                <a:spcPct val="120000"/>
              </a:lnSpc>
              <a:spcBef>
                <a:spcPts val="0"/>
              </a:spcBef>
              <a:spcAft>
                <a:spcPts val="0"/>
              </a:spcAft>
              <a:buClr>
                <a:srgbClr val="0079BF"/>
              </a:buClr>
              <a:buSzPts val="3200"/>
              <a:buFont typeface="Century Gothic"/>
              <a:buNone/>
            </a:pPr>
            <a:r>
              <a:rPr lang="en-US" sz="3200" b="1" i="0" u="none" strike="noStrike" cap="none" dirty="0">
                <a:solidFill>
                  <a:srgbClr val="0079BF"/>
                </a:solidFill>
                <a:latin typeface="Century Gothic"/>
                <a:ea typeface="Century Gothic"/>
                <a:cs typeface="Century Gothic"/>
                <a:sym typeface="Century Gothic"/>
              </a:rPr>
              <a:t>Uncomfortable with video			2</a:t>
            </a:r>
            <a:r>
              <a:rPr lang="en-US" sz="3200" b="1" dirty="0">
                <a:solidFill>
                  <a:srgbClr val="0079BF"/>
                </a:solidFill>
                <a:latin typeface="Century Gothic"/>
                <a:ea typeface="Century Gothic"/>
                <a:cs typeface="Century Gothic"/>
                <a:sym typeface="Century Gothic"/>
              </a:rPr>
              <a:t>4</a:t>
            </a:r>
            <a:r>
              <a:rPr lang="en-US" sz="3200" b="1" i="0" u="none" strike="noStrike" cap="none" dirty="0">
                <a:solidFill>
                  <a:srgbClr val="0079BF"/>
                </a:solidFill>
                <a:latin typeface="Century Gothic"/>
                <a:ea typeface="Century Gothic"/>
                <a:cs typeface="Century Gothic"/>
                <a:sym typeface="Century Gothic"/>
              </a:rPr>
              <a:t>%</a:t>
            </a:r>
            <a:endParaRPr b="1" dirty="0"/>
          </a:p>
          <a:p>
            <a:pPr marL="0" marR="0" lvl="0" indent="0" algn="l" rtl="0">
              <a:lnSpc>
                <a:spcPct val="120000"/>
              </a:lnSpc>
              <a:spcBef>
                <a:spcPts val="0"/>
              </a:spcBef>
              <a:spcAft>
                <a:spcPts val="0"/>
              </a:spcAft>
              <a:buClr>
                <a:srgbClr val="0079BF"/>
              </a:buClr>
              <a:buSzPts val="3200"/>
              <a:buFont typeface="Century Gothic"/>
              <a:buNone/>
            </a:pPr>
            <a:r>
              <a:rPr lang="en-US" sz="3200" b="1" i="0" u="none" strike="noStrike" cap="none" dirty="0">
                <a:solidFill>
                  <a:srgbClr val="0079BF"/>
                </a:solidFill>
                <a:latin typeface="Century Gothic"/>
                <a:ea typeface="Century Gothic"/>
                <a:cs typeface="Century Gothic"/>
                <a:sym typeface="Century Gothic"/>
              </a:rPr>
              <a:t>Privacy							1</a:t>
            </a:r>
            <a:r>
              <a:rPr lang="en-US" sz="3200" b="1" dirty="0">
                <a:solidFill>
                  <a:srgbClr val="0079BF"/>
                </a:solidFill>
                <a:latin typeface="Century Gothic"/>
                <a:ea typeface="Century Gothic"/>
                <a:cs typeface="Century Gothic"/>
                <a:sym typeface="Century Gothic"/>
              </a:rPr>
              <a:t>8</a:t>
            </a:r>
            <a:r>
              <a:rPr lang="en-US" sz="3200" b="1" i="0" u="none" strike="noStrike" cap="none" dirty="0">
                <a:solidFill>
                  <a:srgbClr val="0079BF"/>
                </a:solidFill>
                <a:latin typeface="Century Gothic"/>
                <a:ea typeface="Century Gothic"/>
                <a:cs typeface="Century Gothic"/>
                <a:sym typeface="Century Gothic"/>
              </a:rPr>
              <a:t>%</a:t>
            </a:r>
            <a:endParaRPr b="1" dirty="0"/>
          </a:p>
          <a:p>
            <a:pPr marL="0" marR="0" lvl="0" indent="0" algn="l" rtl="0">
              <a:lnSpc>
                <a:spcPct val="120000"/>
              </a:lnSpc>
              <a:spcBef>
                <a:spcPts val="0"/>
              </a:spcBef>
              <a:spcAft>
                <a:spcPts val="0"/>
              </a:spcAft>
              <a:buClr>
                <a:srgbClr val="0079BF"/>
              </a:buClr>
              <a:buSzPts val="3200"/>
              <a:buFont typeface="Century Gothic"/>
              <a:buNone/>
            </a:pPr>
            <a:r>
              <a:rPr lang="en-US" sz="3200" b="1" i="0" u="none" strike="noStrike" cap="none" dirty="0">
                <a:solidFill>
                  <a:srgbClr val="0079BF"/>
                </a:solidFill>
                <a:latin typeface="Century Gothic"/>
                <a:ea typeface="Century Gothic"/>
                <a:cs typeface="Century Gothic"/>
                <a:sym typeface="Century Gothic"/>
              </a:rPr>
              <a:t>Lack of needed devices			1</a:t>
            </a:r>
            <a:r>
              <a:rPr lang="en-US" sz="3200" b="1" dirty="0">
                <a:solidFill>
                  <a:srgbClr val="0079BF"/>
                </a:solidFill>
                <a:latin typeface="Century Gothic"/>
                <a:ea typeface="Century Gothic"/>
                <a:cs typeface="Century Gothic"/>
                <a:sym typeface="Century Gothic"/>
              </a:rPr>
              <a:t>8</a:t>
            </a:r>
            <a:r>
              <a:rPr lang="en-US" sz="3200" b="1" i="0" u="none" strike="noStrike" cap="none" dirty="0">
                <a:solidFill>
                  <a:srgbClr val="0079BF"/>
                </a:solidFill>
                <a:latin typeface="Century Gothic"/>
                <a:ea typeface="Century Gothic"/>
                <a:cs typeface="Century Gothic"/>
                <a:sym typeface="Century Gothic"/>
              </a:rPr>
              <a:t>%</a:t>
            </a:r>
            <a:endParaRPr b="1" dirty="0"/>
          </a:p>
          <a:p>
            <a:pPr marL="0" marR="0" lvl="0" indent="0" algn="l" rtl="0">
              <a:lnSpc>
                <a:spcPct val="120000"/>
              </a:lnSpc>
              <a:spcBef>
                <a:spcPts val="0"/>
              </a:spcBef>
              <a:spcAft>
                <a:spcPts val="0"/>
              </a:spcAft>
              <a:buClr>
                <a:srgbClr val="0079BF"/>
              </a:buClr>
              <a:buSzPts val="3200"/>
              <a:buFont typeface="Century Gothic"/>
              <a:buNone/>
            </a:pPr>
            <a:r>
              <a:rPr lang="en-US" sz="3200" b="1" i="0" u="none" strike="noStrike" cap="none" dirty="0">
                <a:solidFill>
                  <a:srgbClr val="0079BF"/>
                </a:solidFill>
                <a:latin typeface="Century Gothic"/>
                <a:ea typeface="Century Gothic"/>
                <a:cs typeface="Century Gothic"/>
                <a:sym typeface="Century Gothic"/>
              </a:rPr>
              <a:t>Don’t know how to use technology	1</a:t>
            </a:r>
            <a:r>
              <a:rPr lang="en-US" sz="3200" b="1" dirty="0">
                <a:solidFill>
                  <a:srgbClr val="0079BF"/>
                </a:solidFill>
                <a:latin typeface="Century Gothic"/>
                <a:ea typeface="Century Gothic"/>
                <a:cs typeface="Century Gothic"/>
                <a:sym typeface="Century Gothic"/>
              </a:rPr>
              <a:t>3</a:t>
            </a:r>
            <a:r>
              <a:rPr lang="en-US" sz="3200" b="1" i="0" u="none" strike="noStrike" cap="none" dirty="0">
                <a:solidFill>
                  <a:srgbClr val="0079BF"/>
                </a:solidFill>
                <a:latin typeface="Century Gothic"/>
                <a:ea typeface="Century Gothic"/>
                <a:cs typeface="Century Gothic"/>
                <a:sym typeface="Century Gothic"/>
              </a:rPr>
              <a:t>%</a:t>
            </a:r>
            <a:endParaRPr b="1" dirty="0"/>
          </a:p>
        </p:txBody>
      </p:sp>
    </p:spTree>
    <p:extLst>
      <p:ext uri="{BB962C8B-B14F-4D97-AF65-F5344CB8AC3E}">
        <p14:creationId xmlns:p14="http://schemas.microsoft.com/office/powerpoint/2010/main" val="1710036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aphicFrame>
        <p:nvGraphicFramePr>
          <p:cNvPr id="464" name="Google Shape;464;p33"/>
          <p:cNvGraphicFramePr/>
          <p:nvPr>
            <p:extLst>
              <p:ext uri="{D42A27DB-BD31-4B8C-83A1-F6EECF244321}">
                <p14:modId xmlns:p14="http://schemas.microsoft.com/office/powerpoint/2010/main" val="2731264906"/>
              </p:ext>
            </p:extLst>
          </p:nvPr>
        </p:nvGraphicFramePr>
        <p:xfrm>
          <a:off x="-578498" y="3582954"/>
          <a:ext cx="12353736" cy="7725747"/>
        </p:xfrm>
        <a:graphic>
          <a:graphicData uri="http://schemas.openxmlformats.org/drawingml/2006/chart">
            <c:chart xmlns:c="http://schemas.openxmlformats.org/drawingml/2006/chart" xmlns:r="http://schemas.openxmlformats.org/officeDocument/2006/relationships" r:id="rId3"/>
          </a:graphicData>
        </a:graphic>
      </p:graphicFrame>
      <p:sp>
        <p:nvSpPr>
          <p:cNvPr id="465" name="Google Shape;465;p33"/>
          <p:cNvSpPr txBox="1"/>
          <p:nvPr/>
        </p:nvSpPr>
        <p:spPr>
          <a:xfrm>
            <a:off x="559838" y="11610279"/>
            <a:ext cx="9946434" cy="964367"/>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79BF"/>
              </a:buClr>
              <a:buSzPts val="2800"/>
              <a:buFont typeface="Century Gothic"/>
              <a:buNone/>
            </a:pPr>
            <a:r>
              <a:rPr lang="en-US" sz="2800" b="1" i="0" u="none" strike="noStrike" cap="none" dirty="0">
                <a:solidFill>
                  <a:srgbClr val="002060"/>
                </a:solidFill>
                <a:latin typeface="Century Gothic"/>
                <a:ea typeface="Century Gothic"/>
                <a:cs typeface="Century Gothic"/>
                <a:sym typeface="Century Gothic"/>
              </a:rPr>
              <a:t>Do you plan to use telehealth after COVID-19 is over?</a:t>
            </a:r>
          </a:p>
          <a:p>
            <a:pPr marL="0" marR="0" lvl="0" indent="0" algn="ctr" rtl="0">
              <a:lnSpc>
                <a:spcPct val="100000"/>
              </a:lnSpc>
              <a:spcBef>
                <a:spcPts val="0"/>
              </a:spcBef>
              <a:spcAft>
                <a:spcPts val="0"/>
              </a:spcAft>
              <a:buClr>
                <a:srgbClr val="0079BF"/>
              </a:buClr>
              <a:buSzPts val="2800"/>
              <a:buFont typeface="Century Gothic"/>
              <a:buNone/>
            </a:pPr>
            <a:r>
              <a:rPr lang="en-US" sz="2800" b="1" dirty="0">
                <a:solidFill>
                  <a:srgbClr val="002060"/>
                </a:solidFill>
                <a:latin typeface="Century Gothic"/>
                <a:ea typeface="Century Gothic"/>
                <a:cs typeface="Century Gothic"/>
                <a:sym typeface="Century Gothic"/>
              </a:rPr>
              <a:t>[ASKED OF PROVIDERS]</a:t>
            </a:r>
            <a:endParaRPr sz="2800" b="1" i="0" u="none" strike="noStrike" cap="none" dirty="0">
              <a:solidFill>
                <a:srgbClr val="002060"/>
              </a:solidFill>
              <a:latin typeface="Century Gothic"/>
              <a:ea typeface="Century Gothic"/>
              <a:cs typeface="Century Gothic"/>
              <a:sym typeface="Century Gothic"/>
            </a:endParaRPr>
          </a:p>
        </p:txBody>
      </p:sp>
      <p:sp>
        <p:nvSpPr>
          <p:cNvPr id="466" name="Google Shape;466;p33"/>
          <p:cNvSpPr txBox="1"/>
          <p:nvPr/>
        </p:nvSpPr>
        <p:spPr>
          <a:xfrm>
            <a:off x="1206500" y="549148"/>
            <a:ext cx="21971000" cy="18648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B3D6D"/>
              </a:buClr>
              <a:buSzPts val="4400"/>
              <a:buFont typeface="Century Gothic"/>
              <a:buNone/>
            </a:pPr>
            <a:r>
              <a:rPr lang="en-US" sz="4400" b="1" i="0" u="none" strike="noStrike" cap="none" dirty="0">
                <a:solidFill>
                  <a:schemeClr val="accent1">
                    <a:lumMod val="50000"/>
                  </a:schemeClr>
                </a:solidFill>
                <a:latin typeface="Century Gothic"/>
                <a:ea typeface="Century Gothic"/>
                <a:cs typeface="Century Gothic"/>
                <a:sym typeface="Century Gothic"/>
              </a:rPr>
              <a:t>Meanwhile nearly three-quarters of Providers say they will continue with telehealth appointments, largely for office visits.  </a:t>
            </a:r>
          </a:p>
          <a:p>
            <a:pPr marL="0" marR="0" lvl="0" indent="0" algn="l" rtl="0">
              <a:spcBef>
                <a:spcPts val="0"/>
              </a:spcBef>
              <a:spcAft>
                <a:spcPts val="0"/>
              </a:spcAft>
              <a:buClr>
                <a:srgbClr val="2B3D6D"/>
              </a:buClr>
              <a:buSzPts val="4400"/>
              <a:buFont typeface="Century Gothic"/>
              <a:buNone/>
            </a:pPr>
            <a:r>
              <a:rPr lang="en-US" sz="4000" i="0" u="none" strike="noStrike" cap="none" dirty="0">
                <a:solidFill>
                  <a:schemeClr val="accent1">
                    <a:lumMod val="50000"/>
                  </a:schemeClr>
                </a:solidFill>
                <a:latin typeface="Century Gothic"/>
                <a:ea typeface="Century Gothic"/>
                <a:cs typeface="Century Gothic"/>
                <a:sym typeface="Century Gothic"/>
              </a:rPr>
              <a:t>Without adjustments, this may increase dissatisfaction </a:t>
            </a:r>
            <a:r>
              <a:rPr lang="haw-US" sz="4000" i="0" u="none" strike="noStrike" cap="none" dirty="0">
                <a:solidFill>
                  <a:schemeClr val="accent1">
                    <a:lumMod val="50000"/>
                  </a:schemeClr>
                </a:solidFill>
                <a:latin typeface="Century Gothic"/>
                <a:ea typeface="Century Gothic"/>
                <a:cs typeface="Century Gothic"/>
                <a:sym typeface="Century Gothic"/>
              </a:rPr>
              <a:t>amond c</a:t>
            </a:r>
            <a:r>
              <a:rPr lang="en-US" sz="4000" i="0" u="none" strike="noStrike" cap="none" dirty="0" err="1">
                <a:solidFill>
                  <a:schemeClr val="accent1">
                    <a:lumMod val="50000"/>
                  </a:schemeClr>
                </a:solidFill>
                <a:latin typeface="Century Gothic"/>
                <a:ea typeface="Century Gothic"/>
                <a:cs typeface="Century Gothic"/>
                <a:sym typeface="Century Gothic"/>
              </a:rPr>
              <a:t>ertain</a:t>
            </a:r>
            <a:r>
              <a:rPr lang="en-US" sz="4000" i="0" u="none" strike="noStrike" cap="none" dirty="0">
                <a:solidFill>
                  <a:schemeClr val="accent1">
                    <a:lumMod val="50000"/>
                  </a:schemeClr>
                </a:solidFill>
                <a:latin typeface="Century Gothic"/>
                <a:ea typeface="Century Gothic"/>
                <a:cs typeface="Century Gothic"/>
                <a:sym typeface="Century Gothic"/>
              </a:rPr>
              <a:t> types of patients and there is a risk of widening the digital divide.</a:t>
            </a:r>
          </a:p>
          <a:p>
            <a:pPr marL="0" marR="0" lvl="0" indent="0" algn="l" rtl="0">
              <a:spcBef>
                <a:spcPts val="0"/>
              </a:spcBef>
              <a:spcAft>
                <a:spcPts val="0"/>
              </a:spcAft>
              <a:buClr>
                <a:srgbClr val="2B3D6D"/>
              </a:buClr>
              <a:buSzPts val="4400"/>
              <a:buFont typeface="Century Gothic"/>
              <a:buNone/>
            </a:pPr>
            <a:endParaRPr dirty="0">
              <a:solidFill>
                <a:schemeClr val="accent1">
                  <a:lumMod val="50000"/>
                </a:schemeClr>
              </a:solidFill>
            </a:endParaRPr>
          </a:p>
        </p:txBody>
      </p:sp>
      <p:sp>
        <p:nvSpPr>
          <p:cNvPr id="467" name="Google Shape;467;p33"/>
          <p:cNvSpPr/>
          <p:nvPr/>
        </p:nvSpPr>
        <p:spPr>
          <a:xfrm>
            <a:off x="10058404" y="6182046"/>
            <a:ext cx="4646645" cy="1426567"/>
          </a:xfrm>
          <a:prstGeom prst="rightArrow">
            <a:avLst>
              <a:gd name="adj1" fmla="val 50000"/>
              <a:gd name="adj2" fmla="val 50000"/>
            </a:avLst>
          </a:prstGeom>
          <a:solidFill>
            <a:schemeClr val="accent2">
              <a:lumMod val="75000"/>
            </a:schemeClr>
          </a:solidFill>
          <a:ln w="25400" cap="flat" cmpd="sng">
            <a:solidFill>
              <a:srgbClr val="0076BA"/>
            </a:solidFill>
            <a:prstDash val="solid"/>
            <a:round/>
            <a:headEnd type="none" w="sm" len="sm"/>
            <a:tailEnd type="none" w="sm" len="sm"/>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Century Gothic"/>
              <a:buNone/>
            </a:pPr>
            <a:r>
              <a:rPr lang="en-US" sz="4000" b="1" dirty="0">
                <a:solidFill>
                  <a:srgbClr val="FFFFFF"/>
                </a:solidFill>
                <a:latin typeface="Century Gothic"/>
                <a:ea typeface="Century Gothic"/>
                <a:cs typeface="Century Gothic"/>
                <a:sym typeface="Century Gothic"/>
              </a:rPr>
              <a:t>How you use it</a:t>
            </a:r>
            <a:endParaRPr sz="3200" b="0" i="0" u="none" strike="noStrike" cap="none" dirty="0">
              <a:solidFill>
                <a:srgbClr val="FFFFFF"/>
              </a:solidFill>
              <a:latin typeface="Century Gothic"/>
              <a:ea typeface="Century Gothic"/>
              <a:cs typeface="Century Gothic"/>
              <a:sym typeface="Century Gothic"/>
            </a:endParaRPr>
          </a:p>
        </p:txBody>
      </p:sp>
      <p:sp>
        <p:nvSpPr>
          <p:cNvPr id="468" name="Google Shape;468;p33"/>
          <p:cNvSpPr txBox="1"/>
          <p:nvPr/>
        </p:nvSpPr>
        <p:spPr>
          <a:xfrm>
            <a:off x="15040951" y="6079334"/>
            <a:ext cx="8976043" cy="1875385"/>
          </a:xfrm>
          <a:prstGeom prst="rect">
            <a:avLst/>
          </a:prstGeom>
          <a:solidFill>
            <a:schemeClr val="accent2">
              <a:lumMod val="75000"/>
            </a:schemeClr>
          </a:solidFill>
          <a:ln w="25400" cap="flat" cmpd="sng">
            <a:solidFill>
              <a:schemeClr val="accent1"/>
            </a:solidFill>
            <a:prstDash val="solid"/>
            <a:round/>
            <a:headEnd type="none" w="sm" len="sm"/>
            <a:tailEnd type="none" w="sm" len="sm"/>
          </a:ln>
        </p:spPr>
        <p:txBody>
          <a:bodyPr spcFirstLastPara="1" wrap="square" lIns="50800" tIns="50800" rIns="50800" bIns="50800" anchor="ctr" anchorCtr="0">
            <a:spAutoFit/>
          </a:bodyPr>
          <a:lstStyle/>
          <a:p>
            <a:pPr marL="0" marR="0" lvl="0" indent="0" algn="l" rtl="0">
              <a:lnSpc>
                <a:spcPct val="120000"/>
              </a:lnSpc>
              <a:spcBef>
                <a:spcPts val="0"/>
              </a:spcBef>
              <a:spcAft>
                <a:spcPts val="0"/>
              </a:spcAft>
              <a:buClr>
                <a:srgbClr val="0079BF"/>
              </a:buClr>
              <a:buSzPts val="3200"/>
              <a:buFont typeface="Century Gothic"/>
              <a:buNone/>
            </a:pPr>
            <a:r>
              <a:rPr lang="en-US" sz="3200" b="1" i="0" u="none" strike="noStrike" cap="none" dirty="0">
                <a:solidFill>
                  <a:srgbClr val="002060"/>
                </a:solidFill>
                <a:latin typeface="Century Gothic"/>
                <a:ea typeface="Century Gothic"/>
                <a:cs typeface="Century Gothic"/>
                <a:sym typeface="Century Gothic"/>
              </a:rPr>
              <a:t>Virtual office visits				84%</a:t>
            </a:r>
          </a:p>
          <a:p>
            <a:pPr marL="0" marR="0" lvl="0" indent="0" algn="l" rtl="0">
              <a:lnSpc>
                <a:spcPct val="120000"/>
              </a:lnSpc>
              <a:spcBef>
                <a:spcPts val="0"/>
              </a:spcBef>
              <a:spcAft>
                <a:spcPts val="0"/>
              </a:spcAft>
              <a:buClr>
                <a:srgbClr val="0079BF"/>
              </a:buClr>
              <a:buSzPts val="3200"/>
              <a:buFont typeface="Century Gothic"/>
              <a:buNone/>
            </a:pPr>
            <a:r>
              <a:rPr lang="en-US" sz="3200" b="1" dirty="0">
                <a:solidFill>
                  <a:srgbClr val="002060"/>
                </a:solidFill>
                <a:latin typeface="Century Gothic"/>
                <a:sym typeface="Century Gothic"/>
              </a:rPr>
              <a:t>Virtual urgent care			25%</a:t>
            </a:r>
          </a:p>
          <a:p>
            <a:pPr marL="0" marR="0" lvl="0" indent="0" algn="l" rtl="0">
              <a:lnSpc>
                <a:spcPct val="120000"/>
              </a:lnSpc>
              <a:spcBef>
                <a:spcPts val="0"/>
              </a:spcBef>
              <a:spcAft>
                <a:spcPts val="0"/>
              </a:spcAft>
              <a:buClr>
                <a:srgbClr val="0079BF"/>
              </a:buClr>
              <a:buSzPts val="3200"/>
              <a:buFont typeface="Century Gothic"/>
              <a:buNone/>
            </a:pPr>
            <a:r>
              <a:rPr lang="en-US" sz="3200" b="1" dirty="0">
                <a:solidFill>
                  <a:srgbClr val="002060"/>
                </a:solidFill>
                <a:latin typeface="Century Gothic"/>
                <a:sym typeface="Century Gothic"/>
              </a:rPr>
              <a:t>Virtual home health services	13%</a:t>
            </a:r>
            <a:endParaRPr b="1" dirty="0">
              <a:solidFill>
                <a:srgbClr val="002060"/>
              </a:solidFill>
            </a:endParaRPr>
          </a:p>
        </p:txBody>
      </p:sp>
    </p:spTree>
    <p:extLst>
      <p:ext uri="{BB962C8B-B14F-4D97-AF65-F5344CB8AC3E}">
        <p14:creationId xmlns:p14="http://schemas.microsoft.com/office/powerpoint/2010/main" val="2767603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7"/>
          <p:cNvSpPr txBox="1">
            <a:spLocks noGrp="1"/>
          </p:cNvSpPr>
          <p:nvPr>
            <p:ph type="title" idx="4294967295"/>
          </p:nvPr>
        </p:nvSpPr>
        <p:spPr>
          <a:xfrm>
            <a:off x="438912" y="219202"/>
            <a:ext cx="21971000" cy="1433513"/>
          </a:xfrm>
          <a:prstGeom prst="rect">
            <a:avLst/>
          </a:prstGeom>
          <a:noFill/>
          <a:ln>
            <a:noFill/>
          </a:ln>
        </p:spPr>
        <p:txBody>
          <a:bodyPr spcFirstLastPara="1" wrap="square" lIns="50800" tIns="50800" rIns="50800" bIns="50800" anchor="t" anchorCtr="0">
            <a:normAutofit fontScale="90000"/>
          </a:bodyPr>
          <a:lstStyle/>
          <a:p>
            <a:pPr marL="0" lvl="0" indent="0" algn="l" rtl="0">
              <a:lnSpc>
                <a:spcPct val="100000"/>
              </a:lnSpc>
              <a:spcBef>
                <a:spcPts val="0"/>
              </a:spcBef>
              <a:spcAft>
                <a:spcPts val="0"/>
              </a:spcAft>
              <a:buClr>
                <a:srgbClr val="2B3D6D"/>
              </a:buClr>
              <a:buSzPts val="6600"/>
              <a:buFont typeface="Century Gothic"/>
              <a:buNone/>
            </a:pPr>
            <a:r>
              <a:rPr lang="en-US" sz="4900" dirty="0"/>
              <a:t>Focus resources on </a:t>
            </a:r>
            <a:r>
              <a:rPr lang="haw-US" sz="4900" dirty="0"/>
              <a:t>the </a:t>
            </a:r>
            <a:r>
              <a:rPr lang="en-US" sz="4900" dirty="0"/>
              <a:t>most vulnerable citizens with the greatest access issues.</a:t>
            </a:r>
            <a:br>
              <a:rPr lang="en-US" sz="4900" dirty="0"/>
            </a:br>
            <a:r>
              <a:rPr lang="en-US" sz="4400" b="0" dirty="0"/>
              <a:t>Health care access looks very different to Med-QUEST patients, Hawaiians and Pacific Islanders, </a:t>
            </a:r>
            <a:r>
              <a:rPr lang="haw-US" sz="4400" b="0" dirty="0"/>
              <a:t>rural and neighbor island residents, and the chronically ill -- </a:t>
            </a:r>
            <a:r>
              <a:rPr lang="en-US" sz="4400" b="0" dirty="0"/>
              <a:t>though delays impact majorities of most groups.</a:t>
            </a:r>
            <a:endParaRPr sz="4400" b="0" dirty="0"/>
          </a:p>
        </p:txBody>
      </p:sp>
      <p:graphicFrame>
        <p:nvGraphicFramePr>
          <p:cNvPr id="6" name="Table 5">
            <a:extLst>
              <a:ext uri="{FF2B5EF4-FFF2-40B4-BE49-F238E27FC236}">
                <a16:creationId xmlns:a16="http://schemas.microsoft.com/office/drawing/2014/main" id="{94F132F5-2B1D-9BA0-04DB-E21F3AA13A57}"/>
              </a:ext>
            </a:extLst>
          </p:cNvPr>
          <p:cNvGraphicFramePr>
            <a:graphicFrameLocks noGrp="1"/>
          </p:cNvGraphicFramePr>
          <p:nvPr>
            <p:extLst>
              <p:ext uri="{D42A27DB-BD31-4B8C-83A1-F6EECF244321}">
                <p14:modId xmlns:p14="http://schemas.microsoft.com/office/powerpoint/2010/main" val="2273042170"/>
              </p:ext>
            </p:extLst>
          </p:nvPr>
        </p:nvGraphicFramePr>
        <p:xfrm>
          <a:off x="1554480" y="3711313"/>
          <a:ext cx="20299680" cy="7519360"/>
        </p:xfrm>
        <a:graphic>
          <a:graphicData uri="http://schemas.openxmlformats.org/drawingml/2006/table">
            <a:tbl>
              <a:tblPr firstRow="1" bandRow="1">
                <a:tableStyleId>{80EFB9EB-B27C-49DE-81FD-1FF1D26CA01B}</a:tableStyleId>
              </a:tblPr>
              <a:tblGrid>
                <a:gridCol w="4230489">
                  <a:extLst>
                    <a:ext uri="{9D8B030D-6E8A-4147-A177-3AD203B41FA5}">
                      <a16:colId xmlns:a16="http://schemas.microsoft.com/office/drawing/2014/main" val="20000"/>
                    </a:ext>
                  </a:extLst>
                </a:gridCol>
                <a:gridCol w="3436617">
                  <a:extLst>
                    <a:ext uri="{9D8B030D-6E8A-4147-A177-3AD203B41FA5}">
                      <a16:colId xmlns:a16="http://schemas.microsoft.com/office/drawing/2014/main" val="20001"/>
                    </a:ext>
                  </a:extLst>
                </a:gridCol>
                <a:gridCol w="3075868">
                  <a:extLst>
                    <a:ext uri="{9D8B030D-6E8A-4147-A177-3AD203B41FA5}">
                      <a16:colId xmlns:a16="http://schemas.microsoft.com/office/drawing/2014/main" val="212069103"/>
                    </a:ext>
                  </a:extLst>
                </a:gridCol>
                <a:gridCol w="3510329">
                  <a:extLst>
                    <a:ext uri="{9D8B030D-6E8A-4147-A177-3AD203B41FA5}">
                      <a16:colId xmlns:a16="http://schemas.microsoft.com/office/drawing/2014/main" val="20002"/>
                    </a:ext>
                  </a:extLst>
                </a:gridCol>
                <a:gridCol w="3264711">
                  <a:extLst>
                    <a:ext uri="{9D8B030D-6E8A-4147-A177-3AD203B41FA5}">
                      <a16:colId xmlns:a16="http://schemas.microsoft.com/office/drawing/2014/main" val="20003"/>
                    </a:ext>
                  </a:extLst>
                </a:gridCol>
                <a:gridCol w="2781666">
                  <a:extLst>
                    <a:ext uri="{9D8B030D-6E8A-4147-A177-3AD203B41FA5}">
                      <a16:colId xmlns:a16="http://schemas.microsoft.com/office/drawing/2014/main" val="2911198523"/>
                    </a:ext>
                  </a:extLst>
                </a:gridCol>
              </a:tblGrid>
              <a:tr h="95151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dirty="0">
                          <a:latin typeface="Century Gothic" panose="020B0502020202020204" pitchFamily="34" charset="0"/>
                          <a:cs typeface="Arial" panose="020B0604020202020204" pitchFamily="34" charset="0"/>
                        </a:rPr>
                        <a:t>%</a:t>
                      </a:r>
                    </a:p>
                    <a:p>
                      <a:pPr algn="ctr"/>
                      <a:endParaRPr lang="en-US" sz="1300" b="0" dirty="0">
                        <a:latin typeface="Arial" panose="020B0604020202020204" pitchFamily="34" charset="0"/>
                        <a:cs typeface="Arial" panose="020B0604020202020204" pitchFamily="34" charset="0"/>
                      </a:endParaRPr>
                    </a:p>
                  </a:txBody>
                  <a:tcPr anchor="ctr"/>
                </a:tc>
                <a:tc>
                  <a:txBody>
                    <a:bodyPr/>
                    <a:lstStyle/>
                    <a:p>
                      <a:pPr algn="ctr"/>
                      <a:r>
                        <a:rPr lang="en-US" sz="2000" dirty="0">
                          <a:latin typeface="Century Gothic" panose="020B0502020202020204" pitchFamily="34" charset="0"/>
                        </a:rPr>
                        <a:t>Not enough providers on my island</a:t>
                      </a:r>
                      <a:endParaRPr lang="en-US" sz="2000" dirty="0">
                        <a:latin typeface="Century Gothic" panose="020B0502020202020204" pitchFamily="34" charset="0"/>
                        <a:cs typeface="Arial" panose="020B0604020202020204" pitchFamily="34" charset="0"/>
                      </a:endParaRPr>
                    </a:p>
                  </a:txBody>
                  <a:tcPr anchor="ctr"/>
                </a:tc>
                <a:tc>
                  <a:txBody>
                    <a:bodyPr/>
                    <a:lstStyle/>
                    <a:p>
                      <a:pPr algn="ctr"/>
                      <a:r>
                        <a:rPr lang="en-US" sz="2000" dirty="0">
                          <a:latin typeface="Century Gothic" panose="020B0502020202020204" pitchFamily="34" charset="0"/>
                          <a:cs typeface="Arial" panose="020B0604020202020204" pitchFamily="34" charset="0"/>
                        </a:rPr>
                        <a:t>Behind schedule getting care due to COVID-19</a:t>
                      </a:r>
                    </a:p>
                  </a:txBody>
                  <a:tcPr anchor="ctr"/>
                </a:tc>
                <a:tc>
                  <a:txBody>
                    <a:bodyPr/>
                    <a:lstStyle/>
                    <a:p>
                      <a:pPr algn="ctr"/>
                      <a:r>
                        <a:rPr lang="en-US" sz="2000" dirty="0">
                          <a:latin typeface="Century Gothic" panose="020B0502020202020204" pitchFamily="34" charset="0"/>
                        </a:rPr>
                        <a:t>Experienced a slight/ significant delay/total delay</a:t>
                      </a:r>
                      <a:endParaRPr lang="en-US" sz="2000" dirty="0">
                        <a:latin typeface="Century Gothic" panose="020B0502020202020204" pitchFamily="34" charset="0"/>
                        <a:cs typeface="Arial" panose="020B0604020202020204" pitchFamily="34" charset="0"/>
                      </a:endParaRPr>
                    </a:p>
                  </a:txBody>
                  <a:tcPr anchor="ctr"/>
                </a:tc>
                <a:tc>
                  <a:txBody>
                    <a:bodyPr/>
                    <a:lstStyle/>
                    <a:p>
                      <a:pPr algn="ctr"/>
                      <a:r>
                        <a:rPr lang="en-US" sz="2000" dirty="0">
                          <a:latin typeface="Century Gothic" panose="020B0502020202020204" pitchFamily="34" charset="0"/>
                          <a:cs typeface="Arial" panose="020B0604020202020204" pitchFamily="34" charset="0"/>
                        </a:rPr>
                        <a:t>Intend to use telehealth</a:t>
                      </a:r>
                    </a:p>
                  </a:txBody>
                  <a:tcPr anchor="ctr"/>
                </a:tc>
                <a:tc>
                  <a:txBody>
                    <a:bodyPr/>
                    <a:lstStyle/>
                    <a:p>
                      <a:pPr algn="ctr"/>
                      <a:r>
                        <a:rPr lang="en-US" sz="2000" dirty="0">
                          <a:latin typeface="Century Gothic" panose="020B0502020202020204" pitchFamily="34" charset="0"/>
                          <a:cs typeface="Arial" panose="020B0604020202020204" pitchFamily="34" charset="0"/>
                        </a:rPr>
                        <a:t>Have concerns with telehealth</a:t>
                      </a:r>
                    </a:p>
                  </a:txBody>
                  <a:tcPr anchor="ctr"/>
                </a:tc>
                <a:extLst>
                  <a:ext uri="{0D108BD9-81ED-4DB2-BD59-A6C34878D82A}">
                    <a16:rowId xmlns:a16="http://schemas.microsoft.com/office/drawing/2014/main" val="10000"/>
                  </a:ext>
                </a:extLst>
              </a:tr>
              <a:tr h="834503">
                <a:tc>
                  <a:txBody>
                    <a:bodyPr/>
                    <a:lstStyle/>
                    <a:p>
                      <a:pPr algn="l" fontAlgn="t"/>
                      <a:r>
                        <a:rPr lang="en-US" sz="2800" b="0" i="0" u="none" strike="noStrike" dirty="0">
                          <a:solidFill>
                            <a:srgbClr val="000000"/>
                          </a:solidFill>
                          <a:effectLst/>
                          <a:latin typeface="Century Gothic" panose="020B0502020202020204" pitchFamily="34" charset="0"/>
                          <a:cs typeface="Arial" panose="020B0604020202020204" pitchFamily="34" charset="0"/>
                        </a:rPr>
                        <a:t>All respondents</a:t>
                      </a:r>
                    </a:p>
                  </a:txBody>
                  <a:tcPr/>
                </a:tc>
                <a:tc>
                  <a:txBody>
                    <a:bodyPr/>
                    <a:lstStyle/>
                    <a:p>
                      <a:pPr algn="ctr" fontAlgn="b"/>
                      <a:r>
                        <a:rPr lang="en-US" sz="2800" b="1" i="0" u="none" strike="noStrike" dirty="0">
                          <a:solidFill>
                            <a:schemeClr val="tx1"/>
                          </a:solidFill>
                          <a:effectLst/>
                          <a:latin typeface="Century Gothic" panose="020B0502020202020204" pitchFamily="34" charset="0"/>
                          <a:cs typeface="Arial" panose="020B0604020202020204" pitchFamily="34" charset="0"/>
                        </a:rPr>
                        <a:t>61</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53</a:t>
                      </a:r>
                    </a:p>
                  </a:txBody>
                  <a:tcPr marL="9525" marR="9525" marT="9525" marB="0" anchor="ctr"/>
                </a:tc>
                <a:tc>
                  <a:txBody>
                    <a:bodyPr/>
                    <a:lstStyle/>
                    <a:p>
                      <a:pPr algn="ctr" fontAlgn="b"/>
                      <a:r>
                        <a:rPr lang="en-US" sz="2800" b="1" i="0" u="none" strike="noStrike" dirty="0">
                          <a:solidFill>
                            <a:schemeClr val="bg2">
                              <a:lumMod val="50000"/>
                            </a:schemeClr>
                          </a:solidFill>
                          <a:effectLst/>
                          <a:latin typeface="Century Gothic" panose="020B0502020202020204" pitchFamily="34" charset="0"/>
                          <a:cs typeface="Arial" panose="020B0604020202020204" pitchFamily="34" charset="0"/>
                        </a:rPr>
                        <a:t>37/21/58</a:t>
                      </a:r>
                    </a:p>
                  </a:txBody>
                  <a:tcPr marL="9525" marR="9525" marT="9525" marB="0" anchor="ctr"/>
                </a:tc>
                <a:tc>
                  <a:txBody>
                    <a:bodyPr/>
                    <a:lstStyle/>
                    <a:p>
                      <a:pPr algn="ctr" fontAlgn="b"/>
                      <a:r>
                        <a:rPr lang="en-US" sz="2800" b="1" i="0" u="none" strike="noStrike" dirty="0">
                          <a:solidFill>
                            <a:schemeClr val="bg2">
                              <a:lumMod val="50000"/>
                            </a:schemeClr>
                          </a:solidFill>
                          <a:effectLst/>
                          <a:latin typeface="Century Gothic" panose="020B0502020202020204" pitchFamily="34" charset="0"/>
                          <a:cs typeface="Arial" panose="020B0604020202020204" pitchFamily="34" charset="0"/>
                        </a:rPr>
                        <a:t>51</a:t>
                      </a:r>
                    </a:p>
                  </a:txBody>
                  <a:tcPr marL="9525" marR="9525" marT="9525" marB="0" anchor="ctr"/>
                </a:tc>
                <a:tc>
                  <a:txBody>
                    <a:bodyPr/>
                    <a:lstStyle/>
                    <a:p>
                      <a:pPr algn="ctr" fontAlgn="b"/>
                      <a:r>
                        <a:rPr lang="en-US" sz="2800" b="1" i="0" u="none" strike="noStrike" dirty="0">
                          <a:solidFill>
                            <a:schemeClr val="bg2">
                              <a:lumMod val="50000"/>
                            </a:schemeClr>
                          </a:solidFill>
                          <a:effectLst/>
                          <a:latin typeface="Century Gothic" panose="020B0502020202020204" pitchFamily="34" charset="0"/>
                          <a:cs typeface="Arial" panose="020B0604020202020204" pitchFamily="34" charset="0"/>
                        </a:rPr>
                        <a:t>28</a:t>
                      </a:r>
                    </a:p>
                  </a:txBody>
                  <a:tcPr marL="9525" marR="9525" marT="9525" marB="0" anchor="ctr"/>
                </a:tc>
                <a:extLst>
                  <a:ext uri="{0D108BD9-81ED-4DB2-BD59-A6C34878D82A}">
                    <a16:rowId xmlns:a16="http://schemas.microsoft.com/office/drawing/2014/main" val="225716837"/>
                  </a:ext>
                </a:extLst>
              </a:tr>
              <a:tr h="834503">
                <a:tc>
                  <a:txBody>
                    <a:bodyPr/>
                    <a:lstStyle/>
                    <a:p>
                      <a:pPr algn="l" fontAlgn="t"/>
                      <a:r>
                        <a:rPr lang="en-US" sz="2800" b="0" i="0" u="none" strike="noStrike" dirty="0">
                          <a:solidFill>
                            <a:srgbClr val="000000"/>
                          </a:solidFill>
                          <a:effectLst/>
                          <a:latin typeface="Century Gothic" panose="020B0502020202020204" pitchFamily="34" charset="0"/>
                          <a:cs typeface="Arial" panose="020B0604020202020204" pitchFamily="34" charset="0"/>
                        </a:rPr>
                        <a:t>Rural Hawaii</a:t>
                      </a:r>
                    </a:p>
                  </a:txBody>
                  <a:tcP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77</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56</a:t>
                      </a:r>
                    </a:p>
                  </a:txBody>
                  <a:tcPr marL="9525" marR="9525" marT="9525" marB="0" anchor="ct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42/27/69</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53</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29</a:t>
                      </a:r>
                    </a:p>
                  </a:txBody>
                  <a:tcPr marL="9525" marR="9525" marT="9525" marB="0" anchor="ctr"/>
                </a:tc>
                <a:extLst>
                  <a:ext uri="{0D108BD9-81ED-4DB2-BD59-A6C34878D82A}">
                    <a16:rowId xmlns:a16="http://schemas.microsoft.com/office/drawing/2014/main" val="2105827403"/>
                  </a:ext>
                </a:extLst>
              </a:tr>
              <a:tr h="1124521">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US" sz="2800" b="0" i="0" u="none" strike="noStrike" dirty="0">
                          <a:solidFill>
                            <a:srgbClr val="000000"/>
                          </a:solidFill>
                          <a:effectLst/>
                          <a:latin typeface="Century Gothic" panose="020B0502020202020204" pitchFamily="34" charset="0"/>
                          <a:cs typeface="Arial" panose="020B0604020202020204" pitchFamily="34" charset="0"/>
                        </a:rPr>
                        <a:t>Hawaiian and Pacific Islander</a:t>
                      </a:r>
                    </a:p>
                    <a:p>
                      <a:pPr algn="l"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53</a:t>
                      </a:r>
                    </a:p>
                  </a:txBody>
                  <a:tcPr marL="9525" marR="9525" marT="9525" marB="0" anchor="ct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61</a:t>
                      </a:r>
                    </a:p>
                  </a:txBody>
                  <a:tcPr marL="9525" marR="9525" marT="9525" marB="0" anchor="ct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44/22/66</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47</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22</a:t>
                      </a:r>
                    </a:p>
                  </a:txBody>
                  <a:tcPr marL="9525" marR="9525" marT="9525" marB="0" anchor="ctr"/>
                </a:tc>
                <a:extLst>
                  <a:ext uri="{0D108BD9-81ED-4DB2-BD59-A6C34878D82A}">
                    <a16:rowId xmlns:a16="http://schemas.microsoft.com/office/drawing/2014/main" val="10001"/>
                  </a:ext>
                </a:extLst>
              </a:tr>
              <a:tr h="893850">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US" sz="2800" b="0" i="0" u="none" strike="noStrike" dirty="0">
                          <a:solidFill>
                            <a:srgbClr val="000000"/>
                          </a:solidFill>
                          <a:effectLst/>
                          <a:latin typeface="Century Gothic" panose="020B0502020202020204" pitchFamily="34" charset="0"/>
                          <a:cs typeface="Arial" panose="020B0604020202020204" pitchFamily="34" charset="0"/>
                        </a:rPr>
                        <a:t>Med-QUEST patients</a:t>
                      </a:r>
                    </a:p>
                    <a:p>
                      <a:pPr algn="l" fontAlgn="t"/>
                      <a:endParaRPr lang="en-US" sz="2800" b="0" i="0" u="none" strike="noStrike" dirty="0">
                        <a:solidFill>
                          <a:srgbClr val="000000"/>
                        </a:solidFill>
                        <a:effectLst/>
                        <a:latin typeface="Century Gothic" panose="020B0502020202020204" pitchFamily="34" charset="0"/>
                        <a:cs typeface="Arial" panose="020B0604020202020204" pitchFamily="34" charset="0"/>
                      </a:endParaRPr>
                    </a:p>
                  </a:txBody>
                  <a:tcP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66</a:t>
                      </a:r>
                    </a:p>
                  </a:txBody>
                  <a:tcPr marL="9525" marR="9525" marT="9525" marB="0" anchor="ct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60</a:t>
                      </a:r>
                    </a:p>
                  </a:txBody>
                  <a:tcPr marL="9525" marR="9525" marT="9525" marB="0" anchor="ct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51/36/87</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71</a:t>
                      </a:r>
                    </a:p>
                  </a:txBody>
                  <a:tcPr marL="9525" marR="9525" marT="9525" marB="0" anchor="ct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45</a:t>
                      </a:r>
                    </a:p>
                  </a:txBody>
                  <a:tcPr marL="9525" marR="9525" marT="9525" marB="0" anchor="ctr"/>
                </a:tc>
                <a:extLst>
                  <a:ext uri="{0D108BD9-81ED-4DB2-BD59-A6C34878D82A}">
                    <a16:rowId xmlns:a16="http://schemas.microsoft.com/office/drawing/2014/main" val="2444054348"/>
                  </a:ext>
                </a:extLst>
              </a:tr>
              <a:tr h="669657">
                <a:tc>
                  <a:txBody>
                    <a:bodyPr/>
                    <a:lstStyle/>
                    <a:p>
                      <a:pPr algn="l" fontAlgn="t"/>
                      <a:r>
                        <a:rPr lang="en-US" sz="2800" b="0" i="0" u="none" strike="noStrike" dirty="0">
                          <a:solidFill>
                            <a:srgbClr val="000000"/>
                          </a:solidFill>
                          <a:effectLst/>
                          <a:latin typeface="Century Gothic" panose="020B0502020202020204" pitchFamily="34" charset="0"/>
                          <a:cs typeface="Arial" panose="020B0604020202020204" pitchFamily="34" charset="0"/>
                        </a:rPr>
                        <a:t>Chronically ill</a:t>
                      </a:r>
                    </a:p>
                  </a:txBody>
                  <a:tcP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65</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48</a:t>
                      </a:r>
                    </a:p>
                  </a:txBody>
                  <a:tcPr marL="9525" marR="9525" marT="9525" marB="0" anchor="ct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43/24/67</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63</a:t>
                      </a:r>
                    </a:p>
                  </a:txBody>
                  <a:tcPr marL="9525" marR="9525" marT="9525" marB="0" anchor="ct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34</a:t>
                      </a:r>
                    </a:p>
                  </a:txBody>
                  <a:tcPr marL="9525" marR="9525" marT="9525" marB="0" anchor="ctr"/>
                </a:tc>
                <a:extLst>
                  <a:ext uri="{0D108BD9-81ED-4DB2-BD59-A6C34878D82A}">
                    <a16:rowId xmlns:a16="http://schemas.microsoft.com/office/drawing/2014/main" val="4163730441"/>
                  </a:ext>
                </a:extLst>
              </a:tr>
              <a:tr h="669657">
                <a:tc>
                  <a:txBody>
                    <a:bodyPr/>
                    <a:lstStyle/>
                    <a:p>
                      <a:pPr algn="l" fontAlgn="t"/>
                      <a:r>
                        <a:rPr lang="en-US" sz="2800" b="0" i="0" u="none" strike="noStrike" dirty="0">
                          <a:solidFill>
                            <a:srgbClr val="000000"/>
                          </a:solidFill>
                          <a:effectLst/>
                          <a:latin typeface="Century Gothic" panose="020B0502020202020204" pitchFamily="34" charset="0"/>
                          <a:cs typeface="Arial" panose="020B0604020202020204" pitchFamily="34" charset="0"/>
                        </a:rPr>
                        <a:t>Neighbor Island</a:t>
                      </a:r>
                    </a:p>
                  </a:txBody>
                  <a:tcPr/>
                </a:tc>
                <a:tc>
                  <a:txBody>
                    <a:bodyPr/>
                    <a:lstStyle/>
                    <a:p>
                      <a:pPr algn="ctr" fontAlgn="b"/>
                      <a:r>
                        <a:rPr lang="en-US" sz="2800" b="1" i="0" u="none" strike="noStrike" dirty="0">
                          <a:solidFill>
                            <a:srgbClr val="C00000"/>
                          </a:solidFill>
                          <a:effectLst/>
                          <a:latin typeface="Century Gothic" panose="020B0502020202020204" pitchFamily="34" charset="0"/>
                          <a:cs typeface="Arial" panose="020B0604020202020204" pitchFamily="34" charset="0"/>
                        </a:rPr>
                        <a:t>77</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55</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36/25/61</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45</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31</a:t>
                      </a:r>
                    </a:p>
                  </a:txBody>
                  <a:tcPr marL="9525" marR="9525" marT="9525" marB="0" anchor="ctr"/>
                </a:tc>
                <a:extLst>
                  <a:ext uri="{0D108BD9-81ED-4DB2-BD59-A6C34878D82A}">
                    <a16:rowId xmlns:a16="http://schemas.microsoft.com/office/drawing/2014/main" val="1400167342"/>
                  </a:ext>
                </a:extLst>
              </a:tr>
              <a:tr h="1297525">
                <a:tc>
                  <a:txBody>
                    <a:bodyPr/>
                    <a:lstStyle/>
                    <a:p>
                      <a:pPr algn="l" fontAlgn="t"/>
                      <a:r>
                        <a:rPr lang="en-US" sz="2800" b="0" i="0" u="none" strike="noStrike" dirty="0">
                          <a:solidFill>
                            <a:srgbClr val="000000"/>
                          </a:solidFill>
                          <a:effectLst/>
                          <a:latin typeface="Century Gothic" panose="020B0502020202020204" pitchFamily="34" charset="0"/>
                          <a:cs typeface="Arial" panose="020B0604020202020204" pitchFamily="34" charset="0"/>
                        </a:rPr>
                        <a:t>Non-college (lower socio-economic status, SES)</a:t>
                      </a:r>
                    </a:p>
                  </a:txBody>
                  <a:tcP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59</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54</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35/22/57</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45</a:t>
                      </a:r>
                    </a:p>
                  </a:txBody>
                  <a:tcPr marL="9525" marR="9525" marT="9525" marB="0" anchor="ctr"/>
                </a:tc>
                <a:tc>
                  <a:txBody>
                    <a:bodyPr/>
                    <a:lstStyle/>
                    <a:p>
                      <a:pPr algn="ctr" fontAlgn="b"/>
                      <a:r>
                        <a:rPr lang="en-US" sz="2800" b="1" i="0" u="none" strike="noStrike" dirty="0">
                          <a:solidFill>
                            <a:srgbClr val="000000"/>
                          </a:solidFill>
                          <a:effectLst/>
                          <a:latin typeface="Century Gothic" panose="020B0502020202020204" pitchFamily="34" charset="0"/>
                          <a:cs typeface="Arial" panose="020B0604020202020204" pitchFamily="34" charset="0"/>
                        </a:rPr>
                        <a:t>26</a:t>
                      </a:r>
                    </a:p>
                  </a:txBody>
                  <a:tcPr marL="9525" marR="9525" marT="9525" marB="0" anchor="ctr"/>
                </a:tc>
                <a:extLst>
                  <a:ext uri="{0D108BD9-81ED-4DB2-BD59-A6C34878D82A}">
                    <a16:rowId xmlns:a16="http://schemas.microsoft.com/office/drawing/2014/main" val="2679330347"/>
                  </a:ext>
                </a:extLst>
              </a:tr>
            </a:tbl>
          </a:graphicData>
        </a:graphic>
      </p:graphicFrame>
    </p:spTree>
    <p:extLst>
      <p:ext uri="{BB962C8B-B14F-4D97-AF65-F5344CB8AC3E}">
        <p14:creationId xmlns:p14="http://schemas.microsoft.com/office/powerpoint/2010/main" val="1736852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7"/>
          <p:cNvSpPr txBox="1">
            <a:spLocks noGrp="1"/>
          </p:cNvSpPr>
          <p:nvPr>
            <p:ph type="title" idx="4294967295"/>
          </p:nvPr>
        </p:nvSpPr>
        <p:spPr>
          <a:xfrm>
            <a:off x="809329" y="456946"/>
            <a:ext cx="21971000" cy="1433513"/>
          </a:xfrm>
          <a:prstGeom prst="rect">
            <a:avLst/>
          </a:prstGeom>
          <a:noFill/>
          <a:ln>
            <a:noFill/>
          </a:ln>
        </p:spPr>
        <p:txBody>
          <a:bodyPr spcFirstLastPara="1" wrap="square" lIns="50800" tIns="50800" rIns="50800" bIns="50800" anchor="t" anchorCtr="0">
            <a:normAutofit fontScale="90000"/>
          </a:bodyPr>
          <a:lstStyle/>
          <a:p>
            <a:pPr marL="0" lvl="0" indent="0" algn="l" rtl="0">
              <a:lnSpc>
                <a:spcPct val="100000"/>
              </a:lnSpc>
              <a:spcBef>
                <a:spcPts val="0"/>
              </a:spcBef>
              <a:spcAft>
                <a:spcPts val="0"/>
              </a:spcAft>
              <a:buClr>
                <a:srgbClr val="2B3D6D"/>
              </a:buClr>
              <a:buSzPts val="6600"/>
              <a:buFont typeface="Century Gothic"/>
              <a:buNone/>
            </a:pPr>
            <a:r>
              <a:rPr lang="en-US" sz="4900" dirty="0"/>
              <a:t>Conversely, older</a:t>
            </a:r>
            <a:r>
              <a:rPr lang="haw-US" sz="4900" dirty="0"/>
              <a:t> respondents</a:t>
            </a:r>
            <a:r>
              <a:rPr lang="en-US" sz="4900" dirty="0"/>
              <a:t>, </a:t>
            </a:r>
            <a:r>
              <a:rPr lang="haw-US" sz="4900" dirty="0"/>
              <a:t>those with advanced degrees, </a:t>
            </a:r>
            <a:r>
              <a:rPr lang="en-US" sz="4900" dirty="0"/>
              <a:t>O</a:t>
            </a:r>
            <a:r>
              <a:rPr lang="haw-US" sz="4900" dirty="0"/>
              <a:t>ʻ</a:t>
            </a:r>
            <a:r>
              <a:rPr lang="en-US" sz="4900" dirty="0"/>
              <a:t>ahu residents (especially Honolulu), </a:t>
            </a:r>
            <a:r>
              <a:rPr lang="haw-US" sz="4900" dirty="0"/>
              <a:t>and </a:t>
            </a:r>
            <a:r>
              <a:rPr lang="en-US" sz="4900" dirty="0"/>
              <a:t>those who are Japanese</a:t>
            </a:r>
            <a:r>
              <a:rPr lang="haw-US" sz="4900" dirty="0"/>
              <a:t>,</a:t>
            </a:r>
            <a:r>
              <a:rPr lang="en-US" sz="4900" dirty="0"/>
              <a:t> or Caucasian</a:t>
            </a:r>
            <a:r>
              <a:rPr lang="haw-US" sz="4900" dirty="0"/>
              <a:t> </a:t>
            </a:r>
            <a:r>
              <a:rPr lang="en-US" sz="4900" dirty="0"/>
              <a:t>are in considerably better shape than the rest of their counterparts.</a:t>
            </a:r>
            <a:br>
              <a:rPr lang="en-US" sz="4900" dirty="0"/>
            </a:br>
            <a:endParaRPr sz="4400" b="0" dirty="0"/>
          </a:p>
        </p:txBody>
      </p:sp>
      <p:sp>
        <p:nvSpPr>
          <p:cNvPr id="2" name="Rectangle 1">
            <a:extLst>
              <a:ext uri="{FF2B5EF4-FFF2-40B4-BE49-F238E27FC236}">
                <a16:creationId xmlns:a16="http://schemas.microsoft.com/office/drawing/2014/main" id="{C67782BD-9F90-EC76-0EB4-4219FAED2602}"/>
              </a:ext>
            </a:extLst>
          </p:cNvPr>
          <p:cNvSpPr/>
          <p:nvPr/>
        </p:nvSpPr>
        <p:spPr>
          <a:xfrm>
            <a:off x="1224365" y="4262033"/>
            <a:ext cx="8973519" cy="649636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entury Gothic" panose="020B0502020202020204" pitchFamily="34" charset="0"/>
              </a:rPr>
              <a:t>Least inclined to have experienced financial insecurity over the past year</a:t>
            </a:r>
          </a:p>
          <a:p>
            <a:endParaRPr lang="en-US" sz="2400" dirty="0">
              <a:solidFill>
                <a:srgbClr val="002060"/>
              </a:solidFill>
              <a:latin typeface="Century Gothic" panose="020B0502020202020204" pitchFamily="34" charset="0"/>
            </a:endParaRPr>
          </a:p>
          <a:p>
            <a:pPr marL="342900" indent="-342900">
              <a:buFont typeface="Wingdings" panose="05000000000000000000" pitchFamily="2" charset="2"/>
              <a:buChar char="q"/>
            </a:pPr>
            <a:r>
              <a:rPr lang="en-US" sz="3200" dirty="0">
                <a:solidFill>
                  <a:srgbClr val="002060"/>
                </a:solidFill>
                <a:latin typeface="Century Gothic" panose="020B0502020202020204" pitchFamily="34" charset="0"/>
              </a:rPr>
              <a:t>65+</a:t>
            </a:r>
          </a:p>
          <a:p>
            <a:pPr marL="342900" indent="-342900">
              <a:buFont typeface="Wingdings" panose="05000000000000000000" pitchFamily="2" charset="2"/>
              <a:buChar char="q"/>
            </a:pPr>
            <a:r>
              <a:rPr lang="en-US" sz="3200" dirty="0">
                <a:solidFill>
                  <a:srgbClr val="002060"/>
                </a:solidFill>
                <a:latin typeface="Century Gothic" panose="020B0502020202020204" pitchFamily="34" charset="0"/>
              </a:rPr>
              <a:t>Older O</a:t>
            </a:r>
            <a:r>
              <a:rPr lang="haw-US" sz="3200" dirty="0">
                <a:solidFill>
                  <a:srgbClr val="002060"/>
                </a:solidFill>
                <a:latin typeface="Century Gothic" panose="020B0502020202020204" pitchFamily="34" charset="0"/>
              </a:rPr>
              <a:t>ʻ</a:t>
            </a:r>
            <a:r>
              <a:rPr lang="en-US" sz="3200" dirty="0">
                <a:solidFill>
                  <a:srgbClr val="002060"/>
                </a:solidFill>
                <a:latin typeface="Century Gothic" panose="020B0502020202020204" pitchFamily="34" charset="0"/>
              </a:rPr>
              <a:t>ahu</a:t>
            </a:r>
          </a:p>
          <a:p>
            <a:pPr marL="342900" indent="-342900">
              <a:buFont typeface="Wingdings" panose="05000000000000000000" pitchFamily="2" charset="2"/>
              <a:buChar char="q"/>
            </a:pPr>
            <a:r>
              <a:rPr lang="en-US" sz="3200" dirty="0">
                <a:solidFill>
                  <a:srgbClr val="002060"/>
                </a:solidFill>
                <a:latin typeface="Century Gothic" panose="020B0502020202020204" pitchFamily="34" charset="0"/>
              </a:rPr>
              <a:t>Honolulu residents</a:t>
            </a:r>
          </a:p>
          <a:p>
            <a:pPr marL="342900" indent="-342900">
              <a:buFont typeface="Wingdings" panose="05000000000000000000" pitchFamily="2" charset="2"/>
              <a:buChar char="q"/>
            </a:pPr>
            <a:r>
              <a:rPr lang="en-US" sz="3200" dirty="0">
                <a:solidFill>
                  <a:srgbClr val="002060"/>
                </a:solidFill>
                <a:latin typeface="Century Gothic" panose="020B0502020202020204" pitchFamily="34" charset="0"/>
              </a:rPr>
              <a:t>Highly educated</a:t>
            </a:r>
          </a:p>
          <a:p>
            <a:pPr marL="342900" indent="-342900">
              <a:buFont typeface="Wingdings" panose="05000000000000000000" pitchFamily="2" charset="2"/>
              <a:buChar char="q"/>
            </a:pPr>
            <a:r>
              <a:rPr lang="en-US" sz="3200" dirty="0">
                <a:solidFill>
                  <a:srgbClr val="002060"/>
                </a:solidFill>
                <a:latin typeface="Century Gothic" panose="020B0502020202020204" pitchFamily="34" charset="0"/>
              </a:rPr>
              <a:t>Caucasians and Japanese, especially 55+</a:t>
            </a:r>
          </a:p>
        </p:txBody>
      </p:sp>
      <p:sp>
        <p:nvSpPr>
          <p:cNvPr id="5" name="Rectangle 4">
            <a:extLst>
              <a:ext uri="{FF2B5EF4-FFF2-40B4-BE49-F238E27FC236}">
                <a16:creationId xmlns:a16="http://schemas.microsoft.com/office/drawing/2014/main" id="{40ABCA7B-6BF7-66BE-7CE9-9B79215EB802}"/>
              </a:ext>
            </a:extLst>
          </p:cNvPr>
          <p:cNvSpPr/>
          <p:nvPr/>
        </p:nvSpPr>
        <p:spPr>
          <a:xfrm>
            <a:off x="10706744" y="4290450"/>
            <a:ext cx="12804185" cy="649637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entury Gothic" panose="020B0502020202020204" pitchFamily="34" charset="0"/>
              </a:rPr>
              <a:t>Least inclined to be behind in appointments, believe their physical or mental health has deteriorated in the past year and/or have experienced </a:t>
            </a:r>
            <a:r>
              <a:rPr lang="haw-US" sz="2400" b="1" dirty="0">
                <a:solidFill>
                  <a:srgbClr val="002060"/>
                </a:solidFill>
                <a:latin typeface="Century Gothic" panose="020B0502020202020204" pitchFamily="34" charset="0"/>
              </a:rPr>
              <a:t>appointment </a:t>
            </a:r>
            <a:r>
              <a:rPr lang="en-US" sz="2400" b="1" dirty="0">
                <a:solidFill>
                  <a:srgbClr val="002060"/>
                </a:solidFill>
                <a:latin typeface="Century Gothic" panose="020B0502020202020204" pitchFamily="34" charset="0"/>
              </a:rPr>
              <a:t>delays</a:t>
            </a:r>
          </a:p>
          <a:p>
            <a:endParaRPr lang="en-US" sz="2400" dirty="0">
              <a:solidFill>
                <a:srgbClr val="002060"/>
              </a:solidFill>
              <a:latin typeface="Century Gothic" panose="020B0502020202020204" pitchFamily="34" charset="0"/>
            </a:endParaRPr>
          </a:p>
          <a:p>
            <a:pPr marL="342900" indent="-342900">
              <a:buFont typeface="Wingdings" panose="05000000000000000000" pitchFamily="2" charset="2"/>
              <a:buChar char="q"/>
            </a:pPr>
            <a:r>
              <a:rPr lang="en-US" sz="3200" dirty="0">
                <a:solidFill>
                  <a:srgbClr val="002060"/>
                </a:solidFill>
                <a:latin typeface="Century Gothic" panose="020B0502020202020204" pitchFamily="34" charset="0"/>
              </a:rPr>
              <a:t>65+</a:t>
            </a:r>
          </a:p>
          <a:p>
            <a:pPr marL="342900" indent="-342900">
              <a:buFont typeface="Wingdings" panose="05000000000000000000" pitchFamily="2" charset="2"/>
              <a:buChar char="q"/>
            </a:pPr>
            <a:r>
              <a:rPr lang="en-US" sz="3200" dirty="0">
                <a:solidFill>
                  <a:srgbClr val="002060"/>
                </a:solidFill>
                <a:latin typeface="Century Gothic" panose="020B0502020202020204" pitchFamily="34" charset="0"/>
              </a:rPr>
              <a:t>Older O</a:t>
            </a:r>
            <a:r>
              <a:rPr lang="haw-US" sz="3200" dirty="0">
                <a:solidFill>
                  <a:srgbClr val="002060"/>
                </a:solidFill>
                <a:latin typeface="Century Gothic" panose="020B0502020202020204" pitchFamily="34" charset="0"/>
              </a:rPr>
              <a:t>ʻ</a:t>
            </a:r>
            <a:r>
              <a:rPr lang="en-US" sz="3200" dirty="0">
                <a:solidFill>
                  <a:srgbClr val="002060"/>
                </a:solidFill>
                <a:latin typeface="Century Gothic" panose="020B0502020202020204" pitchFamily="34" charset="0"/>
              </a:rPr>
              <a:t>ahu</a:t>
            </a:r>
          </a:p>
          <a:p>
            <a:pPr marL="342900" indent="-342900">
              <a:buFont typeface="Wingdings" panose="05000000000000000000" pitchFamily="2" charset="2"/>
              <a:buChar char="q"/>
            </a:pPr>
            <a:r>
              <a:rPr lang="en-US" sz="3200" dirty="0">
                <a:solidFill>
                  <a:srgbClr val="002060"/>
                </a:solidFill>
                <a:latin typeface="Century Gothic" panose="020B0502020202020204" pitchFamily="34" charset="0"/>
              </a:rPr>
              <a:t>Medicare and HMSA patients</a:t>
            </a:r>
            <a:r>
              <a:rPr lang="haw-US" sz="3200" dirty="0">
                <a:solidFill>
                  <a:srgbClr val="002060"/>
                </a:solidFill>
                <a:latin typeface="Century Gothic" panose="020B0502020202020204" pitchFamily="34" charset="0"/>
              </a:rPr>
              <a:t> on Oʻahu</a:t>
            </a:r>
            <a:endParaRPr lang="en-US" sz="3200" dirty="0">
              <a:solidFill>
                <a:srgbClr val="002060"/>
              </a:solidFill>
              <a:latin typeface="Century Gothic" panose="020B0502020202020204" pitchFamily="34" charset="0"/>
            </a:endParaRPr>
          </a:p>
          <a:p>
            <a:pPr marL="342900" indent="-342900">
              <a:buFont typeface="Wingdings" panose="05000000000000000000" pitchFamily="2" charset="2"/>
              <a:buChar char="q"/>
            </a:pPr>
            <a:r>
              <a:rPr lang="en-US" sz="3200" dirty="0">
                <a:solidFill>
                  <a:srgbClr val="002060"/>
                </a:solidFill>
                <a:latin typeface="Century Gothic" panose="020B0502020202020204" pitchFamily="34" charset="0"/>
              </a:rPr>
              <a:t>Honolulu residents</a:t>
            </a:r>
          </a:p>
          <a:p>
            <a:pPr marL="342900" indent="-342900">
              <a:buFont typeface="Wingdings" panose="05000000000000000000" pitchFamily="2" charset="2"/>
              <a:buChar char="q"/>
            </a:pPr>
            <a:r>
              <a:rPr lang="en-US" sz="3200" dirty="0">
                <a:solidFill>
                  <a:srgbClr val="002060"/>
                </a:solidFill>
                <a:latin typeface="Century Gothic" panose="020B0502020202020204" pitchFamily="34" charset="0"/>
              </a:rPr>
              <a:t>Highly educated</a:t>
            </a:r>
          </a:p>
          <a:p>
            <a:pPr marL="342900" indent="-342900">
              <a:buFont typeface="Wingdings" panose="05000000000000000000" pitchFamily="2" charset="2"/>
              <a:buChar char="q"/>
            </a:pPr>
            <a:r>
              <a:rPr lang="en-US" sz="3200" dirty="0">
                <a:solidFill>
                  <a:srgbClr val="002060"/>
                </a:solidFill>
                <a:latin typeface="Century Gothic" panose="020B0502020202020204" pitchFamily="34" charset="0"/>
              </a:rPr>
              <a:t>Caucasians, Japanese and Filipinos over 55+</a:t>
            </a:r>
          </a:p>
        </p:txBody>
      </p:sp>
    </p:spTree>
    <p:extLst>
      <p:ext uri="{BB962C8B-B14F-4D97-AF65-F5344CB8AC3E}">
        <p14:creationId xmlns:p14="http://schemas.microsoft.com/office/powerpoint/2010/main" val="4115357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8"/>
          <p:cNvSpPr txBox="1"/>
          <p:nvPr/>
        </p:nvSpPr>
        <p:spPr>
          <a:xfrm>
            <a:off x="822960" y="6582318"/>
            <a:ext cx="14356080" cy="4903907"/>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2E3F70"/>
              </a:buClr>
              <a:buSzPts val="5400"/>
              <a:buFont typeface="Century Gothic"/>
              <a:buNone/>
            </a:pPr>
            <a:r>
              <a:rPr lang="en-US" sz="5400" b="1" i="0" u="none" strike="noStrike" cap="none" dirty="0">
                <a:solidFill>
                  <a:srgbClr val="2E3F70"/>
                </a:solidFill>
                <a:latin typeface="Century Gothic"/>
                <a:ea typeface="Century Gothic"/>
                <a:cs typeface="Century Gothic"/>
                <a:sym typeface="Century Gothic"/>
              </a:rPr>
              <a:t>Thank you! </a:t>
            </a:r>
            <a:endParaRPr dirty="0"/>
          </a:p>
          <a:p>
            <a:pPr marL="0" marR="0" lvl="0" indent="0" algn="ctr" rtl="0">
              <a:lnSpc>
                <a:spcPct val="100000"/>
              </a:lnSpc>
              <a:spcBef>
                <a:spcPts val="0"/>
              </a:spcBef>
              <a:spcAft>
                <a:spcPts val="0"/>
              </a:spcAft>
              <a:buClr>
                <a:srgbClr val="5E5E5E"/>
              </a:buClr>
              <a:buSzPts val="5400"/>
              <a:buFont typeface="Helvetica Neue"/>
              <a:buNone/>
            </a:pPr>
            <a:endParaRPr sz="5400" b="1" i="0" u="none" strike="noStrike" cap="none" dirty="0">
              <a:solidFill>
                <a:srgbClr val="2E3F7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2E3F70"/>
              </a:buClr>
              <a:buSzPts val="2400"/>
              <a:buFont typeface="Century Gothic"/>
              <a:buNone/>
            </a:pPr>
            <a:r>
              <a:rPr lang="en-US" sz="2400" b="1" i="0" u="none" strike="noStrike" cap="none" dirty="0">
                <a:solidFill>
                  <a:srgbClr val="2E3F70"/>
                </a:solidFill>
                <a:latin typeface="Century Gothic"/>
                <a:ea typeface="Century Gothic"/>
                <a:cs typeface="Century Gothic"/>
                <a:sym typeface="Century Gothic"/>
              </a:rPr>
              <a:t>Lisa Rantz                                                                                                                       Randy Kurohara </a:t>
            </a:r>
            <a:endParaRPr sz="2400" b="0" i="0" u="none" strike="noStrike" cap="none" dirty="0">
              <a:solidFill>
                <a:srgbClr val="2E3F7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2E3F70"/>
              </a:buClr>
              <a:buSzPts val="2400"/>
              <a:buFont typeface="Century Gothic"/>
              <a:buNone/>
            </a:pPr>
            <a:r>
              <a:rPr lang="en-US" sz="2400" b="1" i="0" u="sng" strike="noStrike" cap="none" dirty="0">
                <a:solidFill>
                  <a:srgbClr val="2E3F70"/>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lrantz@hhsc.org</a:t>
            </a:r>
            <a:r>
              <a:rPr lang="en-US" sz="2400" b="1" i="0" u="none" strike="noStrike" cap="none" dirty="0">
                <a:solidFill>
                  <a:srgbClr val="2E3F70"/>
                </a:solidFill>
                <a:latin typeface="Century Gothic"/>
                <a:ea typeface="Century Gothic"/>
                <a:cs typeface="Century Gothic"/>
                <a:sym typeface="Century Gothic"/>
              </a:rPr>
              <a:t>                                                                             </a:t>
            </a:r>
            <a:r>
              <a:rPr lang="en-US" sz="2400" b="1" i="0" u="sng" strike="noStrike" cap="none" dirty="0">
                <a:solidFill>
                  <a:srgbClr val="2E3F70"/>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rkurohara@communityfirsthawaii.org</a:t>
            </a:r>
            <a:r>
              <a:rPr lang="en-US" sz="2400" b="1" i="0" u="none" strike="noStrike" cap="none" dirty="0">
                <a:solidFill>
                  <a:srgbClr val="2E3F70"/>
                </a:solidFill>
                <a:latin typeface="Century Gothic"/>
                <a:ea typeface="Century Gothic"/>
                <a:cs typeface="Century Gothic"/>
                <a:sym typeface="Century Gothic"/>
              </a:rPr>
              <a:t> </a:t>
            </a:r>
            <a:endParaRPr sz="2400" b="0" i="0" u="none" strike="noStrike" cap="none" dirty="0">
              <a:solidFill>
                <a:srgbClr val="2E3F7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2E3F70"/>
              </a:buClr>
              <a:buSzPts val="2400"/>
              <a:buFont typeface="Century Gothic"/>
              <a:buNone/>
            </a:pPr>
            <a:r>
              <a:rPr lang="en-US" sz="2400" b="0" i="0" u="none" strike="noStrike" cap="none" dirty="0">
                <a:solidFill>
                  <a:srgbClr val="2E3F70"/>
                </a:solidFill>
                <a:latin typeface="Century Gothic"/>
                <a:ea typeface="Century Gothic"/>
                <a:cs typeface="Century Gothic"/>
                <a:sym typeface="Century Gothic"/>
              </a:rPr>
              <a:t>President, Hawaiʻi State Rural Health Association                        Executive Director, Community First</a:t>
            </a:r>
            <a:endParaRPr dirty="0"/>
          </a:p>
          <a:p>
            <a:pPr marL="0" marR="0" lvl="0" indent="0" algn="l" rtl="0">
              <a:lnSpc>
                <a:spcPct val="100000"/>
              </a:lnSpc>
              <a:spcBef>
                <a:spcPts val="0"/>
              </a:spcBef>
              <a:spcAft>
                <a:spcPts val="0"/>
              </a:spcAft>
              <a:buClr>
                <a:srgbClr val="2E3F70"/>
              </a:buClr>
              <a:buSzPts val="2400"/>
              <a:buFont typeface="Century Gothic"/>
              <a:buNone/>
            </a:pPr>
            <a:r>
              <a:rPr lang="en-US" sz="2400" b="0" i="0" u="none" strike="noStrike" cap="none" dirty="0">
                <a:solidFill>
                  <a:srgbClr val="2E3F70"/>
                </a:solidFill>
                <a:latin typeface="Century Gothic"/>
                <a:ea typeface="Century Gothic"/>
                <a:cs typeface="Century Gothic"/>
                <a:sym typeface="Century Gothic"/>
              </a:rPr>
              <a:t>Executive Director, Hilo Medical Center Foundation</a:t>
            </a:r>
            <a:endParaRPr dirty="0"/>
          </a:p>
          <a:p>
            <a:pPr marL="0" marR="0" lvl="0" indent="0" algn="l" rtl="0">
              <a:lnSpc>
                <a:spcPct val="100000"/>
              </a:lnSpc>
              <a:spcBef>
                <a:spcPts val="0"/>
              </a:spcBef>
              <a:spcAft>
                <a:spcPts val="0"/>
              </a:spcAft>
              <a:buClr>
                <a:srgbClr val="5E5E5E"/>
              </a:buClr>
              <a:buSzPts val="5400"/>
              <a:buFont typeface="Helvetica Neue"/>
              <a:buNone/>
            </a:pPr>
            <a:endParaRPr sz="5400" b="1" i="0" u="none" strike="noStrike" cap="none" dirty="0">
              <a:solidFill>
                <a:srgbClr val="2E3F7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5E5E5E"/>
              </a:buClr>
              <a:buSzPts val="5400"/>
              <a:buFont typeface="Helvetica Neue"/>
              <a:buNone/>
            </a:pPr>
            <a:endParaRPr sz="5400" b="0" i="0" u="none" strike="noStrike" cap="none" dirty="0">
              <a:solidFill>
                <a:srgbClr val="2E3F70"/>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a:stretch/>
        </p:blipFill>
        <p:spPr>
          <a:xfrm>
            <a:off x="3974592" y="4419600"/>
            <a:ext cx="4876800" cy="4876800"/>
          </a:xfrm>
          <a:prstGeom prst="rect">
            <a:avLst/>
          </a:prstGeom>
          <a:noFill/>
          <a:ln>
            <a:noFill/>
          </a:ln>
        </p:spPr>
      </p:pic>
      <p:pic>
        <p:nvPicPr>
          <p:cNvPr id="118" name="Google Shape;118;p4"/>
          <p:cNvPicPr preferRelativeResize="0"/>
          <p:nvPr/>
        </p:nvPicPr>
        <p:blipFill rotWithShape="1">
          <a:blip r:embed="rId4">
            <a:alphaModFix/>
          </a:blip>
          <a:srcRect/>
          <a:stretch/>
        </p:blipFill>
        <p:spPr>
          <a:xfrm>
            <a:off x="12240768" y="4419600"/>
            <a:ext cx="4876800" cy="4876800"/>
          </a:xfrm>
          <a:prstGeom prst="rect">
            <a:avLst/>
          </a:prstGeom>
          <a:noFill/>
          <a:ln>
            <a:noFill/>
          </a:ln>
        </p:spPr>
      </p:pic>
      <p:sp>
        <p:nvSpPr>
          <p:cNvPr id="119" name="Google Shape;119;p4"/>
          <p:cNvSpPr txBox="1"/>
          <p:nvPr/>
        </p:nvSpPr>
        <p:spPr>
          <a:xfrm>
            <a:off x="1206500" y="549148"/>
            <a:ext cx="21971000" cy="186486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2B3D6D"/>
              </a:buClr>
              <a:buSzPts val="4400"/>
              <a:buFont typeface="Century Gothic"/>
              <a:buNone/>
            </a:pPr>
            <a:r>
              <a:rPr lang="en-US" sz="4400" b="1" i="0" u="none" strike="noStrike" cap="none" dirty="0">
                <a:solidFill>
                  <a:srgbClr val="2B3D6D"/>
                </a:solidFill>
                <a:latin typeface="Century Gothic"/>
                <a:ea typeface="Century Gothic"/>
                <a:cs typeface="Century Gothic"/>
                <a:sym typeface="Century Gothic"/>
              </a:rPr>
              <a:t>A majority of Hawaiʻi residents and providers believe their community is in good health, but more than 40% of both groups </a:t>
            </a:r>
            <a:r>
              <a:rPr lang="en-US" sz="4400" b="1" dirty="0">
                <a:solidFill>
                  <a:srgbClr val="2B3D6D"/>
                </a:solidFill>
                <a:latin typeface="Century Gothic"/>
                <a:ea typeface="Century Gothic"/>
                <a:cs typeface="Century Gothic"/>
                <a:sym typeface="Century Gothic"/>
              </a:rPr>
              <a:t>say our people are “unhealthy.”</a:t>
            </a:r>
          </a:p>
          <a:p>
            <a:pPr marL="0" marR="0" lvl="0" indent="0" algn="l" rtl="0">
              <a:lnSpc>
                <a:spcPct val="120000"/>
              </a:lnSpc>
              <a:spcBef>
                <a:spcPts val="0"/>
              </a:spcBef>
              <a:spcAft>
                <a:spcPts val="0"/>
              </a:spcAft>
              <a:buClr>
                <a:srgbClr val="2B3D6D"/>
              </a:buClr>
              <a:buSzPts val="4400"/>
              <a:buFont typeface="Century Gothic"/>
              <a:buNone/>
            </a:pPr>
            <a:endParaRPr dirty="0"/>
          </a:p>
        </p:txBody>
      </p:sp>
      <p:sp>
        <p:nvSpPr>
          <p:cNvPr id="120" name="Google Shape;120;p4"/>
          <p:cNvSpPr txBox="1"/>
          <p:nvPr/>
        </p:nvSpPr>
        <p:spPr>
          <a:xfrm>
            <a:off x="3364992" y="3702054"/>
            <a:ext cx="15270480" cy="47192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5E5E5E"/>
              </a:buClr>
              <a:buSzPts val="2400"/>
              <a:buFont typeface="Century Gothic"/>
              <a:buNone/>
            </a:pPr>
            <a:r>
              <a:rPr lang="en-US" sz="2400" b="0" i="0" u="none" strike="noStrike" cap="none">
                <a:solidFill>
                  <a:srgbClr val="5E5E5E"/>
                </a:solidFill>
                <a:latin typeface="Century Gothic"/>
                <a:ea typeface="Century Gothic"/>
                <a:cs typeface="Century Gothic"/>
                <a:sym typeface="Century Gothic"/>
              </a:rPr>
              <a:t>In general, how would you rate the overall health of our community?</a:t>
            </a:r>
            <a:endParaRPr sz="2400" b="0" i="0" u="none" strike="noStrike" cap="none">
              <a:solidFill>
                <a:srgbClr val="5E5E5E"/>
              </a:solidFill>
              <a:latin typeface="Century Gothic"/>
              <a:ea typeface="Century Gothic"/>
              <a:cs typeface="Century Gothic"/>
              <a:sym typeface="Century Gothic"/>
            </a:endParaRPr>
          </a:p>
        </p:txBody>
      </p:sp>
      <p:sp>
        <p:nvSpPr>
          <p:cNvPr id="121" name="Google Shape;121;p4"/>
          <p:cNvSpPr txBox="1"/>
          <p:nvPr/>
        </p:nvSpPr>
        <p:spPr>
          <a:xfrm>
            <a:off x="4754880" y="9175317"/>
            <a:ext cx="4389120" cy="15804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79BF"/>
              </a:buClr>
              <a:buSzPts val="3200"/>
              <a:buFont typeface="Century Gothic"/>
              <a:buNone/>
            </a:pPr>
            <a:r>
              <a:rPr lang="en-US" sz="3200" b="0" i="0" u="none" strike="noStrike" cap="none" dirty="0">
                <a:solidFill>
                  <a:srgbClr val="0079BF"/>
                </a:solidFill>
                <a:latin typeface="Century Gothic"/>
                <a:ea typeface="Century Gothic"/>
                <a:cs typeface="Century Gothic"/>
                <a:sym typeface="Century Gothic"/>
              </a:rPr>
              <a:t>Providers say:</a:t>
            </a:r>
            <a:endParaRPr dirty="0"/>
          </a:p>
          <a:p>
            <a:pPr marL="0" marR="0" lvl="0" indent="0" algn="l" rtl="0">
              <a:lnSpc>
                <a:spcPct val="100000"/>
              </a:lnSpc>
              <a:spcBef>
                <a:spcPts val="0"/>
              </a:spcBef>
              <a:spcAft>
                <a:spcPts val="0"/>
              </a:spcAft>
              <a:buClr>
                <a:srgbClr val="0079BF"/>
              </a:buClr>
              <a:buSzPts val="3200"/>
              <a:buFont typeface="Century Gothic"/>
              <a:buNone/>
            </a:pPr>
            <a:r>
              <a:rPr lang="en-US" sz="3200" b="1" i="0" u="none" strike="noStrike" cap="none" dirty="0">
                <a:solidFill>
                  <a:srgbClr val="0079BF"/>
                </a:solidFill>
                <a:latin typeface="Century Gothic"/>
                <a:ea typeface="Century Gothic"/>
                <a:cs typeface="Century Gothic"/>
                <a:sym typeface="Century Gothic"/>
              </a:rPr>
              <a:t>Healthy 		</a:t>
            </a:r>
            <a:r>
              <a:rPr lang="en-US" sz="3200" b="1" dirty="0">
                <a:solidFill>
                  <a:srgbClr val="0079BF"/>
                </a:solidFill>
                <a:latin typeface="Century Gothic"/>
                <a:ea typeface="Century Gothic"/>
                <a:cs typeface="Century Gothic"/>
                <a:sym typeface="Century Gothic"/>
              </a:rPr>
              <a:t>56</a:t>
            </a:r>
            <a:r>
              <a:rPr lang="en-US" sz="3200" b="1" i="0" u="none" strike="noStrike" cap="none" dirty="0">
                <a:solidFill>
                  <a:srgbClr val="0079BF"/>
                </a:solidFill>
                <a:latin typeface="Century Gothic"/>
                <a:ea typeface="Century Gothic"/>
                <a:cs typeface="Century Gothic"/>
                <a:sym typeface="Century Gothic"/>
              </a:rPr>
              <a:t>%</a:t>
            </a:r>
            <a:endParaRPr b="1" dirty="0"/>
          </a:p>
          <a:p>
            <a:pPr marL="0" marR="0" lvl="0" indent="0" algn="l" rtl="0">
              <a:lnSpc>
                <a:spcPct val="100000"/>
              </a:lnSpc>
              <a:spcBef>
                <a:spcPts val="0"/>
              </a:spcBef>
              <a:spcAft>
                <a:spcPts val="0"/>
              </a:spcAft>
              <a:buClr>
                <a:srgbClr val="0079BF"/>
              </a:buClr>
              <a:buSzPts val="3200"/>
              <a:buFont typeface="Century Gothic"/>
              <a:buNone/>
            </a:pPr>
            <a:r>
              <a:rPr lang="en-US" sz="3200" i="0" u="none" strike="noStrike" cap="none" dirty="0">
                <a:solidFill>
                  <a:srgbClr val="0079BF"/>
                </a:solidFill>
                <a:latin typeface="Century Gothic"/>
                <a:ea typeface="Century Gothic"/>
                <a:cs typeface="Century Gothic"/>
                <a:sym typeface="Century Gothic"/>
              </a:rPr>
              <a:t>Unhealthy	</a:t>
            </a:r>
            <a:r>
              <a:rPr lang="en-US" sz="3200" dirty="0">
                <a:solidFill>
                  <a:srgbClr val="0079BF"/>
                </a:solidFill>
                <a:latin typeface="Century Gothic"/>
                <a:ea typeface="Century Gothic"/>
                <a:cs typeface="Century Gothic"/>
                <a:sym typeface="Century Gothic"/>
              </a:rPr>
              <a:t>44</a:t>
            </a:r>
            <a:r>
              <a:rPr lang="en-US" sz="3200" i="0" u="none" strike="noStrike" cap="none" dirty="0">
                <a:solidFill>
                  <a:srgbClr val="0079BF"/>
                </a:solidFill>
                <a:latin typeface="Century Gothic"/>
                <a:ea typeface="Century Gothic"/>
                <a:cs typeface="Century Gothic"/>
                <a:sym typeface="Century Gothic"/>
              </a:rPr>
              <a:t>%</a:t>
            </a:r>
            <a:endParaRPr sz="3200" i="0" u="none" strike="noStrike" cap="none" dirty="0">
              <a:solidFill>
                <a:srgbClr val="0079BF"/>
              </a:solidFill>
              <a:latin typeface="Century Gothic"/>
              <a:ea typeface="Century Gothic"/>
              <a:cs typeface="Century Gothic"/>
              <a:sym typeface="Century Gothic"/>
            </a:endParaRPr>
          </a:p>
        </p:txBody>
      </p:sp>
      <p:sp>
        <p:nvSpPr>
          <p:cNvPr id="122" name="Google Shape;122;p4"/>
          <p:cNvSpPr txBox="1"/>
          <p:nvPr/>
        </p:nvSpPr>
        <p:spPr>
          <a:xfrm>
            <a:off x="13149071" y="9156661"/>
            <a:ext cx="4579200" cy="15804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79BF"/>
              </a:buClr>
              <a:buSzPts val="3200"/>
              <a:buFont typeface="Century Gothic"/>
              <a:buNone/>
            </a:pPr>
            <a:r>
              <a:rPr lang="en-US" sz="3200" b="0" i="0" u="none" strike="noStrike" cap="none" dirty="0">
                <a:solidFill>
                  <a:srgbClr val="0079BF"/>
                </a:solidFill>
                <a:latin typeface="Century Gothic"/>
                <a:ea typeface="Century Gothic"/>
                <a:cs typeface="Century Gothic"/>
                <a:sym typeface="Century Gothic"/>
              </a:rPr>
              <a:t>Respondents say:</a:t>
            </a:r>
            <a:endParaRPr sz="3200" b="0" i="0" u="none" strike="noStrike" cap="none" dirty="0">
              <a:solidFill>
                <a:srgbClr val="0079B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79BF"/>
              </a:buClr>
              <a:buSzPts val="3200"/>
              <a:buFont typeface="Century Gothic"/>
              <a:buNone/>
            </a:pPr>
            <a:r>
              <a:rPr lang="en-US" sz="3200" b="1" i="0" u="none" strike="noStrike" cap="none" dirty="0">
                <a:solidFill>
                  <a:srgbClr val="0079BF"/>
                </a:solidFill>
                <a:latin typeface="Century Gothic"/>
                <a:ea typeface="Century Gothic"/>
                <a:cs typeface="Century Gothic"/>
                <a:sym typeface="Century Gothic"/>
              </a:rPr>
              <a:t>Healthy 		5</a:t>
            </a:r>
            <a:r>
              <a:rPr lang="en-US" sz="3200" b="1" dirty="0">
                <a:solidFill>
                  <a:srgbClr val="0079BF"/>
                </a:solidFill>
                <a:latin typeface="Century Gothic"/>
                <a:ea typeface="Century Gothic"/>
                <a:cs typeface="Century Gothic"/>
                <a:sym typeface="Century Gothic"/>
              </a:rPr>
              <a:t>5</a:t>
            </a:r>
            <a:r>
              <a:rPr lang="en-US" sz="3200" b="1" i="0" u="none" strike="noStrike" cap="none" dirty="0">
                <a:solidFill>
                  <a:srgbClr val="0079BF"/>
                </a:solidFill>
                <a:latin typeface="Century Gothic"/>
                <a:ea typeface="Century Gothic"/>
                <a:cs typeface="Century Gothic"/>
                <a:sym typeface="Century Gothic"/>
              </a:rPr>
              <a:t>%</a:t>
            </a:r>
            <a:endParaRPr dirty="0"/>
          </a:p>
          <a:p>
            <a:pPr marL="0" marR="0" lvl="0" indent="0" algn="l" rtl="0">
              <a:lnSpc>
                <a:spcPct val="100000"/>
              </a:lnSpc>
              <a:spcBef>
                <a:spcPts val="0"/>
              </a:spcBef>
              <a:spcAft>
                <a:spcPts val="0"/>
              </a:spcAft>
              <a:buClr>
                <a:srgbClr val="0079BF"/>
              </a:buClr>
              <a:buSzPts val="3200"/>
              <a:buFont typeface="Century Gothic"/>
              <a:buNone/>
            </a:pPr>
            <a:r>
              <a:rPr lang="en-US" sz="3200" b="0" i="0" u="none" strike="noStrike" cap="none" dirty="0">
                <a:solidFill>
                  <a:srgbClr val="0079BF"/>
                </a:solidFill>
                <a:latin typeface="Century Gothic"/>
                <a:ea typeface="Century Gothic"/>
                <a:cs typeface="Century Gothic"/>
                <a:sym typeface="Century Gothic"/>
              </a:rPr>
              <a:t>Unhealthy	4</a:t>
            </a:r>
            <a:r>
              <a:rPr lang="en-US" sz="3200" dirty="0">
                <a:solidFill>
                  <a:srgbClr val="0079BF"/>
                </a:solidFill>
                <a:latin typeface="Century Gothic"/>
                <a:ea typeface="Century Gothic"/>
                <a:cs typeface="Century Gothic"/>
                <a:sym typeface="Century Gothic"/>
              </a:rPr>
              <a:t>5</a:t>
            </a:r>
            <a:r>
              <a:rPr lang="en-US" sz="3200" b="0" i="0" u="none" strike="noStrike" cap="none" dirty="0">
                <a:solidFill>
                  <a:srgbClr val="0079BF"/>
                </a:solidFill>
                <a:latin typeface="Century Gothic"/>
                <a:ea typeface="Century Gothic"/>
                <a:cs typeface="Century Gothic"/>
                <a:sym typeface="Century Gothic"/>
              </a:rPr>
              <a:t>%</a:t>
            </a:r>
            <a:endParaRPr sz="3200" b="0" i="0" u="none" strike="noStrike" cap="none" dirty="0">
              <a:solidFill>
                <a:srgbClr val="0079BF"/>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p:nvPr/>
        </p:nvSpPr>
        <p:spPr>
          <a:xfrm>
            <a:off x="1206500" y="549148"/>
            <a:ext cx="21971000" cy="186486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2B3D6D"/>
              </a:buClr>
              <a:buSzPts val="4400"/>
              <a:buFont typeface="Century Gothic"/>
              <a:buNone/>
            </a:pPr>
            <a:r>
              <a:rPr lang="en-US" sz="4400" b="1" i="0" u="none" strike="noStrike" cap="none" dirty="0">
                <a:solidFill>
                  <a:srgbClr val="2B3D6D"/>
                </a:solidFill>
                <a:latin typeface="Century Gothic"/>
                <a:ea typeface="Century Gothic"/>
                <a:cs typeface="Century Gothic"/>
                <a:sym typeface="Century Gothic"/>
              </a:rPr>
              <a:t>The public sees the social determinants of health in the same ways </a:t>
            </a:r>
            <a:r>
              <a:rPr lang="en-US" sz="4400" b="1" dirty="0">
                <a:solidFill>
                  <a:srgbClr val="2B3D6D"/>
                </a:solidFill>
                <a:latin typeface="Century Gothic"/>
                <a:ea typeface="Century Gothic"/>
                <a:cs typeface="Century Gothic"/>
                <a:sym typeface="Century Gothic"/>
              </a:rPr>
              <a:t>as the </a:t>
            </a:r>
            <a:r>
              <a:rPr lang="en-US" sz="4400" b="1" i="0" u="none" strike="noStrike" cap="none" dirty="0">
                <a:solidFill>
                  <a:srgbClr val="2B3D6D"/>
                </a:solidFill>
                <a:latin typeface="Century Gothic"/>
                <a:ea typeface="Century Gothic"/>
                <a:cs typeface="Century Gothic"/>
                <a:sym typeface="Century Gothic"/>
              </a:rPr>
              <a:t>experts: care is vital, but so is housing, food, safety, and financial security. </a:t>
            </a:r>
          </a:p>
          <a:p>
            <a:pPr marL="0" marR="0" lvl="0" indent="0" algn="l" rtl="0">
              <a:lnSpc>
                <a:spcPct val="120000"/>
              </a:lnSpc>
              <a:spcBef>
                <a:spcPts val="0"/>
              </a:spcBef>
              <a:spcAft>
                <a:spcPts val="0"/>
              </a:spcAft>
              <a:buClr>
                <a:srgbClr val="2B3D6D"/>
              </a:buClr>
              <a:buSzPts val="4400"/>
              <a:buFont typeface="Century Gothic"/>
              <a:buNone/>
            </a:pPr>
            <a:r>
              <a:rPr lang="en-US" sz="4000" dirty="0">
                <a:solidFill>
                  <a:srgbClr val="2B3D6D"/>
                </a:solidFill>
                <a:latin typeface="Century Gothic"/>
                <a:ea typeface="Century Gothic"/>
                <a:cs typeface="Century Gothic"/>
                <a:sym typeface="Century Gothic"/>
              </a:rPr>
              <a:t>High housing prices and other living costs impact health.</a:t>
            </a:r>
            <a:r>
              <a:rPr lang="en-US" sz="4000" i="0" u="none" strike="noStrike" cap="none" dirty="0">
                <a:solidFill>
                  <a:srgbClr val="2B3D6D"/>
                </a:solidFill>
                <a:latin typeface="Century Gothic"/>
                <a:ea typeface="Century Gothic"/>
                <a:cs typeface="Century Gothic"/>
                <a:sym typeface="Century Gothic"/>
              </a:rPr>
              <a:t> </a:t>
            </a:r>
            <a:endParaRPr sz="4000" dirty="0"/>
          </a:p>
        </p:txBody>
      </p:sp>
      <p:sp>
        <p:nvSpPr>
          <p:cNvPr id="128" name="Google Shape;128;p5"/>
          <p:cNvSpPr txBox="1"/>
          <p:nvPr/>
        </p:nvSpPr>
        <p:spPr>
          <a:xfrm>
            <a:off x="1092432" y="4937395"/>
            <a:ext cx="13026000" cy="6750566"/>
          </a:xfrm>
          <a:prstGeom prst="rect">
            <a:avLst/>
          </a:prstGeom>
          <a:noFill/>
          <a:ln>
            <a:noFill/>
          </a:ln>
        </p:spPr>
        <p:txBody>
          <a:bodyPr spcFirstLastPara="1" wrap="square" lIns="50800" tIns="50800" rIns="50800" bIns="50800" anchor="ctr" anchorCtr="0">
            <a:spAutoFit/>
          </a:bodyPr>
          <a:lstStyle/>
          <a:p>
            <a:pPr marL="0" marR="0" lvl="0" indent="0" algn="l" rtl="0">
              <a:lnSpc>
                <a:spcPct val="150000"/>
              </a:lnSpc>
              <a:spcBef>
                <a:spcPts val="0"/>
              </a:spcBef>
              <a:spcAft>
                <a:spcPts val="0"/>
              </a:spcAft>
              <a:buClr>
                <a:srgbClr val="00517F"/>
              </a:buClr>
              <a:buSzPts val="3200"/>
              <a:buFont typeface="Century Gothic"/>
              <a:buNone/>
            </a:pPr>
            <a:r>
              <a:rPr lang="en-US" sz="3200" b="1" i="0" u="none" strike="noStrike" cap="none" dirty="0">
                <a:solidFill>
                  <a:srgbClr val="00517F"/>
                </a:solidFill>
                <a:latin typeface="Century Gothic"/>
                <a:ea typeface="Century Gothic"/>
                <a:cs typeface="Century Gothic"/>
                <a:sym typeface="Century Gothic"/>
              </a:rPr>
              <a:t>Access to health care				4</a:t>
            </a:r>
            <a:r>
              <a:rPr lang="en-US" sz="3200" b="1" dirty="0">
                <a:solidFill>
                  <a:srgbClr val="00517F"/>
                </a:solidFill>
                <a:latin typeface="Century Gothic"/>
                <a:ea typeface="Century Gothic"/>
                <a:cs typeface="Century Gothic"/>
                <a:sym typeface="Century Gothic"/>
              </a:rPr>
              <a:t>1</a:t>
            </a:r>
            <a:r>
              <a:rPr lang="en-US" sz="3200" b="1" i="0" u="none" strike="noStrike" cap="none" dirty="0">
                <a:solidFill>
                  <a:srgbClr val="00517F"/>
                </a:solidFill>
                <a:latin typeface="Century Gothic"/>
                <a:ea typeface="Century Gothic"/>
                <a:cs typeface="Century Gothic"/>
                <a:sym typeface="Century Gothic"/>
              </a:rPr>
              <a:t>%</a:t>
            </a:r>
            <a:endParaRPr dirty="0"/>
          </a:p>
          <a:p>
            <a:pPr marL="0" marR="0" lvl="0" indent="0" algn="l" rtl="0">
              <a:lnSpc>
                <a:spcPct val="150000"/>
              </a:lnSpc>
              <a:spcBef>
                <a:spcPts val="0"/>
              </a:spcBef>
              <a:spcAft>
                <a:spcPts val="0"/>
              </a:spcAft>
              <a:buClr>
                <a:srgbClr val="00517F"/>
              </a:buClr>
              <a:buSzPts val="3200"/>
              <a:buFont typeface="Century Gothic"/>
              <a:buNone/>
            </a:pPr>
            <a:r>
              <a:rPr lang="en-US" sz="3200" b="1" i="0" u="none" strike="noStrike" cap="none" dirty="0">
                <a:solidFill>
                  <a:srgbClr val="00517F"/>
                </a:solidFill>
                <a:latin typeface="Century Gothic"/>
                <a:ea typeface="Century Gothic"/>
                <a:cs typeface="Century Gothic"/>
                <a:sym typeface="Century Gothic"/>
              </a:rPr>
              <a:t>Affordable housing				3</a:t>
            </a:r>
            <a:r>
              <a:rPr lang="en-US" sz="3200" b="1" dirty="0">
                <a:solidFill>
                  <a:srgbClr val="00517F"/>
                </a:solidFill>
                <a:latin typeface="Century Gothic"/>
                <a:ea typeface="Century Gothic"/>
                <a:cs typeface="Century Gothic"/>
                <a:sym typeface="Century Gothic"/>
              </a:rPr>
              <a:t>8</a:t>
            </a:r>
            <a:endParaRPr lang="en-US" sz="3200" b="1" i="0" u="none" strike="noStrike" cap="none" dirty="0">
              <a:solidFill>
                <a:srgbClr val="00517F"/>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517F"/>
              </a:buClr>
              <a:buSzPts val="3200"/>
              <a:buFont typeface="Century Gothic"/>
              <a:buNone/>
            </a:pPr>
            <a:r>
              <a:rPr lang="en-US" sz="3200" b="1" i="0" u="none" strike="noStrike" cap="none" dirty="0">
                <a:solidFill>
                  <a:srgbClr val="00517F"/>
                </a:solidFill>
                <a:latin typeface="Century Gothic"/>
                <a:ea typeface="Century Gothic"/>
                <a:cs typeface="Century Gothic"/>
                <a:sym typeface="Century Gothic"/>
              </a:rPr>
              <a:t>Good jobs, healthy economy		3</a:t>
            </a:r>
            <a:r>
              <a:rPr lang="en-US" sz="3200" b="1" dirty="0">
                <a:solidFill>
                  <a:srgbClr val="00517F"/>
                </a:solidFill>
                <a:latin typeface="Century Gothic"/>
                <a:ea typeface="Century Gothic"/>
                <a:cs typeface="Century Gothic"/>
                <a:sym typeface="Century Gothic"/>
              </a:rPr>
              <a:t>7</a:t>
            </a:r>
            <a:endParaRPr dirty="0"/>
          </a:p>
          <a:p>
            <a:pPr marL="0" marR="0" lvl="0" indent="0" algn="l" rtl="0">
              <a:lnSpc>
                <a:spcPct val="150000"/>
              </a:lnSpc>
              <a:spcBef>
                <a:spcPts val="0"/>
              </a:spcBef>
              <a:spcAft>
                <a:spcPts val="0"/>
              </a:spcAft>
              <a:buClr>
                <a:srgbClr val="00517F"/>
              </a:buClr>
              <a:buSzPts val="3200"/>
              <a:buFont typeface="Century Gothic"/>
              <a:buNone/>
            </a:pPr>
            <a:r>
              <a:rPr lang="en-US" sz="3200" b="1" i="0" u="none" strike="noStrike" cap="none" dirty="0">
                <a:solidFill>
                  <a:srgbClr val="00517F"/>
                </a:solidFill>
                <a:latin typeface="Century Gothic"/>
                <a:ea typeface="Century Gothic"/>
                <a:cs typeface="Century Gothic"/>
                <a:sym typeface="Century Gothic"/>
              </a:rPr>
              <a:t>More affordable health insurance	3</a:t>
            </a:r>
            <a:r>
              <a:rPr lang="en-US" sz="3200" b="1" dirty="0">
                <a:solidFill>
                  <a:srgbClr val="00517F"/>
                </a:solidFill>
                <a:latin typeface="Century Gothic"/>
                <a:ea typeface="Century Gothic"/>
                <a:cs typeface="Century Gothic"/>
                <a:sym typeface="Century Gothic"/>
              </a:rPr>
              <a:t>7</a:t>
            </a:r>
            <a:endParaRPr dirty="0"/>
          </a:p>
          <a:p>
            <a:pPr marL="0" marR="0" lvl="0" indent="0" algn="l" rtl="0">
              <a:lnSpc>
                <a:spcPct val="150000"/>
              </a:lnSpc>
              <a:spcBef>
                <a:spcPts val="0"/>
              </a:spcBef>
              <a:spcAft>
                <a:spcPts val="0"/>
              </a:spcAft>
              <a:buClr>
                <a:srgbClr val="00517F"/>
              </a:buClr>
              <a:buSzPts val="3200"/>
              <a:buFont typeface="Century Gothic"/>
              <a:buNone/>
            </a:pPr>
            <a:r>
              <a:rPr lang="en-US" sz="3200" b="1" i="0" u="none" strike="noStrike" cap="none" dirty="0">
                <a:solidFill>
                  <a:srgbClr val="00517F"/>
                </a:solidFill>
                <a:latin typeface="Century Gothic"/>
                <a:ea typeface="Century Gothic"/>
                <a:cs typeface="Century Gothic"/>
                <a:sym typeface="Century Gothic"/>
              </a:rPr>
              <a:t>Low crime, safe neighborhoods		3</a:t>
            </a:r>
            <a:r>
              <a:rPr lang="en-US" sz="3200" b="1" dirty="0">
                <a:solidFill>
                  <a:srgbClr val="00517F"/>
                </a:solidFill>
                <a:latin typeface="Century Gothic"/>
                <a:ea typeface="Century Gothic"/>
                <a:cs typeface="Century Gothic"/>
                <a:sym typeface="Century Gothic"/>
              </a:rPr>
              <a:t>5</a:t>
            </a:r>
            <a:endParaRPr dirty="0"/>
          </a:p>
          <a:p>
            <a:pPr marL="0" marR="0" lvl="0" indent="0" algn="l" rtl="0">
              <a:lnSpc>
                <a:spcPct val="150000"/>
              </a:lnSpc>
              <a:spcBef>
                <a:spcPts val="0"/>
              </a:spcBef>
              <a:spcAft>
                <a:spcPts val="0"/>
              </a:spcAft>
              <a:buClr>
                <a:srgbClr val="00517F"/>
              </a:buClr>
              <a:buSzPts val="3200"/>
              <a:buFont typeface="Century Gothic"/>
              <a:buNone/>
            </a:pPr>
            <a:r>
              <a:rPr lang="en-US" sz="3200" b="1" i="0" u="none" strike="noStrike" cap="none" dirty="0">
                <a:solidFill>
                  <a:srgbClr val="00517F"/>
                </a:solidFill>
                <a:latin typeface="Century Gothic"/>
                <a:ea typeface="Century Gothic"/>
                <a:cs typeface="Century Gothic"/>
                <a:sym typeface="Century Gothic"/>
              </a:rPr>
              <a:t>Healthy behaviors and lifestyles		3</a:t>
            </a:r>
            <a:r>
              <a:rPr lang="en-US" sz="3200" b="1" dirty="0">
                <a:solidFill>
                  <a:srgbClr val="00517F"/>
                </a:solidFill>
                <a:latin typeface="Century Gothic"/>
                <a:ea typeface="Century Gothic"/>
                <a:cs typeface="Century Gothic"/>
                <a:sym typeface="Century Gothic"/>
              </a:rPr>
              <a:t>5</a:t>
            </a:r>
            <a:endParaRPr dirty="0"/>
          </a:p>
          <a:p>
            <a:pPr marL="0" marR="0" lvl="0" indent="0" algn="l" rtl="0">
              <a:lnSpc>
                <a:spcPct val="150000"/>
              </a:lnSpc>
              <a:spcBef>
                <a:spcPts val="0"/>
              </a:spcBef>
              <a:spcAft>
                <a:spcPts val="0"/>
              </a:spcAft>
              <a:buClr>
                <a:srgbClr val="00517F"/>
              </a:buClr>
              <a:buSzPts val="3200"/>
              <a:buFont typeface="Century Gothic"/>
              <a:buNone/>
            </a:pPr>
            <a:r>
              <a:rPr lang="en-US" sz="3200" b="1" i="0" u="none" strike="noStrike" cap="none" dirty="0">
                <a:solidFill>
                  <a:srgbClr val="00517F"/>
                </a:solidFill>
                <a:latin typeface="Century Gothic"/>
                <a:ea typeface="Century Gothic"/>
                <a:cs typeface="Century Gothic"/>
                <a:sym typeface="Century Gothic"/>
              </a:rPr>
              <a:t>Access to healthy food				3</a:t>
            </a:r>
            <a:r>
              <a:rPr lang="en-US" sz="3200" b="1" dirty="0">
                <a:solidFill>
                  <a:srgbClr val="00517F"/>
                </a:solidFill>
                <a:latin typeface="Century Gothic"/>
                <a:ea typeface="Century Gothic"/>
                <a:cs typeface="Century Gothic"/>
                <a:sym typeface="Century Gothic"/>
              </a:rPr>
              <a:t>3</a:t>
            </a:r>
            <a:endParaRPr dirty="0"/>
          </a:p>
          <a:p>
            <a:pPr marL="0" marR="0" lvl="0" indent="0" algn="l" rtl="0">
              <a:lnSpc>
                <a:spcPct val="150000"/>
              </a:lnSpc>
              <a:spcBef>
                <a:spcPts val="0"/>
              </a:spcBef>
              <a:spcAft>
                <a:spcPts val="0"/>
              </a:spcAft>
              <a:buClr>
                <a:srgbClr val="00517F"/>
              </a:buClr>
              <a:buSzPts val="3200"/>
              <a:buFont typeface="Century Gothic"/>
              <a:buNone/>
            </a:pPr>
            <a:r>
              <a:rPr lang="en-US" sz="3200" b="1" i="0" u="none" strike="noStrike" cap="none" dirty="0">
                <a:solidFill>
                  <a:srgbClr val="00517F"/>
                </a:solidFill>
                <a:latin typeface="Century Gothic"/>
                <a:ea typeface="Century Gothic"/>
                <a:cs typeface="Century Gothic"/>
                <a:sym typeface="Century Gothic"/>
              </a:rPr>
              <a:t>Clean environment				</a:t>
            </a:r>
            <a:r>
              <a:rPr lang="en-US" sz="3200" b="1" dirty="0">
                <a:solidFill>
                  <a:srgbClr val="00517F"/>
                </a:solidFill>
                <a:latin typeface="Century Gothic"/>
                <a:ea typeface="Century Gothic"/>
                <a:cs typeface="Century Gothic"/>
                <a:sym typeface="Century Gothic"/>
              </a:rPr>
              <a:t>30</a:t>
            </a:r>
            <a:endParaRPr dirty="0"/>
          </a:p>
          <a:p>
            <a:pPr marL="0" marR="0" lvl="0" indent="0" algn="l" rtl="0">
              <a:lnSpc>
                <a:spcPct val="150000"/>
              </a:lnSpc>
              <a:spcBef>
                <a:spcPts val="0"/>
              </a:spcBef>
              <a:spcAft>
                <a:spcPts val="0"/>
              </a:spcAft>
              <a:buClr>
                <a:srgbClr val="00517F"/>
              </a:buClr>
              <a:buSzPts val="3200"/>
              <a:buFont typeface="Century Gothic"/>
              <a:buNone/>
            </a:pPr>
            <a:r>
              <a:rPr lang="en-US" sz="3200" b="1" i="0" u="none" strike="noStrike" cap="none" dirty="0">
                <a:solidFill>
                  <a:srgbClr val="00517F"/>
                </a:solidFill>
                <a:latin typeface="Century Gothic"/>
                <a:ea typeface="Century Gothic"/>
                <a:cs typeface="Century Gothic"/>
                <a:sym typeface="Century Gothic"/>
              </a:rPr>
              <a:t>More affordable health care		2</a:t>
            </a:r>
            <a:r>
              <a:rPr lang="en-US" sz="3200" b="1" dirty="0">
                <a:solidFill>
                  <a:srgbClr val="00517F"/>
                </a:solidFill>
                <a:latin typeface="Century Gothic"/>
                <a:ea typeface="Century Gothic"/>
                <a:cs typeface="Century Gothic"/>
                <a:sym typeface="Century Gothic"/>
              </a:rPr>
              <a:t>8</a:t>
            </a:r>
            <a:endParaRPr sz="3200" b="1" i="0" u="none" strike="noStrike" cap="none" dirty="0">
              <a:solidFill>
                <a:srgbClr val="00517F"/>
              </a:solidFill>
              <a:latin typeface="Century Gothic"/>
              <a:ea typeface="Century Gothic"/>
              <a:cs typeface="Century Gothic"/>
              <a:sym typeface="Century Gothic"/>
            </a:endParaRPr>
          </a:p>
        </p:txBody>
      </p:sp>
      <p:sp>
        <p:nvSpPr>
          <p:cNvPr id="129" name="Google Shape;129;p5"/>
          <p:cNvSpPr txBox="1"/>
          <p:nvPr/>
        </p:nvSpPr>
        <p:spPr>
          <a:xfrm>
            <a:off x="709126" y="4126324"/>
            <a:ext cx="1966892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517F"/>
              </a:buClr>
              <a:buSzPts val="2800"/>
              <a:buFont typeface="Century Gothic"/>
              <a:buNone/>
            </a:pPr>
            <a:r>
              <a:rPr lang="en-US" sz="2800" b="1" i="0" u="none" strike="noStrike" cap="none">
                <a:solidFill>
                  <a:srgbClr val="00517F"/>
                </a:solidFill>
                <a:latin typeface="Century Gothic"/>
                <a:ea typeface="Century Gothic"/>
                <a:cs typeface="Century Gothic"/>
                <a:sym typeface="Century Gothic"/>
              </a:rPr>
              <a:t>What is needed to improve your health? (top mentions)</a:t>
            </a:r>
            <a:endParaRPr/>
          </a:p>
        </p:txBody>
      </p:sp>
      <p:sp>
        <p:nvSpPr>
          <p:cNvPr id="130" name="Google Shape;130;p5"/>
          <p:cNvSpPr/>
          <p:nvPr/>
        </p:nvSpPr>
        <p:spPr>
          <a:xfrm>
            <a:off x="13130784" y="5763819"/>
            <a:ext cx="8686800" cy="5242461"/>
          </a:xfrm>
          <a:prstGeom prst="wedgeRectCallout">
            <a:avLst>
              <a:gd name="adj1" fmla="val -20833"/>
              <a:gd name="adj2" fmla="val 62500"/>
            </a:avLst>
          </a:prstGeom>
          <a:solidFill>
            <a:srgbClr val="10AD9B"/>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200"/>
              <a:buFont typeface="Century Gothic"/>
              <a:buNone/>
            </a:pPr>
            <a:r>
              <a:rPr lang="en-US" sz="3200" b="1" i="0" u="none" strike="noStrike" cap="none" dirty="0">
                <a:solidFill>
                  <a:srgbClr val="FFFFFF"/>
                </a:solidFill>
                <a:latin typeface="Century Gothic"/>
                <a:ea typeface="Century Gothic"/>
                <a:cs typeface="Century Gothic"/>
                <a:sym typeface="Century Gothic"/>
              </a:rPr>
              <a:t>Among Medical Providers:</a:t>
            </a:r>
            <a:endParaRPr b="1" dirty="0"/>
          </a:p>
          <a:p>
            <a:pPr marL="0" marR="0" lvl="0" indent="0" algn="l" rtl="0">
              <a:lnSpc>
                <a:spcPct val="100000"/>
              </a:lnSpc>
              <a:spcBef>
                <a:spcPts val="0"/>
              </a:spcBef>
              <a:spcAft>
                <a:spcPts val="0"/>
              </a:spcAft>
              <a:buClr>
                <a:srgbClr val="5E5E5E"/>
              </a:buClr>
              <a:buSzPts val="3200"/>
              <a:buFont typeface="Helvetica Neue"/>
              <a:buNone/>
            </a:pPr>
            <a:endParaRPr sz="3200" b="0" i="0" u="none" strike="noStrike" cap="none" dirty="0">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FFFF"/>
              </a:buClr>
              <a:buSzPts val="3200"/>
              <a:buFont typeface="Century Gothic"/>
              <a:buNone/>
            </a:pPr>
            <a:r>
              <a:rPr lang="en-US" sz="3400" b="0" i="0" u="none" strike="noStrike" cap="none" dirty="0">
                <a:solidFill>
                  <a:srgbClr val="FFFFFF"/>
                </a:solidFill>
                <a:latin typeface="Century Gothic" panose="020B0502020202020204" pitchFamily="34" charset="0"/>
                <a:ea typeface="Century Gothic"/>
                <a:cs typeface="Century Gothic"/>
                <a:sym typeface="Century Gothic"/>
              </a:rPr>
              <a:t>Affordable housing				8</a:t>
            </a:r>
            <a:r>
              <a:rPr lang="en-US" sz="3400" dirty="0">
                <a:solidFill>
                  <a:srgbClr val="FFFFFF"/>
                </a:solidFill>
                <a:latin typeface="Century Gothic" panose="020B0502020202020204" pitchFamily="34" charset="0"/>
                <a:ea typeface="Century Gothic"/>
                <a:cs typeface="Century Gothic"/>
                <a:sym typeface="Century Gothic"/>
              </a:rPr>
              <a:t>2</a:t>
            </a:r>
            <a:r>
              <a:rPr lang="en-US" sz="3400" b="0" i="0" u="none" strike="noStrike" cap="none" dirty="0">
                <a:solidFill>
                  <a:srgbClr val="FFFFFF"/>
                </a:solidFill>
                <a:latin typeface="Century Gothic" panose="020B0502020202020204" pitchFamily="34" charset="0"/>
                <a:ea typeface="Century Gothic"/>
                <a:cs typeface="Century Gothic"/>
                <a:sym typeface="Century Gothic"/>
              </a:rPr>
              <a:t>%</a:t>
            </a:r>
            <a:endParaRPr sz="3400" dirty="0">
              <a:latin typeface="Century Gothic" panose="020B0502020202020204" pitchFamily="34" charset="0"/>
            </a:endParaRPr>
          </a:p>
          <a:p>
            <a:pPr marL="0" marR="0" lvl="0" indent="0" algn="l" rtl="0">
              <a:lnSpc>
                <a:spcPct val="100000"/>
              </a:lnSpc>
              <a:spcBef>
                <a:spcPts val="0"/>
              </a:spcBef>
              <a:spcAft>
                <a:spcPts val="0"/>
              </a:spcAft>
              <a:buClr>
                <a:srgbClr val="FFFFFF"/>
              </a:buClr>
              <a:buSzPts val="3200"/>
              <a:buFont typeface="Century Gothic"/>
              <a:buNone/>
            </a:pPr>
            <a:r>
              <a:rPr lang="en-US" sz="3400" b="0" i="0" u="none" strike="noStrike" cap="none" dirty="0">
                <a:solidFill>
                  <a:srgbClr val="FFFFFF"/>
                </a:solidFill>
                <a:latin typeface="Century Gothic" panose="020B0502020202020204" pitchFamily="34" charset="0"/>
                <a:ea typeface="Century Gothic"/>
                <a:cs typeface="Century Gothic"/>
                <a:sym typeface="Century Gothic"/>
              </a:rPr>
              <a:t>Access to healthy foods			</a:t>
            </a:r>
            <a:r>
              <a:rPr lang="en-US" sz="3400" dirty="0">
                <a:solidFill>
                  <a:srgbClr val="FFFFFF"/>
                </a:solidFill>
                <a:latin typeface="Century Gothic" panose="020B0502020202020204" pitchFamily="34" charset="0"/>
                <a:ea typeface="Century Gothic"/>
                <a:cs typeface="Century Gothic"/>
                <a:sym typeface="Century Gothic"/>
              </a:rPr>
              <a:t>61</a:t>
            </a:r>
            <a:endParaRPr sz="3400" dirty="0">
              <a:latin typeface="Century Gothic" panose="020B0502020202020204" pitchFamily="34" charset="0"/>
            </a:endParaRPr>
          </a:p>
          <a:p>
            <a:pPr marL="0" marR="0" lvl="0" indent="0" algn="l" rtl="0">
              <a:lnSpc>
                <a:spcPct val="100000"/>
              </a:lnSpc>
              <a:spcBef>
                <a:spcPts val="0"/>
              </a:spcBef>
              <a:spcAft>
                <a:spcPts val="0"/>
              </a:spcAft>
              <a:buClr>
                <a:srgbClr val="FFFFFF"/>
              </a:buClr>
              <a:buSzPts val="3200"/>
              <a:buFont typeface="Century Gothic"/>
              <a:buNone/>
            </a:pPr>
            <a:r>
              <a:rPr lang="en-US" sz="3400" b="0" i="0" u="none" strike="noStrike" cap="none" dirty="0">
                <a:solidFill>
                  <a:srgbClr val="FFFFFF"/>
                </a:solidFill>
                <a:latin typeface="Century Gothic" panose="020B0502020202020204" pitchFamily="34" charset="0"/>
                <a:ea typeface="Century Gothic"/>
                <a:cs typeface="Century Gothic"/>
                <a:sym typeface="Century Gothic"/>
              </a:rPr>
              <a:t>Social services					</a:t>
            </a:r>
            <a:r>
              <a:rPr lang="en-US" sz="3400" dirty="0">
                <a:solidFill>
                  <a:srgbClr val="FFFFFF"/>
                </a:solidFill>
                <a:latin typeface="Century Gothic" panose="020B0502020202020204" pitchFamily="34" charset="0"/>
                <a:ea typeface="Century Gothic"/>
                <a:cs typeface="Century Gothic"/>
                <a:sym typeface="Century Gothic"/>
              </a:rPr>
              <a:t>59</a:t>
            </a:r>
          </a:p>
          <a:p>
            <a:pPr>
              <a:buClr>
                <a:srgbClr val="FFFFFF"/>
              </a:buClr>
              <a:buSzPts val="3200"/>
            </a:pPr>
            <a:r>
              <a:rPr lang="en-US" sz="3400" b="0" i="0" u="none" strike="noStrike" cap="none" dirty="0">
                <a:solidFill>
                  <a:srgbClr val="FFFFFF"/>
                </a:solidFill>
                <a:latin typeface="Century Gothic" panose="020B0502020202020204" pitchFamily="34" charset="0"/>
                <a:ea typeface="Century Gothic"/>
                <a:cs typeface="Century Gothic"/>
                <a:sym typeface="Century Gothic"/>
              </a:rPr>
              <a:t>Access to affordable childcare	5</a:t>
            </a:r>
            <a:r>
              <a:rPr lang="en-US" sz="3400" dirty="0">
                <a:solidFill>
                  <a:srgbClr val="FFFFFF"/>
                </a:solidFill>
                <a:latin typeface="Century Gothic" panose="020B0502020202020204" pitchFamily="34" charset="0"/>
                <a:ea typeface="Century Gothic"/>
                <a:cs typeface="Century Gothic"/>
                <a:sym typeface="Century Gothic"/>
              </a:rPr>
              <a:t>5</a:t>
            </a:r>
            <a:endParaRPr lang="en-US" sz="3400" dirty="0">
              <a:latin typeface="Century Gothic" panose="020B0502020202020204" pitchFamily="34" charset="0"/>
            </a:endParaRPr>
          </a:p>
          <a:p>
            <a:pPr marL="0" marR="0" lvl="0" indent="0" algn="l" rtl="0">
              <a:lnSpc>
                <a:spcPct val="100000"/>
              </a:lnSpc>
              <a:spcBef>
                <a:spcPts val="0"/>
              </a:spcBef>
              <a:spcAft>
                <a:spcPts val="0"/>
              </a:spcAft>
              <a:buClr>
                <a:srgbClr val="FFFFFF"/>
              </a:buClr>
              <a:buSzPts val="3200"/>
              <a:buFont typeface="Century Gothic"/>
              <a:buNone/>
            </a:pPr>
            <a:r>
              <a:rPr lang="en-US" sz="3400" b="0" i="0" u="none" strike="noStrike" cap="none" dirty="0">
                <a:solidFill>
                  <a:srgbClr val="FFFFFF"/>
                </a:solidFill>
                <a:latin typeface="Century Gothic" panose="020B0502020202020204" pitchFamily="34" charset="0"/>
                <a:ea typeface="Century Gothic"/>
                <a:cs typeface="Century Gothic"/>
                <a:sym typeface="Century Gothic"/>
              </a:rPr>
              <a:t>Access to transportation			</a:t>
            </a:r>
            <a:r>
              <a:rPr lang="en-US" sz="3400" dirty="0">
                <a:solidFill>
                  <a:srgbClr val="FFFFFF"/>
                </a:solidFill>
                <a:latin typeface="Century Gothic" panose="020B0502020202020204" pitchFamily="34" charset="0"/>
                <a:ea typeface="Century Gothic"/>
                <a:cs typeface="Century Gothic"/>
                <a:sym typeface="Century Gothic"/>
              </a:rPr>
              <a:t>42</a:t>
            </a:r>
          </a:p>
          <a:p>
            <a:pPr marL="0" marR="0" lvl="0" indent="0" algn="l" rtl="0">
              <a:lnSpc>
                <a:spcPct val="100000"/>
              </a:lnSpc>
              <a:spcBef>
                <a:spcPts val="0"/>
              </a:spcBef>
              <a:spcAft>
                <a:spcPts val="0"/>
              </a:spcAft>
              <a:buClr>
                <a:srgbClr val="FFFFFF"/>
              </a:buClr>
              <a:buSzPts val="3200"/>
              <a:buFont typeface="Century Gothic"/>
              <a:buNone/>
            </a:pPr>
            <a:r>
              <a:rPr lang="en-US" sz="3400" dirty="0">
                <a:solidFill>
                  <a:srgbClr val="FFFFFF"/>
                </a:solidFill>
                <a:latin typeface="Century Gothic" panose="020B0502020202020204" pitchFamily="34" charset="0"/>
                <a:sym typeface="Century Gothic"/>
              </a:rPr>
              <a:t>Safe/convenient gathering places	32</a:t>
            </a:r>
          </a:p>
          <a:p>
            <a:pPr marL="0" marR="0" lvl="0" indent="0" algn="l" rtl="0">
              <a:lnSpc>
                <a:spcPct val="100000"/>
              </a:lnSpc>
              <a:spcBef>
                <a:spcPts val="0"/>
              </a:spcBef>
              <a:spcAft>
                <a:spcPts val="0"/>
              </a:spcAft>
              <a:buClr>
                <a:srgbClr val="FFFFFF"/>
              </a:buClr>
              <a:buSzPts val="3200"/>
              <a:buFont typeface="Century Gothic"/>
              <a:buNone/>
            </a:pPr>
            <a:r>
              <a:rPr lang="en-US" sz="3400" dirty="0">
                <a:solidFill>
                  <a:srgbClr val="FFFFFF"/>
                </a:solidFill>
                <a:latin typeface="Century Gothic" panose="020B0502020202020204" pitchFamily="34" charset="0"/>
                <a:sym typeface="Century Gothic"/>
              </a:rPr>
              <a:t>Places to exercise				32</a:t>
            </a:r>
            <a:endParaRPr sz="3400" dirty="0">
              <a:latin typeface="Century Gothic" panose="020B0502020202020204" pitchFamily="34" charset="0"/>
            </a:endParaRPr>
          </a:p>
          <a:p>
            <a:pPr marL="0" marR="0" lvl="0" indent="0" algn="l" rtl="0">
              <a:lnSpc>
                <a:spcPct val="100000"/>
              </a:lnSpc>
              <a:spcBef>
                <a:spcPts val="0"/>
              </a:spcBef>
              <a:spcAft>
                <a:spcPts val="0"/>
              </a:spcAft>
              <a:buClr>
                <a:srgbClr val="FFFFFF"/>
              </a:buClr>
              <a:buSzPts val="3200"/>
              <a:buFont typeface="Century Gothic"/>
              <a:buNone/>
            </a:pPr>
            <a:r>
              <a:rPr lang="en-US" sz="3200" b="0" i="0" u="none" strike="noStrike" cap="none" dirty="0">
                <a:solidFill>
                  <a:srgbClr val="FFFFFF"/>
                </a:solidFill>
                <a:latin typeface="Century Gothic"/>
                <a:ea typeface="Century Gothic"/>
                <a:cs typeface="Century Gothic"/>
                <a:sym typeface="Century Gothic"/>
              </a:rPr>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p:nvPr/>
        </p:nvSpPr>
        <p:spPr>
          <a:xfrm>
            <a:off x="1206500" y="549148"/>
            <a:ext cx="21971000" cy="18648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B3D6D"/>
              </a:buClr>
              <a:buSzPts val="4400"/>
              <a:buFont typeface="Century Gothic"/>
              <a:buNone/>
            </a:pPr>
            <a:r>
              <a:rPr lang="en-US" sz="4400" b="1" i="0" u="none" strike="noStrike" cap="none" dirty="0">
                <a:solidFill>
                  <a:srgbClr val="2B3D6D"/>
                </a:solidFill>
                <a:latin typeface="Century Gothic"/>
                <a:ea typeface="Century Gothic"/>
                <a:cs typeface="Century Gothic"/>
                <a:sym typeface="Century Gothic"/>
              </a:rPr>
              <a:t>The cost of living, including the availability of affordable housing, coupled with low reimbursement rates, are seen by Medical Providers as the biggest barriers in recruiting new medical professionals.  </a:t>
            </a:r>
            <a:endParaRPr dirty="0"/>
          </a:p>
        </p:txBody>
      </p:sp>
      <p:sp>
        <p:nvSpPr>
          <p:cNvPr id="136" name="Google Shape;136;p6"/>
          <p:cNvSpPr txBox="1"/>
          <p:nvPr/>
        </p:nvSpPr>
        <p:spPr>
          <a:xfrm>
            <a:off x="709126" y="4126324"/>
            <a:ext cx="19668929"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517F"/>
              </a:buClr>
              <a:buSzPts val="2800"/>
              <a:buFont typeface="Century Gothic"/>
              <a:buNone/>
            </a:pPr>
            <a:r>
              <a:rPr lang="en-US" sz="2800" b="1" i="0" u="none" strike="noStrike" cap="none" dirty="0">
                <a:solidFill>
                  <a:srgbClr val="00517F"/>
                </a:solidFill>
                <a:latin typeface="Century Gothic"/>
                <a:ea typeface="Century Gothic"/>
                <a:cs typeface="Century Gothic"/>
                <a:sym typeface="Century Gothic"/>
              </a:rPr>
              <a:t>What are the major obstacles to recruiting new providers to your practice/organization?</a:t>
            </a:r>
          </a:p>
          <a:p>
            <a:pPr marL="0" marR="0" lvl="0" indent="0" algn="ctr" rtl="0">
              <a:lnSpc>
                <a:spcPct val="100000"/>
              </a:lnSpc>
              <a:spcBef>
                <a:spcPts val="0"/>
              </a:spcBef>
              <a:spcAft>
                <a:spcPts val="0"/>
              </a:spcAft>
              <a:buClr>
                <a:srgbClr val="00517F"/>
              </a:buClr>
              <a:buSzPts val="2800"/>
              <a:buFont typeface="Century Gothic"/>
              <a:buNone/>
            </a:pPr>
            <a:r>
              <a:rPr lang="en-US" sz="2800" b="1" dirty="0">
                <a:solidFill>
                  <a:srgbClr val="00517F"/>
                </a:solidFill>
                <a:latin typeface="Century Gothic"/>
                <a:sym typeface="Century Gothic"/>
              </a:rPr>
              <a:t>[ASKED OF PROVIDERS]</a:t>
            </a:r>
            <a:endParaRPr dirty="0"/>
          </a:p>
        </p:txBody>
      </p:sp>
      <p:graphicFrame>
        <p:nvGraphicFramePr>
          <p:cNvPr id="137" name="Google Shape;137;p6"/>
          <p:cNvGraphicFramePr/>
          <p:nvPr>
            <p:extLst>
              <p:ext uri="{D42A27DB-BD31-4B8C-83A1-F6EECF244321}">
                <p14:modId xmlns:p14="http://schemas.microsoft.com/office/powerpoint/2010/main" val="3478491198"/>
              </p:ext>
            </p:extLst>
          </p:nvPr>
        </p:nvGraphicFramePr>
        <p:xfrm>
          <a:off x="0" y="4649544"/>
          <a:ext cx="17616196" cy="8002766"/>
        </p:xfrm>
        <a:graphic>
          <a:graphicData uri="http://schemas.openxmlformats.org/drawingml/2006/chart">
            <c:chart xmlns:c="http://schemas.openxmlformats.org/drawingml/2006/chart" xmlns:r="http://schemas.openxmlformats.org/officeDocument/2006/relationships" r:id="rId3"/>
          </a:graphicData>
        </a:graphic>
      </p:graphicFrame>
      <p:sp>
        <p:nvSpPr>
          <p:cNvPr id="138" name="Google Shape;138;p6"/>
          <p:cNvSpPr txBox="1"/>
          <p:nvPr/>
        </p:nvSpPr>
        <p:spPr>
          <a:xfrm>
            <a:off x="6419454" y="5668980"/>
            <a:ext cx="3097769"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a:solidFill>
                  <a:srgbClr val="00517F"/>
                </a:solidFill>
                <a:latin typeface="Century Gothic"/>
                <a:ea typeface="Century Gothic"/>
                <a:cs typeface="Century Gothic"/>
                <a:sym typeface="Century Gothic"/>
              </a:rPr>
              <a:t>High cost of living</a:t>
            </a:r>
            <a:endParaRPr/>
          </a:p>
        </p:txBody>
      </p:sp>
      <p:sp>
        <p:nvSpPr>
          <p:cNvPr id="139" name="Google Shape;139;p6"/>
          <p:cNvSpPr txBox="1"/>
          <p:nvPr/>
        </p:nvSpPr>
        <p:spPr>
          <a:xfrm>
            <a:off x="5303520" y="6474397"/>
            <a:ext cx="3810994"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dirty="0">
                <a:solidFill>
                  <a:srgbClr val="00517F"/>
                </a:solidFill>
                <a:latin typeface="Century Gothic"/>
                <a:ea typeface="Century Gothic"/>
                <a:cs typeface="Century Gothic"/>
                <a:sym typeface="Century Gothic"/>
              </a:rPr>
              <a:t>Low reimbursement rates</a:t>
            </a:r>
            <a:endParaRPr dirty="0"/>
          </a:p>
        </p:txBody>
      </p:sp>
      <p:sp>
        <p:nvSpPr>
          <p:cNvPr id="140" name="Google Shape;140;p6"/>
          <p:cNvSpPr txBox="1"/>
          <p:nvPr/>
        </p:nvSpPr>
        <p:spPr>
          <a:xfrm>
            <a:off x="5584929" y="8558855"/>
            <a:ext cx="4665306"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dirty="0">
                <a:solidFill>
                  <a:srgbClr val="00517F"/>
                </a:solidFill>
                <a:latin typeface="Century Gothic"/>
                <a:ea typeface="Century Gothic"/>
                <a:cs typeface="Century Gothic"/>
                <a:sym typeface="Century Gothic"/>
              </a:rPr>
              <a:t>Poor education system </a:t>
            </a:r>
            <a:endParaRPr dirty="0"/>
          </a:p>
        </p:txBody>
      </p:sp>
      <p:sp>
        <p:nvSpPr>
          <p:cNvPr id="141" name="Google Shape;141;p6"/>
          <p:cNvSpPr txBox="1"/>
          <p:nvPr/>
        </p:nvSpPr>
        <p:spPr>
          <a:xfrm>
            <a:off x="6123860" y="7865028"/>
            <a:ext cx="3810994"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dirty="0">
                <a:solidFill>
                  <a:srgbClr val="00517F"/>
                </a:solidFill>
                <a:latin typeface="Century Gothic"/>
                <a:ea typeface="Century Gothic"/>
                <a:cs typeface="Century Gothic"/>
                <a:sym typeface="Century Gothic"/>
              </a:rPr>
              <a:t>Isolation of location</a:t>
            </a:r>
            <a:endParaRPr dirty="0"/>
          </a:p>
        </p:txBody>
      </p:sp>
      <p:sp>
        <p:nvSpPr>
          <p:cNvPr id="142" name="Google Shape;142;p6"/>
          <p:cNvSpPr txBox="1"/>
          <p:nvPr/>
        </p:nvSpPr>
        <p:spPr>
          <a:xfrm>
            <a:off x="5959266" y="10735497"/>
            <a:ext cx="4665306"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dirty="0">
                <a:solidFill>
                  <a:srgbClr val="00517F"/>
                </a:solidFill>
                <a:latin typeface="Century Gothic"/>
                <a:ea typeface="Century Gothic"/>
                <a:cs typeface="Century Gothic"/>
                <a:sym typeface="Century Gothic"/>
              </a:rPr>
              <a:t>Credentialing issues</a:t>
            </a:r>
            <a:endParaRPr sz="2400" b="1" i="0" u="none" strike="noStrike" cap="none" dirty="0">
              <a:solidFill>
                <a:srgbClr val="00517F"/>
              </a:solidFill>
              <a:latin typeface="Century Gothic"/>
              <a:ea typeface="Century Gothic"/>
              <a:cs typeface="Century Gothic"/>
              <a:sym typeface="Century Gothic"/>
            </a:endParaRPr>
          </a:p>
        </p:txBody>
      </p:sp>
      <p:sp>
        <p:nvSpPr>
          <p:cNvPr id="143" name="Google Shape;143;p6"/>
          <p:cNvSpPr txBox="1"/>
          <p:nvPr/>
        </p:nvSpPr>
        <p:spPr>
          <a:xfrm>
            <a:off x="6393702" y="10041298"/>
            <a:ext cx="4665306"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dirty="0">
                <a:solidFill>
                  <a:srgbClr val="00517F"/>
                </a:solidFill>
                <a:latin typeface="Century Gothic"/>
                <a:ea typeface="Century Gothic"/>
                <a:cs typeface="Century Gothic"/>
                <a:sym typeface="Century Gothic"/>
              </a:rPr>
              <a:t>Loan repayment </a:t>
            </a:r>
            <a:endParaRPr sz="2400" b="1" i="0" u="none" strike="noStrike" cap="none" dirty="0">
              <a:solidFill>
                <a:srgbClr val="00517F"/>
              </a:solidFill>
              <a:latin typeface="Century Gothic"/>
              <a:ea typeface="Century Gothic"/>
              <a:cs typeface="Century Gothic"/>
              <a:sym typeface="Century Gothic"/>
            </a:endParaRPr>
          </a:p>
        </p:txBody>
      </p:sp>
      <p:sp>
        <p:nvSpPr>
          <p:cNvPr id="144" name="Google Shape;144;p6"/>
          <p:cNvSpPr txBox="1"/>
          <p:nvPr/>
        </p:nvSpPr>
        <p:spPr>
          <a:xfrm>
            <a:off x="6163422" y="9280794"/>
            <a:ext cx="4665306"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dirty="0">
                <a:solidFill>
                  <a:srgbClr val="00517F"/>
                </a:solidFill>
                <a:latin typeface="Century Gothic"/>
                <a:ea typeface="Century Gothic"/>
                <a:cs typeface="Century Gothic"/>
                <a:sym typeface="Century Gothic"/>
              </a:rPr>
              <a:t>General Excise Tax</a:t>
            </a:r>
            <a:endParaRPr dirty="0"/>
          </a:p>
        </p:txBody>
      </p:sp>
      <p:sp>
        <p:nvSpPr>
          <p:cNvPr id="145" name="Google Shape;145;p6"/>
          <p:cNvSpPr txBox="1"/>
          <p:nvPr/>
        </p:nvSpPr>
        <p:spPr>
          <a:xfrm>
            <a:off x="15488803" y="5705929"/>
            <a:ext cx="821107"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dirty="0">
                <a:solidFill>
                  <a:srgbClr val="00517F"/>
                </a:solidFill>
                <a:latin typeface="Century Gothic"/>
                <a:ea typeface="Century Gothic"/>
                <a:cs typeface="Century Gothic"/>
                <a:sym typeface="Century Gothic"/>
              </a:rPr>
              <a:t>8</a:t>
            </a:r>
            <a:r>
              <a:rPr lang="en-US" sz="2400" b="1" dirty="0">
                <a:solidFill>
                  <a:srgbClr val="00517F"/>
                </a:solidFill>
                <a:latin typeface="Century Gothic"/>
                <a:ea typeface="Century Gothic"/>
                <a:cs typeface="Century Gothic"/>
                <a:sym typeface="Century Gothic"/>
              </a:rPr>
              <a:t>4</a:t>
            </a:r>
            <a:endParaRPr sz="2400" b="1" i="0" u="none" strike="noStrike" cap="none" dirty="0">
              <a:solidFill>
                <a:srgbClr val="00517F"/>
              </a:solidFill>
              <a:latin typeface="Century Gothic"/>
              <a:ea typeface="Century Gothic"/>
              <a:cs typeface="Century Gothic"/>
              <a:sym typeface="Century Gothic"/>
            </a:endParaRPr>
          </a:p>
        </p:txBody>
      </p:sp>
      <p:sp>
        <p:nvSpPr>
          <p:cNvPr id="146" name="Google Shape;146;p6"/>
          <p:cNvSpPr txBox="1"/>
          <p:nvPr/>
        </p:nvSpPr>
        <p:spPr>
          <a:xfrm>
            <a:off x="13137494" y="7188000"/>
            <a:ext cx="821107"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dirty="0">
                <a:solidFill>
                  <a:srgbClr val="00517F"/>
                </a:solidFill>
                <a:latin typeface="Century Gothic"/>
                <a:ea typeface="Century Gothic"/>
                <a:cs typeface="Century Gothic"/>
                <a:sym typeface="Century Gothic"/>
              </a:rPr>
              <a:t>53</a:t>
            </a:r>
            <a:endParaRPr sz="2400" b="1" i="0" u="none" strike="noStrike" cap="none" dirty="0">
              <a:solidFill>
                <a:srgbClr val="00517F"/>
              </a:solidFill>
              <a:latin typeface="Century Gothic"/>
              <a:ea typeface="Century Gothic"/>
              <a:cs typeface="Century Gothic"/>
              <a:sym typeface="Century Gothic"/>
            </a:endParaRPr>
          </a:p>
        </p:txBody>
      </p:sp>
      <p:sp>
        <p:nvSpPr>
          <p:cNvPr id="147" name="Google Shape;147;p6"/>
          <p:cNvSpPr txBox="1"/>
          <p:nvPr/>
        </p:nvSpPr>
        <p:spPr>
          <a:xfrm>
            <a:off x="13262899" y="6438190"/>
            <a:ext cx="821100" cy="4719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dirty="0">
                <a:solidFill>
                  <a:srgbClr val="00517F"/>
                </a:solidFill>
                <a:latin typeface="Century Gothic"/>
                <a:ea typeface="Century Gothic"/>
                <a:cs typeface="Century Gothic"/>
                <a:sym typeface="Century Gothic"/>
              </a:rPr>
              <a:t>55</a:t>
            </a:r>
            <a:endParaRPr dirty="0"/>
          </a:p>
        </p:txBody>
      </p:sp>
      <p:sp>
        <p:nvSpPr>
          <p:cNvPr id="148" name="Google Shape;148;p6"/>
          <p:cNvSpPr txBox="1"/>
          <p:nvPr/>
        </p:nvSpPr>
        <p:spPr>
          <a:xfrm>
            <a:off x="11632653" y="7919888"/>
            <a:ext cx="821107"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dirty="0">
                <a:solidFill>
                  <a:srgbClr val="00517F"/>
                </a:solidFill>
                <a:latin typeface="Century Gothic"/>
                <a:ea typeface="Century Gothic"/>
                <a:cs typeface="Century Gothic"/>
                <a:sym typeface="Century Gothic"/>
              </a:rPr>
              <a:t>34</a:t>
            </a:r>
            <a:endParaRPr sz="2400" b="1" i="0" u="none" strike="noStrike" cap="none" dirty="0">
              <a:solidFill>
                <a:srgbClr val="00517F"/>
              </a:solidFill>
              <a:latin typeface="Century Gothic"/>
              <a:ea typeface="Century Gothic"/>
              <a:cs typeface="Century Gothic"/>
              <a:sym typeface="Century Gothic"/>
            </a:endParaRPr>
          </a:p>
        </p:txBody>
      </p:sp>
      <p:sp>
        <p:nvSpPr>
          <p:cNvPr id="149" name="Google Shape;149;p6"/>
          <p:cNvSpPr txBox="1"/>
          <p:nvPr/>
        </p:nvSpPr>
        <p:spPr>
          <a:xfrm>
            <a:off x="10337192" y="10773558"/>
            <a:ext cx="821100" cy="4719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dirty="0">
                <a:solidFill>
                  <a:srgbClr val="00517F"/>
                </a:solidFill>
                <a:latin typeface="Century Gothic"/>
                <a:ea typeface="Century Gothic"/>
                <a:cs typeface="Century Gothic"/>
                <a:sym typeface="Century Gothic"/>
              </a:rPr>
              <a:t>18</a:t>
            </a:r>
            <a:endParaRPr dirty="0"/>
          </a:p>
        </p:txBody>
      </p:sp>
      <p:sp>
        <p:nvSpPr>
          <p:cNvPr id="150" name="Google Shape;150;p6"/>
          <p:cNvSpPr txBox="1"/>
          <p:nvPr/>
        </p:nvSpPr>
        <p:spPr>
          <a:xfrm>
            <a:off x="10004276" y="11505824"/>
            <a:ext cx="821107"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dirty="0">
                <a:solidFill>
                  <a:srgbClr val="00517F"/>
                </a:solidFill>
                <a:latin typeface="Century Gothic"/>
                <a:ea typeface="Century Gothic"/>
                <a:cs typeface="Century Gothic"/>
                <a:sym typeface="Century Gothic"/>
              </a:rPr>
              <a:t>1</a:t>
            </a:r>
            <a:r>
              <a:rPr lang="en-US" sz="2400" b="1" dirty="0">
                <a:solidFill>
                  <a:srgbClr val="00517F"/>
                </a:solidFill>
                <a:latin typeface="Century Gothic"/>
                <a:ea typeface="Century Gothic"/>
                <a:cs typeface="Century Gothic"/>
                <a:sym typeface="Century Gothic"/>
              </a:rPr>
              <a:t>4</a:t>
            </a:r>
            <a:endParaRPr dirty="0"/>
          </a:p>
        </p:txBody>
      </p:sp>
      <p:sp>
        <p:nvSpPr>
          <p:cNvPr id="151" name="Google Shape;151;p6"/>
          <p:cNvSpPr txBox="1"/>
          <p:nvPr/>
        </p:nvSpPr>
        <p:spPr>
          <a:xfrm>
            <a:off x="10769388" y="9348208"/>
            <a:ext cx="821100" cy="4719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dirty="0">
                <a:solidFill>
                  <a:srgbClr val="00517F"/>
                </a:solidFill>
                <a:latin typeface="Century Gothic"/>
                <a:ea typeface="Century Gothic"/>
                <a:cs typeface="Century Gothic"/>
                <a:sym typeface="Century Gothic"/>
              </a:rPr>
              <a:t>23</a:t>
            </a:r>
            <a:endParaRPr dirty="0"/>
          </a:p>
        </p:txBody>
      </p:sp>
      <p:sp>
        <p:nvSpPr>
          <p:cNvPr id="152" name="Google Shape;152;p6"/>
          <p:cNvSpPr txBox="1"/>
          <p:nvPr/>
        </p:nvSpPr>
        <p:spPr>
          <a:xfrm>
            <a:off x="5881638" y="7151053"/>
            <a:ext cx="3452332"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dirty="0">
                <a:solidFill>
                  <a:srgbClr val="00517F"/>
                </a:solidFill>
                <a:latin typeface="Century Gothic"/>
                <a:ea typeface="Century Gothic"/>
                <a:cs typeface="Century Gothic"/>
                <a:sym typeface="Century Gothic"/>
              </a:rPr>
              <a:t>Lack/cost of housing</a:t>
            </a:r>
            <a:endParaRPr dirty="0"/>
          </a:p>
        </p:txBody>
      </p:sp>
      <p:sp>
        <p:nvSpPr>
          <p:cNvPr id="153" name="Google Shape;153;p6"/>
          <p:cNvSpPr txBox="1"/>
          <p:nvPr/>
        </p:nvSpPr>
        <p:spPr>
          <a:xfrm>
            <a:off x="11321757" y="8633120"/>
            <a:ext cx="821107"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dirty="0">
                <a:solidFill>
                  <a:srgbClr val="00517F"/>
                </a:solidFill>
                <a:latin typeface="Century Gothic"/>
                <a:ea typeface="Century Gothic"/>
                <a:cs typeface="Century Gothic"/>
                <a:sym typeface="Century Gothic"/>
              </a:rPr>
              <a:t>30</a:t>
            </a:r>
            <a:endParaRPr sz="2400" b="1" i="0" u="none" strike="noStrike" cap="none" dirty="0">
              <a:solidFill>
                <a:srgbClr val="00517F"/>
              </a:solidFill>
              <a:latin typeface="Century Gothic"/>
              <a:ea typeface="Century Gothic"/>
              <a:cs typeface="Century Gothic"/>
              <a:sym typeface="Century Gothic"/>
            </a:endParaRPr>
          </a:p>
        </p:txBody>
      </p:sp>
      <p:sp>
        <p:nvSpPr>
          <p:cNvPr id="154" name="Google Shape;154;p6"/>
          <p:cNvSpPr txBox="1"/>
          <p:nvPr/>
        </p:nvSpPr>
        <p:spPr>
          <a:xfrm>
            <a:off x="5387862" y="11504338"/>
            <a:ext cx="4665306" cy="471924"/>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i="0" u="none" strike="noStrike" cap="none" dirty="0">
                <a:solidFill>
                  <a:srgbClr val="00517F"/>
                </a:solidFill>
                <a:latin typeface="Century Gothic"/>
                <a:ea typeface="Century Gothic"/>
                <a:cs typeface="Century Gothic"/>
                <a:sym typeface="Century Gothic"/>
              </a:rPr>
              <a:t>Licensing new providers</a:t>
            </a:r>
            <a:endParaRPr sz="2400" b="1" i="0" u="none" strike="noStrike" cap="none" dirty="0">
              <a:solidFill>
                <a:srgbClr val="00517F"/>
              </a:solidFill>
              <a:latin typeface="Century Gothic"/>
              <a:ea typeface="Century Gothic"/>
              <a:cs typeface="Century Gothic"/>
              <a:sym typeface="Century Gothic"/>
            </a:endParaRPr>
          </a:p>
        </p:txBody>
      </p:sp>
      <p:sp>
        <p:nvSpPr>
          <p:cNvPr id="155" name="Google Shape;155;p6"/>
          <p:cNvSpPr txBox="1"/>
          <p:nvPr/>
        </p:nvSpPr>
        <p:spPr>
          <a:xfrm>
            <a:off x="10534628" y="10079360"/>
            <a:ext cx="821100" cy="47190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517F"/>
              </a:buClr>
              <a:buSzPts val="2400"/>
              <a:buFont typeface="Century Gothic"/>
              <a:buNone/>
            </a:pPr>
            <a:r>
              <a:rPr lang="en-US" sz="2400" b="1" dirty="0">
                <a:solidFill>
                  <a:srgbClr val="00517F"/>
                </a:solidFill>
                <a:latin typeface="Century Gothic"/>
                <a:ea typeface="Century Gothic"/>
                <a:cs typeface="Century Gothic"/>
                <a:sym typeface="Century Gothic"/>
              </a:rPr>
              <a:t>20</a:t>
            </a:r>
            <a:endParaRPr dirty="0"/>
          </a:p>
        </p:txBody>
      </p:sp>
      <p:sp>
        <p:nvSpPr>
          <p:cNvPr id="156" name="Google Shape;156;p6"/>
          <p:cNvSpPr/>
          <p:nvPr/>
        </p:nvSpPr>
        <p:spPr>
          <a:xfrm>
            <a:off x="15739605" y="6703947"/>
            <a:ext cx="6569640" cy="3703578"/>
          </a:xfrm>
          <a:prstGeom prst="wedgeRoundRectCallout">
            <a:avLst>
              <a:gd name="adj1" fmla="val -20833"/>
              <a:gd name="adj2" fmla="val 62500"/>
              <a:gd name="adj3" fmla="val 0"/>
            </a:avLst>
          </a:prstGeom>
          <a:solidFill>
            <a:srgbClr val="10AD9B"/>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US" sz="3600" dirty="0">
                <a:solidFill>
                  <a:srgbClr val="002060"/>
                </a:solidFill>
                <a:latin typeface="Century Gothic"/>
                <a:ea typeface="Century Gothic"/>
                <a:cs typeface="Century Gothic"/>
                <a:sym typeface="Century Gothic"/>
              </a:rPr>
              <a:t>“T</a:t>
            </a:r>
            <a:r>
              <a:rPr lang="en-US" sz="3600" i="0" u="none" strike="noStrike" cap="none" dirty="0">
                <a:solidFill>
                  <a:srgbClr val="002060"/>
                </a:solidFill>
                <a:latin typeface="Century Gothic"/>
                <a:ea typeface="Century Gothic"/>
                <a:cs typeface="Century Gothic"/>
                <a:sym typeface="Century Gothic"/>
              </a:rPr>
              <a:t>he fact that we do not have enough doctors says a lot - even DOCTORS cannot afford to live on Maui! The cost of living is out of control for nearly everyone!”</a:t>
            </a:r>
            <a:endParaRPr sz="3600" i="0" u="none" strike="noStrike" cap="none" dirty="0">
              <a:solidFill>
                <a:srgbClr val="00206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5E5E5E"/>
              </a:buClr>
              <a:buSzPts val="1800"/>
              <a:buFont typeface="Helvetica Neue"/>
              <a:buNone/>
            </a:pPr>
            <a:endParaRPr sz="1800" b="0" i="0" u="none" strike="noStrike" cap="none" dirty="0">
              <a:solidFill>
                <a:srgbClr val="002060"/>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p:nvPr/>
        </p:nvSpPr>
        <p:spPr>
          <a:xfrm>
            <a:off x="1206500" y="549148"/>
            <a:ext cx="21971000" cy="186486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2B3D6D"/>
              </a:buClr>
              <a:buSzPts val="4400"/>
              <a:buFont typeface="Century Gothic"/>
              <a:buNone/>
            </a:pPr>
            <a:r>
              <a:rPr lang="en-US" sz="4400" b="1" i="0" u="none" strike="noStrike" cap="none" dirty="0">
                <a:solidFill>
                  <a:srgbClr val="2B3D6D"/>
                </a:solidFill>
                <a:latin typeface="Century Gothic"/>
                <a:ea typeface="Century Gothic"/>
                <a:cs typeface="Century Gothic"/>
                <a:sym typeface="Century Gothic"/>
              </a:rPr>
              <a:t>For a majority of the public, the high cost of living has forced some families to cut back on food.</a:t>
            </a:r>
            <a:endParaRPr sz="4000" dirty="0"/>
          </a:p>
          <a:p>
            <a:pPr marL="0" marR="0" lvl="0" indent="0" algn="l" rtl="0">
              <a:lnSpc>
                <a:spcPct val="120000"/>
              </a:lnSpc>
              <a:spcBef>
                <a:spcPts val="0"/>
              </a:spcBef>
              <a:spcAft>
                <a:spcPts val="0"/>
              </a:spcAft>
              <a:buClr>
                <a:srgbClr val="2B3D6D"/>
              </a:buClr>
              <a:buSzPts val="4400"/>
              <a:buFont typeface="Century Gothic"/>
              <a:buNone/>
            </a:pPr>
            <a:r>
              <a:rPr lang="en-US" sz="4000" b="0" i="0" u="none" strike="noStrike" cap="none" dirty="0">
                <a:solidFill>
                  <a:srgbClr val="2B3D6D"/>
                </a:solidFill>
                <a:latin typeface="Century Gothic"/>
                <a:ea typeface="Century Gothic"/>
                <a:cs typeface="Century Gothic"/>
                <a:sym typeface="Century Gothic"/>
              </a:rPr>
              <a:t>More than one-third report doing the same with Rx and other health care.</a:t>
            </a:r>
            <a:endParaRPr sz="4000" dirty="0"/>
          </a:p>
        </p:txBody>
      </p:sp>
      <p:sp>
        <p:nvSpPr>
          <p:cNvPr id="170" name="Google Shape;170;p8"/>
          <p:cNvSpPr txBox="1"/>
          <p:nvPr/>
        </p:nvSpPr>
        <p:spPr>
          <a:xfrm>
            <a:off x="3364992" y="3640499"/>
            <a:ext cx="15270480" cy="595035"/>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79BF"/>
              </a:buClr>
              <a:buSzPts val="3200"/>
              <a:buFont typeface="Century Gothic"/>
              <a:buNone/>
            </a:pPr>
            <a:r>
              <a:rPr lang="en-US" sz="3200" b="0" i="0" u="none" strike="noStrike" cap="none">
                <a:solidFill>
                  <a:srgbClr val="0079BF"/>
                </a:solidFill>
                <a:latin typeface="Century Gothic"/>
                <a:ea typeface="Century Gothic"/>
                <a:cs typeface="Century Gothic"/>
                <a:sym typeface="Century Gothic"/>
              </a:rPr>
              <a:t>In the past year, have you had to…..</a:t>
            </a:r>
            <a:endParaRPr/>
          </a:p>
        </p:txBody>
      </p:sp>
      <p:sp>
        <p:nvSpPr>
          <p:cNvPr id="171" name="Google Shape;171;p8"/>
          <p:cNvSpPr txBox="1"/>
          <p:nvPr/>
        </p:nvSpPr>
        <p:spPr>
          <a:xfrm>
            <a:off x="366147" y="5235570"/>
            <a:ext cx="7077070" cy="157992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79BF"/>
              </a:buClr>
              <a:buSzPts val="3200"/>
              <a:buFont typeface="Century Gothic"/>
              <a:buNone/>
            </a:pPr>
            <a:r>
              <a:rPr lang="en-US" sz="3200" b="0" i="0" u="none" strike="noStrike" cap="none" dirty="0">
                <a:solidFill>
                  <a:srgbClr val="0079BF"/>
                </a:solidFill>
                <a:latin typeface="Century Gothic"/>
                <a:ea typeface="Century Gothic"/>
                <a:cs typeface="Century Gothic"/>
                <a:sym typeface="Century Gothic"/>
              </a:rPr>
              <a:t>Cut back on </a:t>
            </a:r>
            <a:r>
              <a:rPr lang="en-US" sz="3200" b="1" i="0" u="none" strike="noStrike" cap="none" dirty="0">
                <a:solidFill>
                  <a:srgbClr val="0079BF"/>
                </a:solidFill>
                <a:latin typeface="Century Gothic"/>
                <a:ea typeface="Century Gothic"/>
                <a:cs typeface="Century Gothic"/>
                <a:sym typeface="Century Gothic"/>
              </a:rPr>
              <a:t>food and groceries </a:t>
            </a:r>
            <a:r>
              <a:rPr lang="en-US" sz="3200" b="0" i="0" u="none" strike="noStrike" cap="none" dirty="0">
                <a:solidFill>
                  <a:srgbClr val="0079BF"/>
                </a:solidFill>
                <a:latin typeface="Century Gothic"/>
                <a:ea typeface="Century Gothic"/>
                <a:cs typeface="Century Gothic"/>
                <a:sym typeface="Century Gothic"/>
              </a:rPr>
              <a:t>for personal financial reasons, short on money</a:t>
            </a:r>
            <a:endParaRPr sz="3200" b="0" i="0" u="none" strike="noStrike" cap="none" dirty="0">
              <a:solidFill>
                <a:srgbClr val="0079BF"/>
              </a:solidFill>
              <a:latin typeface="Century Gothic"/>
              <a:ea typeface="Century Gothic"/>
              <a:cs typeface="Century Gothic"/>
              <a:sym typeface="Century Gothic"/>
            </a:endParaRPr>
          </a:p>
        </p:txBody>
      </p:sp>
      <p:graphicFrame>
        <p:nvGraphicFramePr>
          <p:cNvPr id="172" name="Google Shape;172;p8"/>
          <p:cNvGraphicFramePr/>
          <p:nvPr>
            <p:extLst>
              <p:ext uri="{D42A27DB-BD31-4B8C-83A1-F6EECF244321}">
                <p14:modId xmlns:p14="http://schemas.microsoft.com/office/powerpoint/2010/main" val="192111935"/>
              </p:ext>
            </p:extLst>
          </p:nvPr>
        </p:nvGraphicFramePr>
        <p:xfrm>
          <a:off x="7221893" y="4305892"/>
          <a:ext cx="11779339" cy="7467000"/>
        </p:xfrm>
        <a:graphic>
          <a:graphicData uri="http://schemas.openxmlformats.org/drawingml/2006/chart">
            <c:chart xmlns:c="http://schemas.openxmlformats.org/drawingml/2006/chart" xmlns:r="http://schemas.openxmlformats.org/officeDocument/2006/relationships" r:id="rId3"/>
          </a:graphicData>
        </a:graphic>
      </p:graphicFrame>
      <p:sp>
        <p:nvSpPr>
          <p:cNvPr id="173" name="Google Shape;173;p8"/>
          <p:cNvSpPr txBox="1"/>
          <p:nvPr/>
        </p:nvSpPr>
        <p:spPr>
          <a:xfrm>
            <a:off x="646061" y="8090737"/>
            <a:ext cx="7359603" cy="1579920"/>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79BF"/>
              </a:buClr>
              <a:buSzPts val="3200"/>
              <a:buFont typeface="Century Gothic"/>
              <a:buNone/>
            </a:pPr>
            <a:r>
              <a:rPr lang="en-US" sz="3200" b="0" i="0" u="none" strike="noStrike" cap="none" dirty="0">
                <a:solidFill>
                  <a:srgbClr val="0079BF"/>
                </a:solidFill>
                <a:latin typeface="Century Gothic"/>
                <a:ea typeface="Century Gothic"/>
                <a:cs typeface="Century Gothic"/>
                <a:sym typeface="Century Gothic"/>
              </a:rPr>
              <a:t>Cut back on </a:t>
            </a:r>
            <a:r>
              <a:rPr lang="en-US" sz="3200" b="1" i="0" u="none" strike="noStrike" cap="none" dirty="0">
                <a:solidFill>
                  <a:srgbClr val="0079BF"/>
                </a:solidFill>
                <a:latin typeface="Century Gothic"/>
                <a:ea typeface="Century Gothic"/>
                <a:cs typeface="Century Gothic"/>
                <a:sym typeface="Century Gothic"/>
              </a:rPr>
              <a:t>medical care or medicine</a:t>
            </a:r>
            <a:r>
              <a:rPr lang="en-US" sz="3200" b="0" i="0" u="none" strike="noStrike" cap="none" dirty="0">
                <a:solidFill>
                  <a:srgbClr val="0079BF"/>
                </a:solidFill>
                <a:latin typeface="Century Gothic"/>
                <a:ea typeface="Century Gothic"/>
                <a:cs typeface="Century Gothic"/>
                <a:sym typeface="Century Gothic"/>
              </a:rPr>
              <a:t> for personal financial reasons, short on money</a:t>
            </a:r>
            <a:endParaRPr sz="3200" b="0" i="0" u="none" strike="noStrike" cap="none" dirty="0">
              <a:solidFill>
                <a:srgbClr val="0079BF"/>
              </a:solidFill>
              <a:latin typeface="Century Gothic"/>
              <a:ea typeface="Century Gothic"/>
              <a:cs typeface="Century Gothic"/>
              <a:sym typeface="Century Gothic"/>
            </a:endParaRPr>
          </a:p>
        </p:txBody>
      </p:sp>
      <p:sp>
        <p:nvSpPr>
          <p:cNvPr id="174" name="Google Shape;174;p8"/>
          <p:cNvSpPr/>
          <p:nvPr/>
        </p:nvSpPr>
        <p:spPr>
          <a:xfrm>
            <a:off x="19147536" y="8029535"/>
            <a:ext cx="4760590" cy="2503249"/>
          </a:xfrm>
          <a:prstGeom prst="wedgeRoundRectCallout">
            <a:avLst>
              <a:gd name="adj1" fmla="val -20833"/>
              <a:gd name="adj2" fmla="val 62500"/>
              <a:gd name="adj3" fmla="val 0"/>
            </a:avLst>
          </a:prstGeom>
          <a:solidFill>
            <a:srgbClr val="10AD9B"/>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2060"/>
              </a:buClr>
              <a:buSzPts val="2400"/>
              <a:buFont typeface="Century Gothic"/>
              <a:buNone/>
            </a:pPr>
            <a:r>
              <a:rPr lang="en-US" sz="2600" b="0" i="0" u="none" strike="noStrike" cap="none" dirty="0">
                <a:solidFill>
                  <a:srgbClr val="002060"/>
                </a:solidFill>
                <a:latin typeface="Century Gothic"/>
                <a:ea typeface="Century Gothic"/>
                <a:cs typeface="Century Gothic"/>
                <a:sym typeface="Century Gothic"/>
              </a:rPr>
              <a:t>“The cost of healthcare and medications is ridiculously high, so sometimes a choice needs to be made on whether to buy medication or groceries.”</a:t>
            </a:r>
            <a:endParaRPr sz="2600" b="0" i="0" u="none" strike="noStrike" cap="none" dirty="0">
              <a:solidFill>
                <a:srgbClr val="002060"/>
              </a:solidFill>
              <a:latin typeface="Century Gothic"/>
              <a:ea typeface="Century Gothic"/>
              <a:cs typeface="Century Gothic"/>
              <a:sym typeface="Century Gothic"/>
            </a:endParaRPr>
          </a:p>
        </p:txBody>
      </p:sp>
      <p:sp>
        <p:nvSpPr>
          <p:cNvPr id="175" name="Google Shape;175;p8"/>
          <p:cNvSpPr/>
          <p:nvPr/>
        </p:nvSpPr>
        <p:spPr>
          <a:xfrm>
            <a:off x="19147536" y="3504660"/>
            <a:ext cx="4760590" cy="4103688"/>
          </a:xfrm>
          <a:prstGeom prst="wedgeRoundRectCallout">
            <a:avLst>
              <a:gd name="adj1" fmla="val -20833"/>
              <a:gd name="adj2" fmla="val 62500"/>
              <a:gd name="adj3" fmla="val 0"/>
            </a:avLst>
          </a:prstGeom>
          <a:solidFill>
            <a:srgbClr val="10AD9B"/>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2060"/>
              </a:buClr>
              <a:buSzPts val="2400"/>
              <a:buFont typeface="Century Gothic"/>
              <a:buNone/>
            </a:pPr>
            <a:r>
              <a:rPr lang="en-US" sz="2600" b="0" i="0" u="none" strike="noStrike" cap="none" dirty="0">
                <a:solidFill>
                  <a:srgbClr val="002060"/>
                </a:solidFill>
                <a:latin typeface="Century Gothic"/>
                <a:ea typeface="Century Gothic"/>
                <a:cs typeface="Century Gothic"/>
                <a:sym typeface="Century Gothic"/>
              </a:rPr>
              <a:t>“The affordability of health care in Hawaiʻi has skyrocketed and most working individuals struggle with providing health care for their families…Its so sad that someone has to choose to either eat a meal or get the health care they so desperately need.”</a:t>
            </a:r>
            <a:endParaRPr sz="2600" b="0" i="0" u="none" strike="noStrike" cap="none" dirty="0">
              <a:solidFill>
                <a:srgbClr val="002060"/>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114353"/>
              </a:buClr>
              <a:buSzPts val="1800"/>
              <a:buFont typeface="Helvetica Neue"/>
              <a:buNone/>
            </a:pPr>
            <a:fld id="{00000000-1234-1234-1234-123412341234}" type="slidenum">
              <a:rPr lang="en-US">
                <a:solidFill>
                  <a:srgbClr val="114353"/>
                </a:solidFill>
              </a:rPr>
              <a:t>8</a:t>
            </a:fld>
            <a:endParaRPr>
              <a:solidFill>
                <a:srgbClr val="114353"/>
              </a:solidFill>
            </a:endParaRPr>
          </a:p>
        </p:txBody>
      </p:sp>
      <p:sp>
        <p:nvSpPr>
          <p:cNvPr id="182" name="Google Shape;182;p9"/>
          <p:cNvSpPr txBox="1">
            <a:spLocks noGrp="1"/>
          </p:cNvSpPr>
          <p:nvPr>
            <p:ph type="title" idx="4294967295"/>
          </p:nvPr>
        </p:nvSpPr>
        <p:spPr>
          <a:xfrm>
            <a:off x="841248" y="358902"/>
            <a:ext cx="21496338" cy="1741488"/>
          </a:xfrm>
          <a:prstGeom prst="rect">
            <a:avLst/>
          </a:prstGeom>
          <a:noFill/>
          <a:ln>
            <a:noFill/>
          </a:ln>
        </p:spPr>
        <p:txBody>
          <a:bodyPr spcFirstLastPara="1" wrap="square" lIns="50800" tIns="50800" rIns="50800" bIns="50800" anchor="t" anchorCtr="0">
            <a:noAutofit/>
          </a:bodyPr>
          <a:lstStyle/>
          <a:p>
            <a:pPr marL="0" lvl="0" indent="0" algn="l" rtl="0">
              <a:lnSpc>
                <a:spcPct val="100000"/>
              </a:lnSpc>
              <a:spcBef>
                <a:spcPts val="0"/>
              </a:spcBef>
              <a:spcAft>
                <a:spcPts val="0"/>
              </a:spcAft>
              <a:buClr>
                <a:srgbClr val="0079BF"/>
              </a:buClr>
              <a:buSzPts val="4800"/>
              <a:buFont typeface="Century Gothic"/>
              <a:buNone/>
            </a:pPr>
            <a:r>
              <a:rPr lang="en-US" sz="4400" dirty="0">
                <a:solidFill>
                  <a:srgbClr val="002060"/>
                </a:solidFill>
              </a:rPr>
              <a:t>A considerable number of residents report a decline in their health and wellbeing as a result of COVID-19.</a:t>
            </a:r>
            <a:br>
              <a:rPr lang="en-US" sz="4400" dirty="0">
                <a:solidFill>
                  <a:srgbClr val="002060"/>
                </a:solidFill>
              </a:rPr>
            </a:br>
            <a:endParaRPr sz="4400" dirty="0">
              <a:solidFill>
                <a:srgbClr val="002060"/>
              </a:solidFill>
            </a:endParaRPr>
          </a:p>
        </p:txBody>
      </p:sp>
      <p:graphicFrame>
        <p:nvGraphicFramePr>
          <p:cNvPr id="183" name="Google Shape;183;p9"/>
          <p:cNvGraphicFramePr/>
          <p:nvPr>
            <p:extLst>
              <p:ext uri="{D42A27DB-BD31-4B8C-83A1-F6EECF244321}">
                <p14:modId xmlns:p14="http://schemas.microsoft.com/office/powerpoint/2010/main" val="257296364"/>
              </p:ext>
            </p:extLst>
          </p:nvPr>
        </p:nvGraphicFramePr>
        <p:xfrm>
          <a:off x="0" y="4532375"/>
          <a:ext cx="24384000" cy="9985200"/>
        </p:xfrm>
        <a:graphic>
          <a:graphicData uri="http://schemas.openxmlformats.org/drawingml/2006/chart">
            <c:chart xmlns:c="http://schemas.openxmlformats.org/drawingml/2006/chart" xmlns:r="http://schemas.openxmlformats.org/officeDocument/2006/relationships" r:id="rId3"/>
          </a:graphicData>
        </a:graphic>
      </p:graphicFrame>
      <p:sp>
        <p:nvSpPr>
          <p:cNvPr id="184" name="Google Shape;184;p9"/>
          <p:cNvSpPr txBox="1"/>
          <p:nvPr/>
        </p:nvSpPr>
        <p:spPr>
          <a:xfrm>
            <a:off x="1474237" y="3759452"/>
            <a:ext cx="1966892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9BF"/>
              </a:buClr>
              <a:buSzPts val="2800"/>
              <a:buFont typeface="Century Gothic"/>
              <a:buNone/>
            </a:pPr>
            <a:r>
              <a:rPr lang="en-US" sz="2800" b="1" i="0" u="none" strike="noStrike" cap="none">
                <a:solidFill>
                  <a:srgbClr val="0079BF"/>
                </a:solidFill>
                <a:latin typeface="Century Gothic"/>
                <a:ea typeface="Century Gothic"/>
                <a:cs typeface="Century Gothic"/>
                <a:sym typeface="Century Gothic"/>
              </a:rPr>
              <a:t>Compared to before the coronavirus outbreak, is your ____ better, about the same, or worse?</a:t>
            </a:r>
            <a:endParaRPr/>
          </a:p>
        </p:txBody>
      </p:sp>
      <p:sp>
        <p:nvSpPr>
          <p:cNvPr id="185" name="Google Shape;185;p9"/>
          <p:cNvSpPr txBox="1"/>
          <p:nvPr/>
        </p:nvSpPr>
        <p:spPr>
          <a:xfrm>
            <a:off x="1489166" y="11932487"/>
            <a:ext cx="6833739" cy="59503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79BF"/>
              </a:buClr>
              <a:buSzPts val="3200"/>
              <a:buFont typeface="Century Gothic"/>
              <a:buNone/>
            </a:pPr>
            <a:r>
              <a:rPr lang="en-US" sz="3200" b="0" i="0" u="none" strike="noStrike" cap="none">
                <a:solidFill>
                  <a:srgbClr val="0079BF"/>
                </a:solidFill>
                <a:latin typeface="Century Gothic"/>
                <a:ea typeface="Century Gothic"/>
                <a:cs typeface="Century Gothic"/>
                <a:sym typeface="Century Gothic"/>
              </a:rPr>
              <a:t>Personal financial situation</a:t>
            </a:r>
            <a:endParaRPr sz="3200" b="1" i="0" u="none" strike="noStrike" cap="none">
              <a:solidFill>
                <a:srgbClr val="0079BF"/>
              </a:solidFill>
              <a:latin typeface="Century Gothic"/>
              <a:ea typeface="Century Gothic"/>
              <a:cs typeface="Century Gothic"/>
              <a:sym typeface="Century Gothic"/>
            </a:endParaRPr>
          </a:p>
        </p:txBody>
      </p:sp>
      <p:sp>
        <p:nvSpPr>
          <p:cNvPr id="186" name="Google Shape;186;p9"/>
          <p:cNvSpPr txBox="1"/>
          <p:nvPr/>
        </p:nvSpPr>
        <p:spPr>
          <a:xfrm>
            <a:off x="8879002" y="11932487"/>
            <a:ext cx="3026857" cy="59503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79BF"/>
              </a:buClr>
              <a:buSzPts val="3200"/>
              <a:buFont typeface="Century Gothic"/>
              <a:buNone/>
            </a:pPr>
            <a:r>
              <a:rPr lang="en-US" sz="3200" b="0" i="0" u="none" strike="noStrike" cap="none">
                <a:solidFill>
                  <a:srgbClr val="0079BF"/>
                </a:solidFill>
                <a:latin typeface="Century Gothic"/>
                <a:ea typeface="Century Gothic"/>
                <a:cs typeface="Century Gothic"/>
                <a:sym typeface="Century Gothic"/>
              </a:rPr>
              <a:t>Mental health</a:t>
            </a:r>
            <a:endParaRPr sz="3200" b="1" i="0" u="none" strike="noStrike" cap="none">
              <a:solidFill>
                <a:srgbClr val="0079BF"/>
              </a:solidFill>
              <a:latin typeface="Century Gothic"/>
              <a:ea typeface="Century Gothic"/>
              <a:cs typeface="Century Gothic"/>
              <a:sym typeface="Century Gothic"/>
            </a:endParaRPr>
          </a:p>
        </p:txBody>
      </p:sp>
      <p:sp>
        <p:nvSpPr>
          <p:cNvPr id="187" name="Google Shape;187;p9"/>
          <p:cNvSpPr txBox="1"/>
          <p:nvPr/>
        </p:nvSpPr>
        <p:spPr>
          <a:xfrm>
            <a:off x="14925234" y="11932487"/>
            <a:ext cx="3717329" cy="595035"/>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79BF"/>
              </a:buClr>
              <a:buSzPts val="3200"/>
              <a:buFont typeface="Century Gothic"/>
              <a:buNone/>
            </a:pPr>
            <a:r>
              <a:rPr lang="en-US" sz="3200" b="0" i="0" u="none" strike="noStrike" cap="none">
                <a:solidFill>
                  <a:srgbClr val="0079BF"/>
                </a:solidFill>
                <a:latin typeface="Century Gothic"/>
                <a:ea typeface="Century Gothic"/>
                <a:cs typeface="Century Gothic"/>
                <a:sym typeface="Century Gothic"/>
              </a:rPr>
              <a:t>Physical health</a:t>
            </a:r>
            <a:endParaRPr sz="3200" b="1" i="0" u="none" strike="noStrike" cap="none">
              <a:solidFill>
                <a:srgbClr val="0079BF"/>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3"/>
          <p:cNvSpPr txBox="1">
            <a:spLocks noGrp="1"/>
          </p:cNvSpPr>
          <p:nvPr>
            <p:ph type="title" idx="4294967295"/>
          </p:nvPr>
        </p:nvSpPr>
        <p:spPr>
          <a:xfrm>
            <a:off x="298578" y="285750"/>
            <a:ext cx="21496338" cy="1741488"/>
          </a:xfrm>
          <a:prstGeom prst="rect">
            <a:avLst/>
          </a:prstGeom>
          <a:noFill/>
          <a:ln>
            <a:noFill/>
          </a:ln>
        </p:spPr>
        <p:txBody>
          <a:bodyPr spcFirstLastPara="1" wrap="square" lIns="50800" tIns="50800" rIns="50800" bIns="50800" anchor="t" anchorCtr="0">
            <a:noAutofit/>
          </a:bodyPr>
          <a:lstStyle/>
          <a:p>
            <a:pPr marL="0" lvl="0" indent="0" algn="l" rtl="0">
              <a:lnSpc>
                <a:spcPct val="100000"/>
              </a:lnSpc>
              <a:spcBef>
                <a:spcPts val="0"/>
              </a:spcBef>
              <a:spcAft>
                <a:spcPts val="0"/>
              </a:spcAft>
              <a:buClr>
                <a:srgbClr val="0079BF"/>
              </a:buClr>
              <a:buSzPts val="4800"/>
              <a:buFont typeface="Century Gothic"/>
              <a:buNone/>
            </a:pPr>
            <a:r>
              <a:rPr lang="en-US" sz="4400" dirty="0">
                <a:solidFill>
                  <a:srgbClr val="002060"/>
                </a:solidFill>
              </a:rPr>
              <a:t>Those who have been forced to cut back on groceries for financial reasons and much more likely to report worsening mental and physical health during the pandemic compared to those more financially secure.</a:t>
            </a:r>
            <a:endParaRPr sz="4400" dirty="0">
              <a:solidFill>
                <a:srgbClr val="002060"/>
              </a:solidFill>
            </a:endParaRPr>
          </a:p>
        </p:txBody>
      </p:sp>
      <p:sp>
        <p:nvSpPr>
          <p:cNvPr id="348" name="Google Shape;348;p23"/>
          <p:cNvSpPr/>
          <p:nvPr/>
        </p:nvSpPr>
        <p:spPr>
          <a:xfrm>
            <a:off x="1371599" y="4352897"/>
            <a:ext cx="19952209" cy="4413885"/>
          </a:xfrm>
          <a:prstGeom prst="plaque">
            <a:avLst>
              <a:gd name="adj" fmla="val 16667"/>
            </a:avLst>
          </a:prstGeom>
          <a:solidFill>
            <a:schemeClr val="accent2">
              <a:lumMod val="75000"/>
            </a:schemeClr>
          </a:solidFill>
          <a:ln>
            <a:noFill/>
          </a:ln>
        </p:spPr>
        <p:txBody>
          <a:bodyPr spcFirstLastPara="1" wrap="square" lIns="50800" tIns="50800" rIns="50800" bIns="50800" anchor="ctr" anchorCtr="0">
            <a:spAutoFit/>
          </a:bodyPr>
          <a:lstStyle/>
          <a:p>
            <a:pPr marL="0" marR="0" lvl="0" indent="0" rtl="0">
              <a:lnSpc>
                <a:spcPct val="100000"/>
              </a:lnSpc>
              <a:spcBef>
                <a:spcPts val="0"/>
              </a:spcBef>
              <a:spcAft>
                <a:spcPts val="0"/>
              </a:spcAft>
              <a:buClr>
                <a:srgbClr val="002060"/>
              </a:buClr>
              <a:buSzPts val="6600"/>
              <a:buFont typeface="Century Gothic"/>
              <a:buNone/>
            </a:pPr>
            <a:r>
              <a:rPr lang="en-US" sz="6600" b="1" i="0" u="none" strike="noStrike" cap="none" dirty="0">
                <a:solidFill>
                  <a:srgbClr val="002060"/>
                </a:solidFill>
                <a:latin typeface="Century Gothic"/>
                <a:ea typeface="Century Gothic"/>
                <a:cs typeface="Century Gothic"/>
                <a:sym typeface="Century Gothic"/>
              </a:rPr>
              <a:t>							</a:t>
            </a:r>
            <a:r>
              <a:rPr lang="en-US" sz="3200" b="1" i="0" u="none" strike="noStrike" cap="none" dirty="0">
                <a:solidFill>
                  <a:srgbClr val="002060"/>
                </a:solidFill>
                <a:latin typeface="Century Gothic"/>
                <a:ea typeface="Century Gothic"/>
                <a:cs typeface="Century Gothic"/>
                <a:sym typeface="Century Gothic"/>
              </a:rPr>
              <a:t>Had to cut back on food		More financially secure</a:t>
            </a:r>
            <a:endParaRPr lang="en-US" sz="6600" b="1" i="0" u="none" strike="noStrike" cap="none" dirty="0">
              <a:solidFill>
                <a:srgbClr val="002060"/>
              </a:solidFill>
              <a:latin typeface="Century Gothic"/>
              <a:ea typeface="Century Gothic"/>
              <a:cs typeface="Century Gothic"/>
              <a:sym typeface="Century Gothic"/>
            </a:endParaRPr>
          </a:p>
          <a:p>
            <a:pPr marL="0" marR="0" lvl="0" indent="0" rtl="0">
              <a:lnSpc>
                <a:spcPct val="100000"/>
              </a:lnSpc>
              <a:spcBef>
                <a:spcPts val="0"/>
              </a:spcBef>
              <a:spcAft>
                <a:spcPts val="0"/>
              </a:spcAft>
              <a:buClr>
                <a:srgbClr val="002060"/>
              </a:buClr>
              <a:buSzPts val="6600"/>
              <a:buFont typeface="Century Gothic"/>
              <a:buNone/>
            </a:pPr>
            <a:endParaRPr lang="en-US" dirty="0"/>
          </a:p>
          <a:p>
            <a:pPr marL="0" marR="0" lvl="0" indent="0" rtl="0">
              <a:lnSpc>
                <a:spcPct val="100000"/>
              </a:lnSpc>
              <a:spcBef>
                <a:spcPts val="0"/>
              </a:spcBef>
              <a:spcAft>
                <a:spcPts val="0"/>
              </a:spcAft>
              <a:buClr>
                <a:srgbClr val="002060"/>
              </a:buClr>
              <a:buSzPts val="6600"/>
              <a:buFont typeface="Century Gothic"/>
              <a:buNone/>
            </a:pPr>
            <a:endParaRPr lang="en-US" dirty="0"/>
          </a:p>
          <a:p>
            <a:pPr marL="0" marR="0" lvl="0" indent="0" rtl="0">
              <a:lnSpc>
                <a:spcPct val="100000"/>
              </a:lnSpc>
              <a:spcBef>
                <a:spcPts val="0"/>
              </a:spcBef>
              <a:spcAft>
                <a:spcPts val="0"/>
              </a:spcAft>
              <a:buClr>
                <a:srgbClr val="002060"/>
              </a:buClr>
              <a:buSzPts val="6600"/>
              <a:buFont typeface="Century Gothic"/>
              <a:buNone/>
            </a:pPr>
            <a:r>
              <a:rPr lang="en-US" sz="4000" b="1" dirty="0">
                <a:solidFill>
                  <a:schemeClr val="accent5">
                    <a:lumMod val="50000"/>
                  </a:schemeClr>
                </a:solidFill>
                <a:latin typeface="Century Gothic" panose="020B0502020202020204" pitchFamily="34" charset="0"/>
              </a:rPr>
              <a:t>Mental health worse				66%						32%</a:t>
            </a:r>
          </a:p>
          <a:p>
            <a:pPr marL="0" marR="0" lvl="0" indent="0" rtl="0">
              <a:lnSpc>
                <a:spcPct val="100000"/>
              </a:lnSpc>
              <a:spcBef>
                <a:spcPts val="0"/>
              </a:spcBef>
              <a:spcAft>
                <a:spcPts val="0"/>
              </a:spcAft>
              <a:buClr>
                <a:srgbClr val="002060"/>
              </a:buClr>
              <a:buSzPts val="6600"/>
              <a:buFont typeface="Century Gothic"/>
              <a:buNone/>
            </a:pPr>
            <a:endParaRPr lang="en-US" sz="4000" b="1" dirty="0">
              <a:solidFill>
                <a:schemeClr val="accent5">
                  <a:lumMod val="50000"/>
                </a:schemeClr>
              </a:solidFill>
              <a:latin typeface="Century Gothic" panose="020B0502020202020204" pitchFamily="34" charset="0"/>
            </a:endParaRPr>
          </a:p>
          <a:p>
            <a:pPr marL="0" marR="0" lvl="0" indent="0" rtl="0">
              <a:lnSpc>
                <a:spcPct val="100000"/>
              </a:lnSpc>
              <a:spcBef>
                <a:spcPts val="0"/>
              </a:spcBef>
              <a:spcAft>
                <a:spcPts val="0"/>
              </a:spcAft>
              <a:buClr>
                <a:srgbClr val="002060"/>
              </a:buClr>
              <a:buSzPts val="6600"/>
              <a:buFont typeface="Century Gothic"/>
              <a:buNone/>
            </a:pPr>
            <a:r>
              <a:rPr lang="en-US" sz="4000" b="1" dirty="0">
                <a:solidFill>
                  <a:schemeClr val="accent5">
                    <a:lumMod val="50000"/>
                  </a:schemeClr>
                </a:solidFill>
                <a:latin typeface="Century Gothic" panose="020B0502020202020204" pitchFamily="34" charset="0"/>
              </a:rPr>
              <a:t>Physical health worse				61%						36%</a:t>
            </a:r>
            <a:endParaRPr sz="4000" b="1"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380373517"/>
      </p:ext>
    </p:extLst>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12448</TotalTime>
  <Words>4369</Words>
  <Application>Microsoft Office PowerPoint</Application>
  <PresentationFormat>Custom</PresentationFormat>
  <Paragraphs>463</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Open Sans</vt:lpstr>
      <vt:lpstr>Courier New</vt:lpstr>
      <vt:lpstr>Helvetica Neue</vt:lpstr>
      <vt:lpstr>Noto Sans Symbols</vt:lpstr>
      <vt:lpstr>Arial</vt:lpstr>
      <vt:lpstr>Wingdings</vt:lpstr>
      <vt:lpstr>Century Gothic</vt:lpstr>
      <vt:lpstr>Calibri</vt:lpstr>
      <vt:lpstr>21_BasicWhite</vt:lpstr>
      <vt:lpstr>Hawaiʻi Access to Care Report</vt:lpstr>
      <vt:lpstr>Methodology</vt:lpstr>
      <vt:lpstr>Health check-up: Hawaiʻi residents and its Medical Providers</vt:lpstr>
      <vt:lpstr>PowerPoint Presentation</vt:lpstr>
      <vt:lpstr>PowerPoint Presentation</vt:lpstr>
      <vt:lpstr>PowerPoint Presentation</vt:lpstr>
      <vt:lpstr>PowerPoint Presentation</vt:lpstr>
      <vt:lpstr>A considerable number of residents report a decline in their health and wellbeing as a result of COVID-19. </vt:lpstr>
      <vt:lpstr>Those who have been forced to cut back on groceries for financial reasons and much more likely to report worsening mental and physical health during the pandemic compared to those more financially secure.</vt:lpstr>
      <vt:lpstr>PowerPoint Presentation</vt:lpstr>
      <vt:lpstr>PowerPoint Presentation</vt:lpstr>
      <vt:lpstr>PowerPoint Presentation</vt:lpstr>
      <vt:lpstr>A deeper look at some of our most vulnerable citizens: coping with economic security and poor health. Most worrisome: Those between the ages of 35 and 44 years, Med-QUEST patients, Hawaiian/Pacific Islanders, and chronically ill populations.</vt:lpstr>
      <vt:lpstr>Access to Care </vt:lpstr>
      <vt:lpstr>PowerPoint Presentation</vt:lpstr>
      <vt:lpstr>PowerPoint Presentation</vt:lpstr>
      <vt:lpstr>Barriers to Health Care Access</vt:lpstr>
      <vt:lpstr>PowerPoint Presentation</vt:lpstr>
      <vt:lpstr>PowerPoint Presentation</vt:lpstr>
      <vt:lpstr>PowerPoint Presentation</vt:lpstr>
      <vt:lpstr>More than six in 10 believe their island has a doctor shortage. The problem is the most acute on the neighbor islands, though even a majority of Oʻahu residents say there aren’t enough Providers.</vt:lpstr>
      <vt:lpstr>PowerPoint Presentation</vt:lpstr>
      <vt:lpstr>Nearly one in five residents are considering moving to another island or leaving the state altogether due to health care woes. Maui and Kauaʻi residents the biggest defection threats, along with younger residents statewide. </vt:lpstr>
      <vt:lpstr>PowerPoint Presentation</vt:lpstr>
      <vt:lpstr>PowerPoint Presentation</vt:lpstr>
      <vt:lpstr>Seeking Solutions</vt:lpstr>
      <vt:lpstr>PowerPoint Presentation</vt:lpstr>
      <vt:lpstr>PowerPoint Presentation</vt:lpstr>
      <vt:lpstr>PowerPoint Presentation</vt:lpstr>
      <vt:lpstr>PowerPoint Presentation</vt:lpstr>
      <vt:lpstr>PowerPoint Presentation</vt:lpstr>
      <vt:lpstr>Focus resources on the most vulnerable citizens with the greatest access issues. Health care access looks very different to Med-QUEST patients, Hawaiians and Pacific Islanders, rural and neighbor island residents, and the chronically ill -- though delays impact majorities of most groups.</vt:lpstr>
      <vt:lpstr>Conversely, older respondents, those with advanced degrees, Oʻahu residents (especially Honolulu), and those who are Japanese, or Caucasian are in considerably better shape than the rest of their counterparts.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Access to Care Report</dc:title>
  <dc:creator>Lisa Rantz</dc:creator>
  <cp:lastModifiedBy>Lisa Grove</cp:lastModifiedBy>
  <cp:revision>5</cp:revision>
  <cp:lastPrinted>2022-05-20T02:10:18Z</cp:lastPrinted>
  <dcterms:modified xsi:type="dcterms:W3CDTF">2022-08-16T22:34:54Z</dcterms:modified>
</cp:coreProperties>
</file>