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94" r:id="rId5"/>
    <p:sldId id="302" r:id="rId6"/>
    <p:sldId id="303" r:id="rId7"/>
  </p:sldIdLst>
  <p:sldSz cx="12192000" cy="6858000"/>
  <p:notesSz cx="6858000" cy="9144000"/>
  <p:custDataLst>
    <p:tags r:id="rId10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érie Goulet-Beaulieu" initials="VG" lastIdx="1" clrIdx="0">
    <p:extLst>
      <p:ext uri="{19B8F6BF-5375-455C-9EA6-DF929625EA0E}">
        <p15:presenceInfo xmlns:p15="http://schemas.microsoft.com/office/powerpoint/2012/main" userId="S-1-5-21-3949719927-1735944164-781771530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57"/>
    <p:restoredTop sz="96824" autoAdjust="0"/>
  </p:normalViewPr>
  <p:slideViewPr>
    <p:cSldViewPr>
      <p:cViewPr varScale="1">
        <p:scale>
          <a:sx n="87" d="100"/>
          <a:sy n="87" d="100"/>
        </p:scale>
        <p:origin x="60" y="11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-Louise Tremblay" userId="5691c082-27d3-4848-a078-d4d978480c92" providerId="ADAL" clId="{424F16A7-BC26-4D13-8C35-0132EB193AF1}"/>
    <pc:docChg chg="undo custSel modSld">
      <pc:chgData name="Marie-Louise Tremblay" userId="5691c082-27d3-4848-a078-d4d978480c92" providerId="ADAL" clId="{424F16A7-BC26-4D13-8C35-0132EB193AF1}" dt="2022-08-19T13:36:43.796" v="39" actId="1035"/>
      <pc:docMkLst>
        <pc:docMk/>
      </pc:docMkLst>
      <pc:sldChg chg="addSp delSp modSp">
        <pc:chgData name="Marie-Louise Tremblay" userId="5691c082-27d3-4848-a078-d4d978480c92" providerId="ADAL" clId="{424F16A7-BC26-4D13-8C35-0132EB193AF1}" dt="2022-08-19T13:36:43.796" v="39" actId="1035"/>
        <pc:sldMkLst>
          <pc:docMk/>
          <pc:sldMk cId="75217021" sldId="294"/>
        </pc:sldMkLst>
        <pc:spChg chg="mod">
          <ac:chgData name="Marie-Louise Tremblay" userId="5691c082-27d3-4848-a078-d4d978480c92" providerId="ADAL" clId="{424F16A7-BC26-4D13-8C35-0132EB193AF1}" dt="2022-08-19T13:36:08.052" v="30" actId="20577"/>
          <ac:spMkLst>
            <pc:docMk/>
            <pc:sldMk cId="75217021" sldId="294"/>
            <ac:spMk id="2054" creationId="{BBFBCA0A-D159-4E8F-AC60-29BEF87ECF94}"/>
          </ac:spMkLst>
        </pc:spChg>
        <pc:picChg chg="add mod">
          <ac:chgData name="Marie-Louise Tremblay" userId="5691c082-27d3-4848-a078-d4d978480c92" providerId="ADAL" clId="{424F16A7-BC26-4D13-8C35-0132EB193AF1}" dt="2022-08-19T13:36:43.796" v="39" actId="1035"/>
          <ac:picMkLst>
            <pc:docMk/>
            <pc:sldMk cId="75217021" sldId="294"/>
            <ac:picMk id="3" creationId="{FAFB5C6D-984D-4F1D-8744-526BD3FEE544}"/>
          </ac:picMkLst>
        </pc:picChg>
        <pc:picChg chg="del">
          <ac:chgData name="Marie-Louise Tremblay" userId="5691c082-27d3-4848-a078-d4d978480c92" providerId="ADAL" clId="{424F16A7-BC26-4D13-8C35-0132EB193AF1}" dt="2022-08-19T13:36:11.621" v="31" actId="478"/>
          <ac:picMkLst>
            <pc:docMk/>
            <pc:sldMk cId="75217021" sldId="294"/>
            <ac:picMk id="17" creationId="{7F338B43-6B0C-43F4-A402-56248887BE7A}"/>
          </ac:picMkLst>
        </pc:pic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05T10:37:36.216" idx="1">
    <p:pos x="10" y="10"/>
    <p:text>Veuillez vous situerparmi les axes de recherches (axe 1 ou axe 2) et dans au-moins un thème de recherche.</p:text>
    <p:extLst>
      <p:ext uri="{C676402C-5697-4E1C-873F-D02D1690AC5C}">
        <p15:threadingInfo xmlns:p15="http://schemas.microsoft.com/office/powerpoint/2012/main" timeZoneBias="2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C0842-4D67-794F-879E-A3CADB94BB1F}" type="datetimeFigureOut">
              <a:rPr lang="fr-FR" smtClean="0"/>
              <a:t>19/08/2022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47A98-A0C2-8B4F-9CCF-8D0E2A6D92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40901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31148-1997-4341-9C2C-BFFE3B2A20BF}" type="datetimeFigureOut">
              <a:rPr lang="fr-CA" smtClean="0"/>
              <a:t>2022-08-19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98B5B-F858-4A58-B66A-A15A4A1D7D2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20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FE1C705-5F12-E144-8D38-442A2929056A}" type="datetime1">
              <a:rPr lang="fr-CA" smtClean="0"/>
              <a:t>2022-08-19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BC0B-C8BD-49D4-91C1-D1ABB672DB17}" type="slidenum">
              <a:rPr lang="fr-CA" smtClean="0"/>
              <a:t>‹N°›</a:t>
            </a:fld>
            <a:endParaRPr lang="fr-CA"/>
          </a:p>
        </p:txBody>
      </p:sp>
      <p:pic>
        <p:nvPicPr>
          <p:cNvPr id="7" name="Image 6" descr="Une image contenant assis, homme, neige, lit&#10;&#10;Description générée automatiquement">
            <a:extLst>
              <a:ext uri="{FF2B5EF4-FFF2-40B4-BE49-F238E27FC236}">
                <a16:creationId xmlns:a16="http://schemas.microsoft.com/office/drawing/2014/main" id="{6387AF9F-D762-49C6-8D04-CF0E67309BE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41" r="34" b="40846"/>
          <a:stretch/>
        </p:blipFill>
        <p:spPr>
          <a:xfrm>
            <a:off x="0" y="0"/>
            <a:ext cx="12192000" cy="1621901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8EF6F2ED-7033-4174-B0E3-E51011CFAE7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3" y="56339"/>
            <a:ext cx="3191048" cy="149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6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4EBD6D2-6413-9F4D-BFEE-FB9832F60204}" type="datetime1">
              <a:rPr lang="fr-CA" smtClean="0"/>
              <a:t>2022-08-19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BC0B-C8BD-49D4-91C1-D1ABB672DB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8052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EB06A77-C721-3448-BFEB-B7EE6850CB62}" type="datetime1">
              <a:rPr lang="fr-CA" smtClean="0"/>
              <a:t>2022-08-19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BC0B-C8BD-49D4-91C1-D1ABB672DB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7571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8A904A6-70AC-5443-BFD2-0DC31610EE93}" type="datetime1">
              <a:rPr lang="fr-CA" smtClean="0"/>
              <a:t>2022-08-19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BC0B-C8BD-49D4-91C1-D1ABB672DB17}" type="slidenum">
              <a:rPr lang="fr-CA" smtClean="0"/>
              <a:t>‹N°›</a:t>
            </a:fld>
            <a:endParaRPr lang="fr-CA"/>
          </a:p>
        </p:txBody>
      </p:sp>
      <p:pic>
        <p:nvPicPr>
          <p:cNvPr id="12" name="Image 11" descr="Une image contenant assis, homme, neige, lit&#10;&#10;Description générée automatiquement">
            <a:extLst>
              <a:ext uri="{FF2B5EF4-FFF2-40B4-BE49-F238E27FC236}">
                <a16:creationId xmlns:a16="http://schemas.microsoft.com/office/drawing/2014/main" id="{E894A591-01B4-4A78-BDBA-2D30104779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41" r="34" b="40846"/>
          <a:stretch/>
        </p:blipFill>
        <p:spPr>
          <a:xfrm>
            <a:off x="0" y="0"/>
            <a:ext cx="12192000" cy="1621901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3AC88291-2469-4840-AE6E-54208B11C3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3" y="56339"/>
            <a:ext cx="3191048" cy="149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49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DD7DD47-DDD1-7D45-B423-485B82250BA3}" type="datetime1">
              <a:rPr lang="fr-CA" smtClean="0"/>
              <a:t>2022-08-19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BC0B-C8BD-49D4-91C1-D1ABB672DB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98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4052F69-56B6-8C4F-826E-153098DB7D31}" type="datetime1">
              <a:rPr lang="fr-CA" smtClean="0"/>
              <a:t>2022-08-19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BC0B-C8BD-49D4-91C1-D1ABB672DB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9896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349" y="332656"/>
            <a:ext cx="1536171" cy="583264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3348589-C547-3740-B19B-C0F7B6797419}" type="datetime1">
              <a:rPr lang="fr-CA" smtClean="0"/>
              <a:t>2022-08-19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BC0B-C8BD-49D4-91C1-D1ABB672DB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532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349" y="332656"/>
            <a:ext cx="1536171" cy="583264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8CB586-7950-D047-8D95-0A270F7890A7}" type="datetime1">
              <a:rPr lang="fr-CA" smtClean="0"/>
              <a:t>2022-08-19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BC0B-C8BD-49D4-91C1-D1ABB672DB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4858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58A2F96-8123-E549-99DB-DE4D4B133BFD}" type="datetime1">
              <a:rPr lang="fr-CA" smtClean="0"/>
              <a:t>2022-08-19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BC0B-C8BD-49D4-91C1-D1ABB672DB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9881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581D8B1-EBFE-5D4E-8D87-70CA2FDFF7C6}" type="datetime1">
              <a:rPr lang="fr-CA" smtClean="0"/>
              <a:t>2022-08-19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BC0B-C8BD-49D4-91C1-D1ABB672DB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8116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ED433D5-67B8-E944-B975-682C3A93D87C}" type="datetime1">
              <a:rPr lang="fr-CA" smtClean="0"/>
              <a:t>2022-08-19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BC0B-C8BD-49D4-91C1-D1ABB672DB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3223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063552" y="1600201"/>
            <a:ext cx="951884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848528" y="5799832"/>
            <a:ext cx="733872" cy="313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1BC0B-C8BD-49D4-91C1-D1ABB672DB17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Espace réservé du titre 1"/>
          <p:cNvSpPr txBox="1">
            <a:spLocks/>
          </p:cNvSpPr>
          <p:nvPr userDrawn="1"/>
        </p:nvSpPr>
        <p:spPr>
          <a:xfrm>
            <a:off x="2266752" y="427038"/>
            <a:ext cx="95188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CA" sz="4400" dirty="0"/>
          </a:p>
        </p:txBody>
      </p:sp>
    </p:spTree>
    <p:extLst>
      <p:ext uri="{BB962C8B-B14F-4D97-AF65-F5344CB8AC3E}">
        <p14:creationId xmlns:p14="http://schemas.microsoft.com/office/powerpoint/2010/main" val="2150907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11" Type="http://schemas.openxmlformats.org/officeDocument/2006/relationships/image" Target="../media/image12.png"/><Relationship Id="rId5" Type="http://schemas.openxmlformats.org/officeDocument/2006/relationships/image" Target="../media/image6.emf"/><Relationship Id="rId10" Type="http://schemas.openxmlformats.org/officeDocument/2006/relationships/image" Target="../media/image11.png"/><Relationship Id="rId4" Type="http://schemas.openxmlformats.org/officeDocument/2006/relationships/image" Target="../media/image5.emf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11" Type="http://schemas.openxmlformats.org/officeDocument/2006/relationships/comments" Target="../comments/comment1.xml"/><Relationship Id="rId5" Type="http://schemas.openxmlformats.org/officeDocument/2006/relationships/image" Target="../media/image6.emf"/><Relationship Id="rId10" Type="http://schemas.openxmlformats.org/officeDocument/2006/relationships/image" Target="../media/image11.png"/><Relationship Id="rId4" Type="http://schemas.openxmlformats.org/officeDocument/2006/relationships/image" Target="../media/image5.emf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10" Type="http://schemas.openxmlformats.org/officeDocument/2006/relationships/image" Target="../media/image11.png"/><Relationship Id="rId4" Type="http://schemas.openxmlformats.org/officeDocument/2006/relationships/image" Target="../media/image5.emf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1524" y="1877820"/>
            <a:ext cx="9036050" cy="648072"/>
          </a:xfrm>
        </p:spPr>
        <p:txBody>
          <a:bodyPr>
            <a:normAutofit/>
          </a:bodyPr>
          <a:lstStyle/>
          <a:p>
            <a:r>
              <a:rPr lang="fr-CA" sz="3200" b="1" dirty="0"/>
              <a:t>Titre – Français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4C458E9-4210-334E-B84E-B3916AD8AA51}"/>
              </a:ext>
            </a:extLst>
          </p:cNvPr>
          <p:cNvSpPr txBox="1">
            <a:spLocks noChangeArrowheads="1"/>
          </p:cNvSpPr>
          <p:nvPr/>
        </p:nvSpPr>
        <p:spPr>
          <a:xfrm>
            <a:off x="1487488" y="2453502"/>
            <a:ext cx="9144000" cy="64807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Titre – Anglais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80AF66-B99E-7E4F-8674-4F464C8251BF}"/>
              </a:ext>
            </a:extLst>
          </p:cNvPr>
          <p:cNvSpPr txBox="1">
            <a:spLocks noChangeArrowheads="1"/>
          </p:cNvSpPr>
          <p:nvPr/>
        </p:nvSpPr>
        <p:spPr>
          <a:xfrm>
            <a:off x="1553939" y="3536647"/>
            <a:ext cx="9114061" cy="43204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400" b="1" dirty="0"/>
              <a:t>Nom de l’étudiant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E6594871-A68A-F849-92C2-FE04DFAA2A73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933056"/>
            <a:ext cx="9144000" cy="43204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400" b="1" dirty="0"/>
              <a:t>Niveau d’étude en cours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39D2AFAD-C6C7-D742-9084-75D96F55C68E}"/>
              </a:ext>
            </a:extLst>
          </p:cNvPr>
          <p:cNvSpPr txBox="1"/>
          <p:nvPr/>
        </p:nvSpPr>
        <p:spPr>
          <a:xfrm>
            <a:off x="-2429933" y="5757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BBFBCA0A-D159-4E8F-AC60-29BEF87ECF94}"/>
              </a:ext>
            </a:extLst>
          </p:cNvPr>
          <p:cNvSpPr txBox="1">
            <a:spLocks noChangeArrowheads="1"/>
          </p:cNvSpPr>
          <p:nvPr/>
        </p:nvSpPr>
        <p:spPr>
          <a:xfrm>
            <a:off x="1" y="4856182"/>
            <a:ext cx="12144672" cy="10361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40" tIns="45720" rIns="91440" bIns="4572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CA" sz="2200" b="1" dirty="0"/>
          </a:p>
          <a:p>
            <a:r>
              <a:rPr lang="fr-CA" sz="2200" b="1" dirty="0"/>
              <a:t>27 octobre 2022 </a:t>
            </a:r>
            <a:endParaRPr lang="fr-CA" sz="2200" b="1" dirty="0">
              <a:cs typeface="Calibri"/>
            </a:endParaRP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7E742D06-9203-46C0-92D7-D6BD9FCEA612}"/>
              </a:ext>
            </a:extLst>
          </p:cNvPr>
          <p:cNvGrpSpPr/>
          <p:nvPr/>
        </p:nvGrpSpPr>
        <p:grpSpPr>
          <a:xfrm>
            <a:off x="225014" y="5624557"/>
            <a:ext cx="11815400" cy="1144182"/>
            <a:chOff x="225014" y="5624557"/>
            <a:chExt cx="11815400" cy="1144182"/>
          </a:xfrm>
        </p:grpSpPr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id="{85EDE126-EA3B-49A3-B0F8-9F9AA83C0C3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25014" y="6354182"/>
              <a:ext cx="11703634" cy="414557"/>
              <a:chOff x="147277" y="6308831"/>
              <a:chExt cx="13452457" cy="476500"/>
            </a:xfrm>
          </p:grpSpPr>
          <p:pic>
            <p:nvPicPr>
              <p:cNvPr id="23" name="Image 22">
                <a:extLst>
                  <a:ext uri="{FF2B5EF4-FFF2-40B4-BE49-F238E27FC236}">
                    <a16:creationId xmlns:a16="http://schemas.microsoft.com/office/drawing/2014/main" id="{4E75595E-C6D9-4087-ACD8-CB25C5FEB4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7277" y="6329365"/>
                <a:ext cx="1107859" cy="455966"/>
              </a:xfrm>
              <a:prstGeom prst="rect">
                <a:avLst/>
              </a:prstGeom>
            </p:spPr>
          </p:pic>
          <p:pic>
            <p:nvPicPr>
              <p:cNvPr id="24" name="Image 23">
                <a:extLst>
                  <a:ext uri="{FF2B5EF4-FFF2-40B4-BE49-F238E27FC236}">
                    <a16:creationId xmlns:a16="http://schemas.microsoft.com/office/drawing/2014/main" id="{2F4D11E8-15E7-4938-BBAA-1E89A9648C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33229" y="6390575"/>
                <a:ext cx="1717399" cy="275911"/>
              </a:xfrm>
              <a:prstGeom prst="rect">
                <a:avLst/>
              </a:prstGeom>
            </p:spPr>
          </p:pic>
          <p:pic>
            <p:nvPicPr>
              <p:cNvPr id="25" name="Image 24">
                <a:extLst>
                  <a:ext uri="{FF2B5EF4-FFF2-40B4-BE49-F238E27FC236}">
                    <a16:creationId xmlns:a16="http://schemas.microsoft.com/office/drawing/2014/main" id="{108B3F69-D9F5-4106-B690-C038EB3382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37686" y="6411933"/>
                <a:ext cx="1233835" cy="290831"/>
              </a:xfrm>
              <a:prstGeom prst="rect">
                <a:avLst/>
              </a:prstGeom>
            </p:spPr>
          </p:pic>
          <p:pic>
            <p:nvPicPr>
              <p:cNvPr id="27" name="Image 26">
                <a:extLst>
                  <a:ext uri="{FF2B5EF4-FFF2-40B4-BE49-F238E27FC236}">
                    <a16:creationId xmlns:a16="http://schemas.microsoft.com/office/drawing/2014/main" id="{C4DA2755-D09B-4FF9-A048-716F0F50F2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32866" y="6396793"/>
                <a:ext cx="1656155" cy="379535"/>
              </a:xfrm>
              <a:prstGeom prst="rect">
                <a:avLst/>
              </a:prstGeom>
            </p:spPr>
          </p:pic>
          <p:pic>
            <p:nvPicPr>
              <p:cNvPr id="28" name="Image 27">
                <a:extLst>
                  <a:ext uri="{FF2B5EF4-FFF2-40B4-BE49-F238E27FC236}">
                    <a16:creationId xmlns:a16="http://schemas.microsoft.com/office/drawing/2014/main" id="{CD94B1F1-1303-4AD2-AEF2-8EFB75A567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23133" y="6313176"/>
                <a:ext cx="951246" cy="455968"/>
              </a:xfrm>
              <a:prstGeom prst="rect">
                <a:avLst/>
              </a:prstGeom>
            </p:spPr>
          </p:pic>
          <p:pic>
            <p:nvPicPr>
              <p:cNvPr id="29" name="Image 28">
                <a:extLst>
                  <a:ext uri="{FF2B5EF4-FFF2-40B4-BE49-F238E27FC236}">
                    <a16:creationId xmlns:a16="http://schemas.microsoft.com/office/drawing/2014/main" id="{9115BA06-2677-4C0B-A997-7AE3CC9804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34602" y="6308831"/>
                <a:ext cx="781294" cy="445945"/>
              </a:xfrm>
              <a:prstGeom prst="rect">
                <a:avLst/>
              </a:prstGeom>
            </p:spPr>
          </p:pic>
          <p:pic>
            <p:nvPicPr>
              <p:cNvPr id="30" name="Image 29">
                <a:extLst>
                  <a:ext uri="{FF2B5EF4-FFF2-40B4-BE49-F238E27FC236}">
                    <a16:creationId xmlns:a16="http://schemas.microsoft.com/office/drawing/2014/main" id="{DEBE8A74-A0A9-4671-A11D-451AF2CB8D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966199" y="6319928"/>
                <a:ext cx="633535" cy="403158"/>
              </a:xfrm>
              <a:prstGeom prst="rect">
                <a:avLst/>
              </a:prstGeom>
            </p:spPr>
          </p:pic>
          <p:pic>
            <p:nvPicPr>
              <p:cNvPr id="31" name="Image 30">
                <a:extLst>
                  <a:ext uri="{FF2B5EF4-FFF2-40B4-BE49-F238E27FC236}">
                    <a16:creationId xmlns:a16="http://schemas.microsoft.com/office/drawing/2014/main" id="{695F744F-F532-4184-ADC8-08D0273EC3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56808" y="6427564"/>
                <a:ext cx="1584176" cy="241797"/>
              </a:xfrm>
              <a:prstGeom prst="rect">
                <a:avLst/>
              </a:prstGeom>
            </p:spPr>
          </p:pic>
        </p:grpSp>
        <p:pic>
          <p:nvPicPr>
            <p:cNvPr id="22" name="Image 21">
              <a:extLst>
                <a:ext uri="{FF2B5EF4-FFF2-40B4-BE49-F238E27FC236}">
                  <a16:creationId xmlns:a16="http://schemas.microsoft.com/office/drawing/2014/main" id="{82024490-A1E4-48C7-8302-36BCC3E1AFA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4531" y="5624557"/>
              <a:ext cx="1325883" cy="454153"/>
            </a:xfrm>
            <a:prstGeom prst="rect">
              <a:avLst/>
            </a:prstGeom>
          </p:spPr>
        </p:pic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id="{FAFB5C6D-984D-4F1D-8744-526BD3FEE54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23" y="4869160"/>
            <a:ext cx="2197369" cy="96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1702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062D135-4C7F-434D-9A38-631B441F4875}"/>
              </a:ext>
            </a:extLst>
          </p:cNvPr>
          <p:cNvSpPr txBox="1"/>
          <p:nvPr/>
        </p:nvSpPr>
        <p:spPr>
          <a:xfrm>
            <a:off x="1524000" y="1916832"/>
            <a:ext cx="9150896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Institution d’attache : </a:t>
            </a:r>
          </a:p>
          <a:p>
            <a:r>
              <a:rPr lang="fr-FR" b="1" dirty="0"/>
              <a:t>Directeur :</a:t>
            </a:r>
            <a:r>
              <a:rPr lang="fr-FR" dirty="0"/>
              <a:t> </a:t>
            </a:r>
            <a:endParaRPr lang="fr-FR" b="1" dirty="0"/>
          </a:p>
          <a:p>
            <a:r>
              <a:rPr lang="fr-FR" b="1" dirty="0"/>
              <a:t>Codirecteur : </a:t>
            </a:r>
          </a:p>
          <a:p>
            <a:r>
              <a:rPr lang="fr-FR" b="1" dirty="0"/>
              <a:t>Collaborateur(s) :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EFFF86-B639-5A41-9F06-51D308314899}"/>
              </a:ext>
            </a:extLst>
          </p:cNvPr>
          <p:cNvSpPr/>
          <p:nvPr/>
        </p:nvSpPr>
        <p:spPr>
          <a:xfrm>
            <a:off x="2779323" y="3719592"/>
            <a:ext cx="3168352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ysClr val="windowText" lastClr="000000"/>
                </a:solidFill>
              </a:rPr>
              <a:t>Axe 1 </a:t>
            </a:r>
          </a:p>
          <a:p>
            <a:pPr algn="ctr"/>
            <a:r>
              <a:rPr lang="fr-FR" dirty="0">
                <a:solidFill>
                  <a:sysClr val="windowText" lastClr="000000"/>
                </a:solidFill>
              </a:rPr>
              <a:t>Production de l’aluminium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39DF12-041F-BC4D-884D-5C32A00B9B04}"/>
              </a:ext>
            </a:extLst>
          </p:cNvPr>
          <p:cNvSpPr/>
          <p:nvPr/>
        </p:nvSpPr>
        <p:spPr>
          <a:xfrm>
            <a:off x="2779323" y="4571492"/>
            <a:ext cx="3168352" cy="5882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ysClr val="windowText" lastClr="000000"/>
                </a:solidFill>
              </a:rPr>
              <a:t>Qualité des matières premières et gestion des résidus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F731F9-D4A4-D646-B3AC-029671103B92}"/>
              </a:ext>
            </a:extLst>
          </p:cNvPr>
          <p:cNvSpPr/>
          <p:nvPr/>
        </p:nvSpPr>
        <p:spPr>
          <a:xfrm>
            <a:off x="2779323" y="5299746"/>
            <a:ext cx="3168352" cy="5882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ysClr val="windowText" lastClr="000000"/>
                </a:solidFill>
              </a:rPr>
              <a:t>Procédé Hall-Héroult et métal de première fusion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D6713D-3AAB-4C4C-ACD9-C62D603E568F}"/>
              </a:ext>
            </a:extLst>
          </p:cNvPr>
          <p:cNvSpPr/>
          <p:nvPr/>
        </p:nvSpPr>
        <p:spPr>
          <a:xfrm>
            <a:off x="6163699" y="3719592"/>
            <a:ext cx="3168352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ysClr val="windowText" lastClr="000000"/>
                </a:solidFill>
              </a:rPr>
              <a:t>Axe  2</a:t>
            </a:r>
          </a:p>
          <a:p>
            <a:pPr algn="ctr"/>
            <a:r>
              <a:rPr lang="fr-FR" dirty="0">
                <a:solidFill>
                  <a:sysClr val="windowText" lastClr="000000"/>
                </a:solidFill>
              </a:rPr>
              <a:t>Transformation et applications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151A42-B96E-2245-95C0-B88FB857C391}"/>
              </a:ext>
            </a:extLst>
          </p:cNvPr>
          <p:cNvSpPr/>
          <p:nvPr/>
        </p:nvSpPr>
        <p:spPr>
          <a:xfrm>
            <a:off x="6163699" y="4571491"/>
            <a:ext cx="3168352" cy="2282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ysClr val="windowText" lastClr="000000"/>
                </a:solidFill>
              </a:rPr>
              <a:t>Infrastructures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FC2B3C-C4A2-3240-92F3-396D3F78BAE8}"/>
              </a:ext>
            </a:extLst>
          </p:cNvPr>
          <p:cNvSpPr/>
          <p:nvPr/>
        </p:nvSpPr>
        <p:spPr>
          <a:xfrm>
            <a:off x="6163699" y="4931530"/>
            <a:ext cx="3168352" cy="2282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ysClr val="windowText" lastClr="000000"/>
                </a:solidFill>
              </a:rPr>
              <a:t>Aéronautique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E8C77F-BC5F-FA4A-8E5B-F13AAF6EEBE1}"/>
              </a:ext>
            </a:extLst>
          </p:cNvPr>
          <p:cNvSpPr/>
          <p:nvPr/>
        </p:nvSpPr>
        <p:spPr>
          <a:xfrm>
            <a:off x="6163699" y="5313719"/>
            <a:ext cx="3168352" cy="2282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ysClr val="windowText" lastClr="000000"/>
                </a:solidFill>
              </a:rPr>
              <a:t>Transport terrestre et maritime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72228E-AA6B-0948-B551-04AACC994C3A}"/>
              </a:ext>
            </a:extLst>
          </p:cNvPr>
          <p:cNvSpPr/>
          <p:nvPr/>
        </p:nvSpPr>
        <p:spPr>
          <a:xfrm>
            <a:off x="6163699" y="5659784"/>
            <a:ext cx="3168352" cy="2282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ysClr val="windowText" lastClr="000000"/>
                </a:solidFill>
              </a:rPr>
              <a:t>Revêtements et surfaces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BDF32F5-1EDF-D64B-9719-8EABB58174AE}"/>
              </a:ext>
            </a:extLst>
          </p:cNvPr>
          <p:cNvSpPr/>
          <p:nvPr/>
        </p:nvSpPr>
        <p:spPr>
          <a:xfrm>
            <a:off x="2779324" y="3356992"/>
            <a:ext cx="6546305" cy="25323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Axes de recherche du REGAL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F797EF97-E544-4492-9456-BAC4A23750C1}"/>
              </a:ext>
            </a:extLst>
          </p:cNvPr>
          <p:cNvGrpSpPr/>
          <p:nvPr/>
        </p:nvGrpSpPr>
        <p:grpSpPr>
          <a:xfrm>
            <a:off x="225014" y="5624557"/>
            <a:ext cx="11815400" cy="1144182"/>
            <a:chOff x="225014" y="5624557"/>
            <a:chExt cx="11815400" cy="1144182"/>
          </a:xfrm>
        </p:grpSpPr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72856500-4D57-4933-8968-B74B20D967E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25014" y="6354182"/>
              <a:ext cx="11703634" cy="414557"/>
              <a:chOff x="147277" y="6308831"/>
              <a:chExt cx="13452457" cy="476500"/>
            </a:xfrm>
          </p:grpSpPr>
          <p:pic>
            <p:nvPicPr>
              <p:cNvPr id="25" name="Image 24">
                <a:extLst>
                  <a:ext uri="{FF2B5EF4-FFF2-40B4-BE49-F238E27FC236}">
                    <a16:creationId xmlns:a16="http://schemas.microsoft.com/office/drawing/2014/main" id="{FD2478B6-77C3-4BFB-B275-19D3DB64E5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7277" y="6329365"/>
                <a:ext cx="1107859" cy="455966"/>
              </a:xfrm>
              <a:prstGeom prst="rect">
                <a:avLst/>
              </a:prstGeom>
            </p:spPr>
          </p:pic>
          <p:pic>
            <p:nvPicPr>
              <p:cNvPr id="26" name="Image 25">
                <a:extLst>
                  <a:ext uri="{FF2B5EF4-FFF2-40B4-BE49-F238E27FC236}">
                    <a16:creationId xmlns:a16="http://schemas.microsoft.com/office/drawing/2014/main" id="{BF409523-1A3D-468C-9DF4-7E0915B21F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33229" y="6390575"/>
                <a:ext cx="1717399" cy="275911"/>
              </a:xfrm>
              <a:prstGeom prst="rect">
                <a:avLst/>
              </a:prstGeom>
            </p:spPr>
          </p:pic>
          <p:pic>
            <p:nvPicPr>
              <p:cNvPr id="27" name="Image 26">
                <a:extLst>
                  <a:ext uri="{FF2B5EF4-FFF2-40B4-BE49-F238E27FC236}">
                    <a16:creationId xmlns:a16="http://schemas.microsoft.com/office/drawing/2014/main" id="{5C3DB8C0-21B5-4590-A725-C2B7E81717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37686" y="6411933"/>
                <a:ext cx="1233835" cy="290831"/>
              </a:xfrm>
              <a:prstGeom prst="rect">
                <a:avLst/>
              </a:prstGeom>
            </p:spPr>
          </p:pic>
          <p:pic>
            <p:nvPicPr>
              <p:cNvPr id="28" name="Image 27">
                <a:extLst>
                  <a:ext uri="{FF2B5EF4-FFF2-40B4-BE49-F238E27FC236}">
                    <a16:creationId xmlns:a16="http://schemas.microsoft.com/office/drawing/2014/main" id="{82A26EFC-4E9C-4F82-AC98-AB95434626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32866" y="6396793"/>
                <a:ext cx="1656155" cy="379535"/>
              </a:xfrm>
              <a:prstGeom prst="rect">
                <a:avLst/>
              </a:prstGeom>
            </p:spPr>
          </p:pic>
          <p:pic>
            <p:nvPicPr>
              <p:cNvPr id="29" name="Image 28">
                <a:extLst>
                  <a:ext uri="{FF2B5EF4-FFF2-40B4-BE49-F238E27FC236}">
                    <a16:creationId xmlns:a16="http://schemas.microsoft.com/office/drawing/2014/main" id="{A25D5A1D-6A88-45EC-BFE7-CF00D7F6E1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23133" y="6313176"/>
                <a:ext cx="951246" cy="455968"/>
              </a:xfrm>
              <a:prstGeom prst="rect">
                <a:avLst/>
              </a:prstGeom>
            </p:spPr>
          </p:pic>
          <p:pic>
            <p:nvPicPr>
              <p:cNvPr id="30" name="Image 29">
                <a:extLst>
                  <a:ext uri="{FF2B5EF4-FFF2-40B4-BE49-F238E27FC236}">
                    <a16:creationId xmlns:a16="http://schemas.microsoft.com/office/drawing/2014/main" id="{78BA115A-77C2-4E95-A4A8-93C337E5DA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34602" y="6308831"/>
                <a:ext cx="781294" cy="445945"/>
              </a:xfrm>
              <a:prstGeom prst="rect">
                <a:avLst/>
              </a:prstGeom>
            </p:spPr>
          </p:pic>
          <p:pic>
            <p:nvPicPr>
              <p:cNvPr id="32" name="Image 31">
                <a:extLst>
                  <a:ext uri="{FF2B5EF4-FFF2-40B4-BE49-F238E27FC236}">
                    <a16:creationId xmlns:a16="http://schemas.microsoft.com/office/drawing/2014/main" id="{9C92E3A6-03D8-4BAE-8A1D-12959581A9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966199" y="6319928"/>
                <a:ext cx="633535" cy="403158"/>
              </a:xfrm>
              <a:prstGeom prst="rect">
                <a:avLst/>
              </a:prstGeom>
            </p:spPr>
          </p:pic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88AEFDB6-C525-4350-916A-4BB210D162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56808" y="6427564"/>
                <a:ext cx="1584176" cy="241797"/>
              </a:xfrm>
              <a:prstGeom prst="rect">
                <a:avLst/>
              </a:prstGeom>
            </p:spPr>
          </p:pic>
        </p:grpSp>
        <p:pic>
          <p:nvPicPr>
            <p:cNvPr id="24" name="Image 23">
              <a:extLst>
                <a:ext uri="{FF2B5EF4-FFF2-40B4-BE49-F238E27FC236}">
                  <a16:creationId xmlns:a16="http://schemas.microsoft.com/office/drawing/2014/main" id="{8E7511C5-C21D-4070-803F-8C05A1B3932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4531" y="5624557"/>
              <a:ext cx="1325883" cy="4541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58825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A49B289-6A5F-4A78-B6FE-4391A3D1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BC0B-C8BD-49D4-91C1-D1ABB672DB17}" type="slidenum">
              <a:rPr lang="fr-CA" smtClean="0"/>
              <a:t>3</a:t>
            </a:fld>
            <a:endParaRPr lang="fr-CA"/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A64970FD-3BB1-4E09-AACD-75EC765A8671}"/>
              </a:ext>
            </a:extLst>
          </p:cNvPr>
          <p:cNvGrpSpPr/>
          <p:nvPr/>
        </p:nvGrpSpPr>
        <p:grpSpPr>
          <a:xfrm>
            <a:off x="225014" y="5624557"/>
            <a:ext cx="11815400" cy="1144182"/>
            <a:chOff x="225014" y="5624557"/>
            <a:chExt cx="11815400" cy="1144182"/>
          </a:xfrm>
        </p:grpSpPr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5F639D65-9D70-402F-888D-EB21F8CBEAE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25014" y="6354182"/>
              <a:ext cx="11703634" cy="414557"/>
              <a:chOff x="147277" y="6308831"/>
              <a:chExt cx="13452457" cy="476500"/>
            </a:xfrm>
          </p:grpSpPr>
          <p:pic>
            <p:nvPicPr>
              <p:cNvPr id="4" name="Image 3">
                <a:extLst>
                  <a:ext uri="{FF2B5EF4-FFF2-40B4-BE49-F238E27FC236}">
                    <a16:creationId xmlns:a16="http://schemas.microsoft.com/office/drawing/2014/main" id="{A4CDF4CF-5BBB-46F4-BE6E-CB05FBAAD7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7277" y="6329365"/>
                <a:ext cx="1107859" cy="455966"/>
              </a:xfrm>
              <a:prstGeom prst="rect">
                <a:avLst/>
              </a:prstGeom>
            </p:spPr>
          </p:pic>
          <p:pic>
            <p:nvPicPr>
              <p:cNvPr id="5" name="Image 4">
                <a:extLst>
                  <a:ext uri="{FF2B5EF4-FFF2-40B4-BE49-F238E27FC236}">
                    <a16:creationId xmlns:a16="http://schemas.microsoft.com/office/drawing/2014/main" id="{C0FA438C-820E-4C9F-BA80-1E12D91DEE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33229" y="6390575"/>
                <a:ext cx="1717399" cy="275911"/>
              </a:xfrm>
              <a:prstGeom prst="rect">
                <a:avLst/>
              </a:prstGeom>
            </p:spPr>
          </p:pic>
          <p:pic>
            <p:nvPicPr>
              <p:cNvPr id="6" name="Image 5">
                <a:extLst>
                  <a:ext uri="{FF2B5EF4-FFF2-40B4-BE49-F238E27FC236}">
                    <a16:creationId xmlns:a16="http://schemas.microsoft.com/office/drawing/2014/main" id="{30587B76-BAE2-4CFE-8C7B-C373400C48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37686" y="6411933"/>
                <a:ext cx="1233835" cy="290831"/>
              </a:xfrm>
              <a:prstGeom prst="rect">
                <a:avLst/>
              </a:prstGeom>
            </p:spPr>
          </p:pic>
          <p:pic>
            <p:nvPicPr>
              <p:cNvPr id="7" name="Image 6">
                <a:extLst>
                  <a:ext uri="{FF2B5EF4-FFF2-40B4-BE49-F238E27FC236}">
                    <a16:creationId xmlns:a16="http://schemas.microsoft.com/office/drawing/2014/main" id="{C8B56ABC-4904-45B4-AA2A-2D59D88BAE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32866" y="6396793"/>
                <a:ext cx="1656155" cy="379535"/>
              </a:xfrm>
              <a:prstGeom prst="rect">
                <a:avLst/>
              </a:prstGeom>
            </p:spPr>
          </p:pic>
          <p:pic>
            <p:nvPicPr>
              <p:cNvPr id="8" name="Image 7">
                <a:extLst>
                  <a:ext uri="{FF2B5EF4-FFF2-40B4-BE49-F238E27FC236}">
                    <a16:creationId xmlns:a16="http://schemas.microsoft.com/office/drawing/2014/main" id="{FB1AEBC5-F48B-4734-A767-A5AAF88317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23133" y="6313176"/>
                <a:ext cx="951246" cy="455968"/>
              </a:xfrm>
              <a:prstGeom prst="rect">
                <a:avLst/>
              </a:prstGeom>
            </p:spPr>
          </p:pic>
          <p:pic>
            <p:nvPicPr>
              <p:cNvPr id="9" name="Image 8">
                <a:extLst>
                  <a:ext uri="{FF2B5EF4-FFF2-40B4-BE49-F238E27FC236}">
                    <a16:creationId xmlns:a16="http://schemas.microsoft.com/office/drawing/2014/main" id="{95932980-FEB9-4681-9E2E-3DA5463536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34602" y="6308831"/>
                <a:ext cx="781294" cy="445945"/>
              </a:xfrm>
              <a:prstGeom prst="rect">
                <a:avLst/>
              </a:prstGeom>
            </p:spPr>
          </p:pic>
          <p:pic>
            <p:nvPicPr>
              <p:cNvPr id="10" name="Image 9">
                <a:extLst>
                  <a:ext uri="{FF2B5EF4-FFF2-40B4-BE49-F238E27FC236}">
                    <a16:creationId xmlns:a16="http://schemas.microsoft.com/office/drawing/2014/main" id="{D63FFF9F-C912-4C03-9061-DEFFD1B694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966199" y="6319928"/>
                <a:ext cx="633535" cy="403158"/>
              </a:xfrm>
              <a:prstGeom prst="rect">
                <a:avLst/>
              </a:prstGeom>
            </p:spPr>
          </p:pic>
          <p:pic>
            <p:nvPicPr>
              <p:cNvPr id="11" name="Image 10">
                <a:extLst>
                  <a:ext uri="{FF2B5EF4-FFF2-40B4-BE49-F238E27FC236}">
                    <a16:creationId xmlns:a16="http://schemas.microsoft.com/office/drawing/2014/main" id="{FC6C1FBB-2D66-421C-82A0-F41E418AD0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56808" y="6427564"/>
                <a:ext cx="1584176" cy="241797"/>
              </a:xfrm>
              <a:prstGeom prst="rect">
                <a:avLst/>
              </a:prstGeom>
            </p:spPr>
          </p:pic>
        </p:grpSp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1ECA8B06-3C89-4534-98A6-DEFC4030421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4531" y="5624557"/>
              <a:ext cx="1325883" cy="4541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756072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D799D56ED94E40ABC53276F3630D9C" ma:contentTypeVersion="14" ma:contentTypeDescription="Create a new document." ma:contentTypeScope="" ma:versionID="0d9639bb745c0e3e826325043e3d250e">
  <xsd:schema xmlns:xsd="http://www.w3.org/2001/XMLSchema" xmlns:xs="http://www.w3.org/2001/XMLSchema" xmlns:p="http://schemas.microsoft.com/office/2006/metadata/properties" xmlns:ns3="55f22ce4-860f-4860-8273-213f8bd58be9" xmlns:ns4="6d39adcc-cf23-4870-adb1-bed791908b98" targetNamespace="http://schemas.microsoft.com/office/2006/metadata/properties" ma:root="true" ma:fieldsID="82e395835869df4c0c59afd3c4b8eb5e" ns3:_="" ns4:_="">
    <xsd:import namespace="55f22ce4-860f-4860-8273-213f8bd58be9"/>
    <xsd:import namespace="6d39adcc-cf23-4870-adb1-bed791908b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f22ce4-860f-4860-8273-213f8bd58b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39adcc-cf23-4870-adb1-bed791908b9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402436-0A9D-4444-B92E-46C77D6FB04E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http://purl.org/dc/dcmitype/"/>
    <ds:schemaRef ds:uri="55f22ce4-860f-4860-8273-213f8bd58be9"/>
    <ds:schemaRef ds:uri="6d39adcc-cf23-4870-adb1-bed791908b98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69591C7-A343-434C-A686-60F85F99BE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F7BCE2-C47B-4903-A332-F3FE9A6D48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f22ce4-860f-4860-8273-213f8bd58be9"/>
    <ds:schemaRef ds:uri="6d39adcc-cf23-4870-adb1-bed791908b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17040</TotalTime>
  <Words>69</Words>
  <Application>Microsoft Office PowerPoint</Application>
  <PresentationFormat>Grand écran</PresentationFormat>
  <Paragraphs>22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Titre – Français</vt:lpstr>
      <vt:lpstr>Présentation PowerPoint</vt:lpstr>
      <vt:lpstr>Présentation PowerPoint</vt:lpstr>
    </vt:vector>
  </TitlesOfParts>
  <Company>Université Laval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Daniel Larouche</dc:creator>
  <cp:lastModifiedBy>Marie-Louise Tremblay</cp:lastModifiedBy>
  <cp:revision>183</cp:revision>
  <dcterms:created xsi:type="dcterms:W3CDTF">2012-11-13T20:03:10Z</dcterms:created>
  <dcterms:modified xsi:type="dcterms:W3CDTF">2022-08-19T13:37:04Z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Présentation1</vt:lpwstr>
  </property>
  <property fmtid="{D5CDD505-2E9C-101B-9397-08002B2CF9AE}" pid="4" name="ArticulateGUID">
    <vt:lpwstr>FF7B1782-523D-4351-B5A1-10658045EF3E</vt:lpwstr>
  </property>
  <property fmtid="{D5CDD505-2E9C-101B-9397-08002B2CF9AE}" pid="5" name="ArticulateProjectFull">
    <vt:lpwstr>R:\Renouvellement 2013\Présentation comité visiteur (commentaires).ppta</vt:lpwstr>
  </property>
  <property fmtid="{D5CDD505-2E9C-101B-9397-08002B2CF9AE}" pid="6" name="ContentTypeId">
    <vt:lpwstr>0x010100E5D799D56ED94E40ABC53276F3630D9C</vt:lpwstr>
  </property>
</Properties>
</file>