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1383625" cy="30275213"/>
  <p:notesSz cx="6858000" cy="9144000"/>
  <p:defaultTextStyle>
    <a:defPPr>
      <a:defRPr lang="en-US"/>
    </a:defPPr>
    <a:lvl1pPr marL="0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488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B361"/>
    <a:srgbClr val="E77B01"/>
    <a:srgbClr val="02468D"/>
    <a:srgbClr val="78BE20"/>
    <a:srgbClr val="AE2573"/>
    <a:srgbClr val="330072"/>
    <a:srgbClr val="005EB8"/>
    <a:srgbClr val="41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5"/>
    <p:restoredTop sz="95915"/>
  </p:normalViewPr>
  <p:slideViewPr>
    <p:cSldViewPr snapToGrid="0" snapToObjects="1">
      <p:cViewPr>
        <p:scale>
          <a:sx n="30" d="100"/>
          <a:sy n="30" d="100"/>
        </p:scale>
        <p:origin x="-1164" y="-4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58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1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8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0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3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0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05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6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5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1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7A33-2E61-C84E-9A55-266C4D6F5D7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D4AB-59A4-6043-BB62-BAD225AB79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03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A465BCF-E272-8B4E-8244-6497EF409AE0}"/>
              </a:ext>
            </a:extLst>
          </p:cNvPr>
          <p:cNvSpPr txBox="1"/>
          <p:nvPr/>
        </p:nvSpPr>
        <p:spPr>
          <a:xfrm>
            <a:off x="5216611" y="1131855"/>
            <a:ext cx="107503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/>
          </a:p>
          <a:p>
            <a:pPr algn="ctr"/>
            <a:r>
              <a:rPr lang="en-US" sz="8000" dirty="0" smtClean="0"/>
              <a:t>TITLE</a:t>
            </a:r>
            <a:endParaRPr lang="en-US" sz="8000" dirty="0"/>
          </a:p>
          <a:p>
            <a:endParaRPr lang="en-US" sz="6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ED29541-30D1-8F47-B030-EA10261BB14D}"/>
              </a:ext>
            </a:extLst>
          </p:cNvPr>
          <p:cNvSpPr txBox="1"/>
          <p:nvPr/>
        </p:nvSpPr>
        <p:spPr>
          <a:xfrm>
            <a:off x="2943375" y="4723287"/>
            <a:ext cx="156135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AUTHORS AND AFFILIATIONS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09AC8903-8B36-1448-8385-6C61CDD458ED}"/>
              </a:ext>
            </a:extLst>
          </p:cNvPr>
          <p:cNvGrpSpPr/>
          <p:nvPr/>
        </p:nvGrpSpPr>
        <p:grpSpPr>
          <a:xfrm>
            <a:off x="860612" y="5486400"/>
            <a:ext cx="11510682" cy="7108652"/>
            <a:chOff x="0" y="0"/>
            <a:chExt cx="5781528" cy="296481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xmlns="" id="{FFCC2D1B-82EE-4747-B964-15FD3321DBC4}"/>
                </a:ext>
              </a:extLst>
            </p:cNvPr>
            <p:cNvGrpSpPr/>
            <p:nvPr/>
          </p:nvGrpSpPr>
          <p:grpSpPr>
            <a:xfrm>
              <a:off x="0" y="0"/>
              <a:ext cx="5781528" cy="2964815"/>
              <a:chOff x="0" y="-1"/>
              <a:chExt cx="5916295" cy="2964815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34F55C0C-3B32-1042-BBBA-B6BB07DD64B0}"/>
                  </a:ext>
                </a:extLst>
              </p:cNvPr>
              <p:cNvSpPr/>
              <p:nvPr/>
            </p:nvSpPr>
            <p:spPr>
              <a:xfrm>
                <a:off x="0" y="-1"/>
                <a:ext cx="5902960" cy="2964815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0" name="Text Box 2">
                <a:extLst>
                  <a:ext uri="{FF2B5EF4-FFF2-40B4-BE49-F238E27FC236}">
                    <a16:creationId xmlns:a16="http://schemas.microsoft.com/office/drawing/2014/main" xmlns="" id="{40738124-23E9-6541-9553-067E70A6D49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5916295" cy="579531"/>
              </a:xfrm>
              <a:prstGeom prst="rect">
                <a:avLst/>
              </a:prstGeom>
              <a:solidFill>
                <a:srgbClr val="02468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360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BACKGROUND – WHY IS THIS IMPORTANT</a:t>
                </a:r>
                <a:r>
                  <a:rPr lang="en-GB" sz="3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  <a:endParaRPr lang="en-GB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" name="Text Box 2">
              <a:extLst>
                <a:ext uri="{FF2B5EF4-FFF2-40B4-BE49-F238E27FC236}">
                  <a16:creationId xmlns:a16="http://schemas.microsoft.com/office/drawing/2014/main" xmlns="" id="{A92B4161-112F-8D42-AC36-B8D575D9FF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378" y="757646"/>
              <a:ext cx="5590540" cy="2103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Minimum size 20 font</a:t>
              </a: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endPara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Template formatted for A1 </a:t>
              </a:r>
              <a:r>
                <a:rPr lang="en-GB" sz="2400" dirty="0" smtClean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size</a:t>
              </a: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endParaRPr lang="en-GB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Please put any </a:t>
              </a:r>
              <a:r>
                <a:rPr lang="en-GB" sz="2400" dirty="0" smtClean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tool diagrams here (e.g. process map, cause and effect diagrams, root cause analysis tools)</a:t>
              </a: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endPara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NOTE:,</a:t>
              </a: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Please save your images as hi-resolution </a:t>
              </a:r>
              <a:r>
                <a:rPr lang="en-GB" sz="2400" dirty="0" err="1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jpgs</a:t>
              </a: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so that they are readable.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endPara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996B476A-1F73-744D-BB28-D06FAC5F9178}"/>
              </a:ext>
            </a:extLst>
          </p:cNvPr>
          <p:cNvGrpSpPr/>
          <p:nvPr/>
        </p:nvGrpSpPr>
        <p:grpSpPr>
          <a:xfrm>
            <a:off x="13158655" y="5486400"/>
            <a:ext cx="7149114" cy="7108652"/>
            <a:chOff x="0" y="0"/>
            <a:chExt cx="2306896" cy="2965269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01B843B4-B00E-D749-9EB5-8A146CAD211D}"/>
                </a:ext>
              </a:extLst>
            </p:cNvPr>
            <p:cNvGrpSpPr/>
            <p:nvPr/>
          </p:nvGrpSpPr>
          <p:grpSpPr>
            <a:xfrm>
              <a:off x="0" y="0"/>
              <a:ext cx="2306896" cy="2965269"/>
              <a:chOff x="0" y="0"/>
              <a:chExt cx="5916295" cy="296526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xmlns="" id="{B6CF2B2E-D3EB-B845-AD16-3699DCDE57BB}"/>
                  </a:ext>
                </a:extLst>
              </p:cNvPr>
              <p:cNvSpPr/>
              <p:nvPr/>
            </p:nvSpPr>
            <p:spPr>
              <a:xfrm>
                <a:off x="0" y="39181"/>
                <a:ext cx="5902959" cy="2926088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5" name="Text Box 2">
                <a:extLst>
                  <a:ext uri="{FF2B5EF4-FFF2-40B4-BE49-F238E27FC236}">
                    <a16:creationId xmlns:a16="http://schemas.microsoft.com/office/drawing/2014/main" xmlns="" id="{91C9569B-C87A-A241-9EBC-3EF7546E28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5916295" cy="579621"/>
              </a:xfrm>
              <a:prstGeom prst="rect">
                <a:avLst/>
              </a:prstGeom>
              <a:solidFill>
                <a:srgbClr val="02468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3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AIMS</a:t>
                </a:r>
                <a:endParaRPr lang="en-GB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3" name="Text Box 2">
              <a:extLst>
                <a:ext uri="{FF2B5EF4-FFF2-40B4-BE49-F238E27FC236}">
                  <a16:creationId xmlns:a16="http://schemas.microsoft.com/office/drawing/2014/main" xmlns="" id="{0E1ABE15-2B5D-A540-9801-A21C5FCB95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503" y="757646"/>
              <a:ext cx="2085975" cy="2103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Minimum size 20 font</a:t>
              </a: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D92F53B6-9C83-D34F-A548-EBD8C4A769F0}"/>
              </a:ext>
            </a:extLst>
          </p:cNvPr>
          <p:cNvGrpSpPr/>
          <p:nvPr/>
        </p:nvGrpSpPr>
        <p:grpSpPr>
          <a:xfrm>
            <a:off x="860612" y="13181787"/>
            <a:ext cx="8068235" cy="8375108"/>
            <a:chOff x="0" y="0"/>
            <a:chExt cx="5916144" cy="296435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95D02A5B-25BE-7F4A-B217-2F479CFAC0AE}"/>
                </a:ext>
              </a:extLst>
            </p:cNvPr>
            <p:cNvGrpSpPr/>
            <p:nvPr/>
          </p:nvGrpSpPr>
          <p:grpSpPr>
            <a:xfrm>
              <a:off x="0" y="0"/>
              <a:ext cx="5916144" cy="2964359"/>
              <a:chOff x="0" y="0"/>
              <a:chExt cx="5916295" cy="296435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1EF11F47-257A-FC42-928E-A67A3C350521}"/>
                  </a:ext>
                </a:extLst>
              </p:cNvPr>
              <p:cNvSpPr/>
              <p:nvPr/>
            </p:nvSpPr>
            <p:spPr>
              <a:xfrm>
                <a:off x="0" y="0"/>
                <a:ext cx="5902960" cy="2964359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0" name="Text Box 2">
                <a:extLst>
                  <a:ext uri="{FF2B5EF4-FFF2-40B4-BE49-F238E27FC236}">
                    <a16:creationId xmlns:a16="http://schemas.microsoft.com/office/drawing/2014/main" xmlns="" id="{F30544E4-A397-954F-B076-7DAA0A7C44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5916295" cy="469429"/>
              </a:xfrm>
              <a:prstGeom prst="rect">
                <a:avLst/>
              </a:prstGeom>
              <a:solidFill>
                <a:srgbClr val="E77B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3600" b="1" dirty="0">
                    <a:solidFill>
                      <a:schemeClr val="bg1"/>
                    </a:solidFill>
                  </a:rPr>
                  <a:t>IMPROVEMENT IDEAS</a:t>
                </a:r>
                <a:endParaRPr lang="en-GB" sz="36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8" name="Text Box 2">
              <a:extLst>
                <a:ext uri="{FF2B5EF4-FFF2-40B4-BE49-F238E27FC236}">
                  <a16:creationId xmlns:a16="http://schemas.microsoft.com/office/drawing/2014/main" xmlns="" id="{8E96F87B-69AE-2F42-A737-716F2E38B0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503" y="558634"/>
              <a:ext cx="5708015" cy="2302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Minimum size 20 font</a:t>
              </a: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endPara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CA9128FB-CB81-D045-9020-A930091E7D43}"/>
              </a:ext>
            </a:extLst>
          </p:cNvPr>
          <p:cNvGrpSpPr/>
          <p:nvPr/>
        </p:nvGrpSpPr>
        <p:grpSpPr>
          <a:xfrm>
            <a:off x="9520518" y="13181787"/>
            <a:ext cx="10787251" cy="8375108"/>
            <a:chOff x="-12778" y="-26049"/>
            <a:chExt cx="5669280" cy="5264164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xmlns="" id="{1E244D7F-F9A8-8A41-B45C-1E613FE3790F}"/>
                </a:ext>
              </a:extLst>
            </p:cNvPr>
            <p:cNvGrpSpPr/>
            <p:nvPr/>
          </p:nvGrpSpPr>
          <p:grpSpPr>
            <a:xfrm>
              <a:off x="-12778" y="-26049"/>
              <a:ext cx="5669280" cy="5264164"/>
              <a:chOff x="-13335" y="-26050"/>
              <a:chExt cx="5916295" cy="5264254"/>
            </a:xfrm>
          </p:grpSpPr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xmlns="" id="{572D9794-63EE-B649-91BF-F7899619596A}"/>
                  </a:ext>
                </a:extLst>
              </p:cNvPr>
              <p:cNvSpPr/>
              <p:nvPr/>
            </p:nvSpPr>
            <p:spPr>
              <a:xfrm>
                <a:off x="0" y="-1"/>
                <a:ext cx="5902960" cy="5238205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Text Box 2">
                <a:extLst>
                  <a:ext uri="{FF2B5EF4-FFF2-40B4-BE49-F238E27FC236}">
                    <a16:creationId xmlns:a16="http://schemas.microsoft.com/office/drawing/2014/main" xmlns="" id="{D64DCB96-C97D-B642-9091-C48C15AA2C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13335" y="-26050"/>
                <a:ext cx="5916295" cy="833635"/>
              </a:xfrm>
              <a:prstGeom prst="rect">
                <a:avLst/>
              </a:prstGeom>
              <a:solidFill>
                <a:srgbClr val="E77B0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3600" b="1" dirty="0">
                    <a:solidFill>
                      <a:schemeClr val="bg1"/>
                    </a:solidFill>
                  </a:rPr>
                  <a:t>RESULTS</a:t>
                </a:r>
                <a:r>
                  <a:rPr lang="en-GB" sz="1600" dirty="0"/>
                  <a:t> </a:t>
                </a:r>
                <a:endParaRPr lang="en-GB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" name="Text Box 2">
              <a:extLst>
                <a:ext uri="{FF2B5EF4-FFF2-40B4-BE49-F238E27FC236}">
                  <a16:creationId xmlns:a16="http://schemas.microsoft.com/office/drawing/2014/main" xmlns="" id="{327CD9B3-34C9-B640-A6D9-39B40E7936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566" y="965984"/>
              <a:ext cx="5433695" cy="41804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Minimum size 20 font</a:t>
              </a: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endParaRPr lang="en-GB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Display any PDSA </a:t>
              </a:r>
              <a:r>
                <a:rPr lang="en-GB" sz="2400" dirty="0" smtClean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cycles </a:t>
              </a: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and images such as </a:t>
              </a:r>
              <a:r>
                <a:rPr lang="en-GB" sz="2400" dirty="0">
                  <a:latin typeface="Arial" panose="020B0604020202020204" pitchFamily="34" charset="0"/>
                  <a:cs typeface="Arial" panose="020B0604020202020204" pitchFamily="34" charset="0"/>
                </a:rPr>
                <a:t>graphs, </a:t>
              </a:r>
              <a:r>
                <a:rPr lang="en-GB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run </a:t>
              </a:r>
              <a:r>
                <a:rPr lang="en-GB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charts,here</a:t>
              </a:r>
              <a:r>
                <a:rPr lang="en-GB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endParaRPr lang="en-GB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NOTE:,</a:t>
              </a: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. Please save your images as hi-resolution </a:t>
              </a:r>
              <a:r>
                <a:rPr lang="en-GB" sz="2400" dirty="0" err="1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jpgs</a:t>
              </a: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so that they are readable.</a:t>
              </a:r>
              <a:endParaRPr lang="en-GB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/>
                <a:t/>
              </a:r>
              <a:br>
                <a:rPr lang="en-GB" sz="2400" dirty="0"/>
              </a:b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35A5267B-D064-E540-8AB9-FB9364D3C1A8}"/>
              </a:ext>
            </a:extLst>
          </p:cNvPr>
          <p:cNvGrpSpPr/>
          <p:nvPr/>
        </p:nvGrpSpPr>
        <p:grpSpPr>
          <a:xfrm>
            <a:off x="860612" y="22249065"/>
            <a:ext cx="15086524" cy="5296617"/>
            <a:chOff x="0" y="0"/>
            <a:chExt cx="5259070" cy="5238115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F749FC9C-2562-664F-B8D1-6017292C2478}"/>
                </a:ext>
              </a:extLst>
            </p:cNvPr>
            <p:cNvGrpSpPr/>
            <p:nvPr/>
          </p:nvGrpSpPr>
          <p:grpSpPr>
            <a:xfrm>
              <a:off x="0" y="0"/>
              <a:ext cx="5259070" cy="5238115"/>
              <a:chOff x="0" y="-1"/>
              <a:chExt cx="5916295" cy="5238115"/>
            </a:xfrm>
          </p:grpSpPr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A51C05B4-D65A-CE41-8B16-7408F18619CA}"/>
                  </a:ext>
                </a:extLst>
              </p:cNvPr>
              <p:cNvSpPr/>
              <p:nvPr/>
            </p:nvSpPr>
            <p:spPr>
              <a:xfrm>
                <a:off x="0" y="-1"/>
                <a:ext cx="5902960" cy="5238115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" name="Text Box 2">
                <a:extLst>
                  <a:ext uri="{FF2B5EF4-FFF2-40B4-BE49-F238E27FC236}">
                    <a16:creationId xmlns:a16="http://schemas.microsoft.com/office/drawing/2014/main" xmlns="" id="{BDD849EC-385A-4D43-AA12-08912C9E93A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5916295" cy="1170939"/>
              </a:xfrm>
              <a:prstGeom prst="rect">
                <a:avLst/>
              </a:prstGeom>
              <a:solidFill>
                <a:srgbClr val="25B3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3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CONCLUSIONS</a:t>
                </a:r>
                <a:endParaRPr lang="en-GB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8" name="Text Box 2">
              <a:extLst>
                <a:ext uri="{FF2B5EF4-FFF2-40B4-BE49-F238E27FC236}">
                  <a16:creationId xmlns:a16="http://schemas.microsoft.com/office/drawing/2014/main" xmlns="" id="{62B4FF1C-771F-DD48-823B-9350E0E0BE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15" y="1461771"/>
              <a:ext cx="5093970" cy="3684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Minimum size 20 font</a:t>
              </a: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xmlns="" id="{4686C7E2-AAF6-7F43-B328-9DFD1FEB79CD}"/>
              </a:ext>
            </a:extLst>
          </p:cNvPr>
          <p:cNvGrpSpPr/>
          <p:nvPr/>
        </p:nvGrpSpPr>
        <p:grpSpPr>
          <a:xfrm>
            <a:off x="16495776" y="22249067"/>
            <a:ext cx="3933839" cy="5296616"/>
            <a:chOff x="0" y="0"/>
            <a:chExt cx="2937510" cy="5238115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xmlns="" id="{907794FF-FA99-5E4C-9B1A-0972C4BC3624}"/>
                </a:ext>
              </a:extLst>
            </p:cNvPr>
            <p:cNvGrpSpPr/>
            <p:nvPr/>
          </p:nvGrpSpPr>
          <p:grpSpPr>
            <a:xfrm>
              <a:off x="0" y="0"/>
              <a:ext cx="2937510" cy="5238115"/>
              <a:chOff x="0" y="-1"/>
              <a:chExt cx="5916295" cy="5238115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xmlns="" id="{C963FE65-4017-3C49-B693-30B9723D1FE5}"/>
                  </a:ext>
                </a:extLst>
              </p:cNvPr>
              <p:cNvSpPr/>
              <p:nvPr/>
            </p:nvSpPr>
            <p:spPr>
              <a:xfrm>
                <a:off x="0" y="-1"/>
                <a:ext cx="5902960" cy="5238115"/>
              </a:xfrm>
              <a:prstGeom prst="rect">
                <a:avLst/>
              </a:prstGeom>
              <a:noFill/>
              <a:ln w="1270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" name="Text Box 2">
                <a:extLst>
                  <a:ext uri="{FF2B5EF4-FFF2-40B4-BE49-F238E27FC236}">
                    <a16:creationId xmlns:a16="http://schemas.microsoft.com/office/drawing/2014/main" xmlns="" id="{988340A3-4A2D-1243-8078-59E4BBD52C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5916295" cy="1170938"/>
              </a:xfrm>
              <a:prstGeom prst="rect">
                <a:avLst/>
              </a:prstGeom>
              <a:solidFill>
                <a:srgbClr val="25B36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ctr" anchorCtr="0"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GB" sz="3000" b="1" dirty="0">
                    <a:solidFill>
                      <a:srgbClr val="FFFFFF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REFERENCES</a:t>
                </a:r>
                <a:endParaRPr lang="en-GB" sz="3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33" name="Text Box 2">
              <a:extLst>
                <a:ext uri="{FF2B5EF4-FFF2-40B4-BE49-F238E27FC236}">
                  <a16:creationId xmlns:a16="http://schemas.microsoft.com/office/drawing/2014/main" xmlns="" id="{9394ACD2-8B03-C94C-BFA2-3CCD8AD2B2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0629" y="1461768"/>
              <a:ext cx="2715895" cy="3684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0" tIns="0" rIns="0" bIns="0" anchor="t" anchorCtr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600"/>
                </a:spcAft>
              </a:pPr>
              <a:r>
                <a:rPr lang="en-GB" sz="2400" dirty="0"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Minimum size 20 font</a:t>
              </a: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15000"/>
                </a:lnSpc>
                <a:spcAft>
                  <a:spcPts val="600"/>
                </a:spcAft>
              </a:pPr>
              <a:endPara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50DD9C96-906D-FF48-9796-96C0825399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73195" y="960029"/>
            <a:ext cx="5443597" cy="1992883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F376E3B0-EE8C-1340-83FC-0E9B937DCDEB}"/>
              </a:ext>
            </a:extLst>
          </p:cNvPr>
          <p:cNvGrpSpPr/>
          <p:nvPr/>
        </p:nvGrpSpPr>
        <p:grpSpPr>
          <a:xfrm>
            <a:off x="670131" y="27796473"/>
            <a:ext cx="2273245" cy="1923139"/>
            <a:chOff x="3908868" y="2656661"/>
            <a:chExt cx="4258381" cy="3757214"/>
          </a:xfrm>
        </p:grpSpPr>
        <p:sp>
          <p:nvSpPr>
            <p:cNvPr id="40" name="Isosceles Triangle 4">
              <a:extLst>
                <a:ext uri="{FF2B5EF4-FFF2-40B4-BE49-F238E27FC236}">
                  <a16:creationId xmlns:a16="http://schemas.microsoft.com/office/drawing/2014/main" xmlns="" id="{BBD08D45-4875-E34B-981A-2CABDD26D17A}"/>
                </a:ext>
              </a:extLst>
            </p:cNvPr>
            <p:cNvSpPr/>
            <p:nvPr/>
          </p:nvSpPr>
          <p:spPr>
            <a:xfrm>
              <a:off x="3908868" y="2656661"/>
              <a:ext cx="4258381" cy="3757214"/>
            </a:xfrm>
            <a:prstGeom prst="triangle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xmlns="" id="{140418E6-403F-5D4F-8256-79F869EAA7D7}"/>
                </a:ext>
              </a:extLst>
            </p:cNvPr>
            <p:cNvGrpSpPr/>
            <p:nvPr/>
          </p:nvGrpSpPr>
          <p:grpSpPr>
            <a:xfrm>
              <a:off x="4466413" y="3107670"/>
              <a:ext cx="3085029" cy="3306205"/>
              <a:chOff x="4216724" y="4093653"/>
              <a:chExt cx="3342268" cy="3561660"/>
            </a:xfrm>
          </p:grpSpPr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xmlns="" id="{7F9B5893-A07C-8B49-BEA9-42F0C436C9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88146" y="4093653"/>
                <a:ext cx="1750545" cy="2488263"/>
              </a:xfrm>
              <a:prstGeom prst="rect">
                <a:avLst/>
              </a:prstGeom>
            </p:spPr>
          </p:pic>
          <p:pic>
            <p:nvPicPr>
              <p:cNvPr id="43" name="Picture 42">
                <a:extLst>
                  <a:ext uri="{FF2B5EF4-FFF2-40B4-BE49-F238E27FC236}">
                    <a16:creationId xmlns:a16="http://schemas.microsoft.com/office/drawing/2014/main" xmlns="" id="{A6F509A8-DA7D-104D-912C-4030D53F2B1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796779" y="4226728"/>
                <a:ext cx="1658771" cy="2372740"/>
              </a:xfrm>
              <a:prstGeom prst="rect">
                <a:avLst/>
              </a:prstGeom>
            </p:spPr>
          </p:pic>
          <p:pic>
            <p:nvPicPr>
              <p:cNvPr id="44" name="Picture 43" descr="A picture containing toy, doll&#10;&#10;Description automatically generated">
                <a:extLst>
                  <a:ext uri="{FF2B5EF4-FFF2-40B4-BE49-F238E27FC236}">
                    <a16:creationId xmlns:a16="http://schemas.microsoft.com/office/drawing/2014/main" xmlns="" id="{2FC2EC3D-D942-FC4C-B8C5-CE80F2B369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16724" y="5408685"/>
                <a:ext cx="1350297" cy="2246628"/>
              </a:xfrm>
              <a:prstGeom prst="rect">
                <a:avLst/>
              </a:prstGeom>
            </p:spPr>
          </p:pic>
          <p:pic>
            <p:nvPicPr>
              <p:cNvPr id="45" name="Picture 44" descr="A picture containing text&#10;&#10;Description automatically generated">
                <a:extLst>
                  <a:ext uri="{FF2B5EF4-FFF2-40B4-BE49-F238E27FC236}">
                    <a16:creationId xmlns:a16="http://schemas.microsoft.com/office/drawing/2014/main" xmlns="" id="{AD0E88F0-7A27-EB43-B935-DBF5E511D74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98524" y="5413098"/>
                <a:ext cx="1441791" cy="2242215"/>
              </a:xfrm>
              <a:prstGeom prst="rect">
                <a:avLst/>
              </a:prstGeom>
            </p:spPr>
          </p:pic>
          <p:pic>
            <p:nvPicPr>
              <p:cNvPr id="46" name="Picture 45" descr="Icon&#10;&#10;Description automatically generated">
                <a:extLst>
                  <a:ext uri="{FF2B5EF4-FFF2-40B4-BE49-F238E27FC236}">
                    <a16:creationId xmlns:a16="http://schemas.microsoft.com/office/drawing/2014/main" xmlns="" id="{12545FA5-CDCF-E447-B151-976AA5CAFE3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08695" y="5525902"/>
                <a:ext cx="1350297" cy="2113096"/>
              </a:xfrm>
              <a:prstGeom prst="rect">
                <a:avLst/>
              </a:prstGeom>
            </p:spPr>
          </p:pic>
        </p:grpSp>
      </p:grpSp>
      <p:pic>
        <p:nvPicPr>
          <p:cNvPr id="47" name="Picture 46" descr="Chart, pie chart&#10;&#10;Description automatically generated">
            <a:extLst>
              <a:ext uri="{FF2B5EF4-FFF2-40B4-BE49-F238E27FC236}">
                <a16:creationId xmlns:a16="http://schemas.microsoft.com/office/drawing/2014/main" xmlns="" id="{F7F07D6A-F654-7D4E-96E8-7585A94C457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32" y="1131855"/>
            <a:ext cx="3458144" cy="1821057"/>
          </a:xfrm>
          <a:prstGeom prst="rect">
            <a:avLst/>
          </a:prstGeom>
        </p:spPr>
      </p:pic>
      <p:pic>
        <p:nvPicPr>
          <p:cNvPr id="48" name="Picture 47" descr="Chart, pie chart&#10;&#10;Description automatically generated">
            <a:extLst>
              <a:ext uri="{FF2B5EF4-FFF2-40B4-BE49-F238E27FC236}">
                <a16:creationId xmlns:a16="http://schemas.microsoft.com/office/drawing/2014/main" xmlns="" id="{3A14C11F-3ABA-AE49-9A41-A506CFD6ED5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3803" y="28090552"/>
            <a:ext cx="3458144" cy="1821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113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wren</dc:creator>
  <cp:lastModifiedBy>Moore, Thomas</cp:lastModifiedBy>
  <cp:revision>8</cp:revision>
  <dcterms:created xsi:type="dcterms:W3CDTF">2023-04-06T13:08:31Z</dcterms:created>
  <dcterms:modified xsi:type="dcterms:W3CDTF">2023-04-06T21:29:39Z</dcterms:modified>
</cp:coreProperties>
</file>