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57" r:id="rId6"/>
    <p:sldId id="262" r:id="rId7"/>
    <p:sldId id="275" r:id="rId8"/>
    <p:sldId id="283" r:id="rId9"/>
    <p:sldId id="274" r:id="rId10"/>
    <p:sldId id="259" r:id="rId11"/>
    <p:sldId id="270" r:id="rId12"/>
    <p:sldId id="279" r:id="rId13"/>
    <p:sldId id="280" r:id="rId14"/>
    <p:sldId id="276" r:id="rId15"/>
    <p:sldId id="289" r:id="rId16"/>
    <p:sldId id="290" r:id="rId17"/>
    <p:sldId id="277" r:id="rId18"/>
    <p:sldId id="282" r:id="rId19"/>
    <p:sldId id="288" r:id="rId20"/>
    <p:sldId id="291" r:id="rId21"/>
    <p:sldId id="285" r:id="rId22"/>
    <p:sldId id="286" r:id="rId23"/>
    <p:sldId id="292" r:id="rId24"/>
    <p:sldId id="293" r:id="rId25"/>
    <p:sldId id="296" r:id="rId26"/>
    <p:sldId id="284" r:id="rId27"/>
    <p:sldId id="297" r:id="rId28"/>
    <p:sldId id="295" r:id="rId29"/>
    <p:sldId id="294" r:id="rId30"/>
    <p:sldId id="261" r:id="rId31"/>
    <p:sldId id="265" r:id="rId32"/>
    <p:sldId id="26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9" autoAdjust="0"/>
    <p:restoredTop sz="69930"/>
  </p:normalViewPr>
  <p:slideViewPr>
    <p:cSldViewPr snapToGrid="0" showGuides="1">
      <p:cViewPr varScale="1">
        <p:scale>
          <a:sx n="78" d="100"/>
          <a:sy n="78" d="100"/>
        </p:scale>
        <p:origin x="23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57E95-6F2B-8449-8FC1-A08C3D5F0E23}" type="datetimeFigureOut">
              <a:rPr lang="en-US" smtClean="0"/>
              <a:t>11/7/2022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05398-DB14-B042-9BB3-D87D7DD001E4}" type="slidenum">
              <a:rPr lang="en-US" smtClean="0"/>
              <a:t>‹#›</a:t>
            </a:fld>
            <a:endParaRPr lang="en-US"/>
          </a:p>
        </p:txBody>
      </p:sp>
    </p:spTree>
    <p:extLst>
      <p:ext uri="{BB962C8B-B14F-4D97-AF65-F5344CB8AC3E}">
        <p14:creationId xmlns:p14="http://schemas.microsoft.com/office/powerpoint/2010/main" val="17853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05398-DB14-B042-9BB3-D87D7DD001E4}" type="slidenum">
              <a:rPr lang="en-US" smtClean="0"/>
              <a:t>4</a:t>
            </a:fld>
            <a:endParaRPr lang="en-US"/>
          </a:p>
        </p:txBody>
      </p:sp>
    </p:spTree>
    <p:extLst>
      <p:ext uri="{BB962C8B-B14F-4D97-AF65-F5344CB8AC3E}">
        <p14:creationId xmlns:p14="http://schemas.microsoft.com/office/powerpoint/2010/main" val="418290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top doesn’t give a frequency because itching doesn’t correlated to bile acids.  They also say that delivery is based on peak bile acids . . . So . . . ??they venture to say that weekly bile acids for mild as they approach 38 weeks, none for severe because it won’t change management plan, </a:t>
            </a:r>
          </a:p>
          <a:p>
            <a:r>
              <a:rPr lang="en-US" dirty="0"/>
              <a:t>Green top says that ICP not associated with IUGR</a:t>
            </a:r>
          </a:p>
          <a:p>
            <a:endParaRPr lang="en-US" dirty="0"/>
          </a:p>
          <a:p>
            <a:r>
              <a:rPr lang="en-US" dirty="0"/>
              <a:t>MFM study says no serial monitoring but repeat as necessary?</a:t>
            </a:r>
          </a:p>
          <a:p>
            <a:endParaRPr lang="en-US" dirty="0"/>
          </a:p>
        </p:txBody>
      </p:sp>
      <p:sp>
        <p:nvSpPr>
          <p:cNvPr id="4" name="Slide Number Placeholder 3"/>
          <p:cNvSpPr>
            <a:spLocks noGrp="1"/>
          </p:cNvSpPr>
          <p:nvPr>
            <p:ph type="sldNum" sz="quarter" idx="5"/>
          </p:nvPr>
        </p:nvSpPr>
        <p:spPr/>
        <p:txBody>
          <a:bodyPr/>
          <a:lstStyle/>
          <a:p>
            <a:fld id="{08E05398-DB14-B042-9BB3-D87D7DD001E4}" type="slidenum">
              <a:rPr lang="en-US" smtClean="0"/>
              <a:t>16</a:t>
            </a:fld>
            <a:endParaRPr lang="en-US"/>
          </a:p>
        </p:txBody>
      </p:sp>
    </p:spTree>
    <p:extLst>
      <p:ext uri="{BB962C8B-B14F-4D97-AF65-F5344CB8AC3E}">
        <p14:creationId xmlns:p14="http://schemas.microsoft.com/office/powerpoint/2010/main" val="178700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MFM says it reduces risk of preterm birth</a:t>
            </a:r>
          </a:p>
          <a:p>
            <a:r>
              <a:rPr lang="en-US" dirty="0"/>
              <a:t>MFM says it reduces itch – Green top says it doesn’t</a:t>
            </a:r>
          </a:p>
          <a:p>
            <a:r>
              <a:rPr lang="en-US" dirty="0"/>
              <a:t>FMF says it reduces bile acids – Green top says it doesn’t</a:t>
            </a:r>
          </a:p>
        </p:txBody>
      </p:sp>
      <p:sp>
        <p:nvSpPr>
          <p:cNvPr id="4" name="Slide Number Placeholder 3"/>
          <p:cNvSpPr>
            <a:spLocks noGrp="1"/>
          </p:cNvSpPr>
          <p:nvPr>
            <p:ph type="sldNum" sz="quarter" idx="5"/>
          </p:nvPr>
        </p:nvSpPr>
        <p:spPr/>
        <p:txBody>
          <a:bodyPr/>
          <a:lstStyle/>
          <a:p>
            <a:fld id="{08E05398-DB14-B042-9BB3-D87D7DD001E4}" type="slidenum">
              <a:rPr lang="en-US" smtClean="0"/>
              <a:t>17</a:t>
            </a:fld>
            <a:endParaRPr lang="en-US"/>
          </a:p>
        </p:txBody>
      </p:sp>
    </p:spTree>
    <p:extLst>
      <p:ext uri="{BB962C8B-B14F-4D97-AF65-F5344CB8AC3E}">
        <p14:creationId xmlns:p14="http://schemas.microsoft.com/office/powerpoint/2010/main" val="420748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 only if indicated</a:t>
            </a:r>
          </a:p>
        </p:txBody>
      </p:sp>
      <p:sp>
        <p:nvSpPr>
          <p:cNvPr id="4" name="Slide Number Placeholder 3"/>
          <p:cNvSpPr>
            <a:spLocks noGrp="1"/>
          </p:cNvSpPr>
          <p:nvPr>
            <p:ph type="sldNum" sz="quarter" idx="5"/>
          </p:nvPr>
        </p:nvSpPr>
        <p:spPr/>
        <p:txBody>
          <a:bodyPr/>
          <a:lstStyle/>
          <a:p>
            <a:fld id="{08E05398-DB14-B042-9BB3-D87D7DD001E4}" type="slidenum">
              <a:rPr lang="en-US" smtClean="0"/>
              <a:t>18</a:t>
            </a:fld>
            <a:endParaRPr lang="en-US"/>
          </a:p>
        </p:txBody>
      </p:sp>
    </p:spTree>
    <p:extLst>
      <p:ext uri="{BB962C8B-B14F-4D97-AF65-F5344CB8AC3E}">
        <p14:creationId xmlns:p14="http://schemas.microsoft.com/office/powerpoint/2010/main" val="227330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still abnormal question the diagnosis and refer for further work up</a:t>
            </a:r>
          </a:p>
        </p:txBody>
      </p:sp>
      <p:sp>
        <p:nvSpPr>
          <p:cNvPr id="4" name="Slide Number Placeholder 3"/>
          <p:cNvSpPr>
            <a:spLocks noGrp="1"/>
          </p:cNvSpPr>
          <p:nvPr>
            <p:ph type="sldNum" sz="quarter" idx="5"/>
          </p:nvPr>
        </p:nvSpPr>
        <p:spPr/>
        <p:txBody>
          <a:bodyPr/>
          <a:lstStyle/>
          <a:p>
            <a:fld id="{08E05398-DB14-B042-9BB3-D87D7DD001E4}" type="slidenum">
              <a:rPr lang="en-US" smtClean="0"/>
              <a:t>23</a:t>
            </a:fld>
            <a:endParaRPr lang="en-US"/>
          </a:p>
        </p:txBody>
      </p:sp>
    </p:spTree>
    <p:extLst>
      <p:ext uri="{BB962C8B-B14F-4D97-AF65-F5344CB8AC3E}">
        <p14:creationId xmlns:p14="http://schemas.microsoft.com/office/powerpoint/2010/main" val="17041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05398-DB14-B042-9BB3-D87D7DD001E4}" type="slidenum">
              <a:rPr lang="en-US" smtClean="0"/>
              <a:t>5</a:t>
            </a:fld>
            <a:endParaRPr lang="en-US"/>
          </a:p>
        </p:txBody>
      </p:sp>
    </p:spTree>
    <p:extLst>
      <p:ext uri="{BB962C8B-B14F-4D97-AF65-F5344CB8AC3E}">
        <p14:creationId xmlns:p14="http://schemas.microsoft.com/office/powerpoint/2010/main" val="736658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Bile is composed of bile salts among other things.  Bile salts are conjugated bile acids synthesized in the liver from cholesterol and their job is to help emulsify fat so that we can absorb and use it.  Bile acids increase in states of high estrogen and progesterone like in pregnancy.  Estrogen increases hepatic uptake of cholesterol and progesterone increases the hepatic secretion of bile especial the type of acids that prefer to create stones. Rate of synthesis of bile acids is usually </a:t>
            </a:r>
            <a:r>
              <a:rPr lang="en-US" dirty="0" err="1"/>
              <a:t>regulared</a:t>
            </a:r>
            <a:r>
              <a:rPr lang="en-US" dirty="0"/>
              <a:t> by negative feedback of bile salts returning to the liver via the </a:t>
            </a:r>
            <a:r>
              <a:rPr lang="en-US" dirty="0" err="1"/>
              <a:t>enterhepatic</a:t>
            </a:r>
            <a:r>
              <a:rPr lang="en-US" dirty="0"/>
              <a:t> circulation.  The resulting increase in bile acids causes cholestasis not from stone formation and blockage but from the fact that production in increased and there isn’t a proportional increase in clearance and this negative feedback regulation is disrupted. .  In fact clearance may be decreased because progesterone also decreases smooth muscle function (</a:t>
            </a:r>
            <a:r>
              <a:rPr lang="en-US" dirty="0" err="1"/>
              <a:t>ie</a:t>
            </a:r>
            <a:r>
              <a:rPr lang="en-US" dirty="0"/>
              <a:t>. One of the reasons why pregnant women get heartburn that sphincter isn’t working either).</a:t>
            </a:r>
          </a:p>
          <a:p>
            <a:endParaRPr lang="en-US" dirty="0"/>
          </a:p>
        </p:txBody>
      </p:sp>
      <p:sp>
        <p:nvSpPr>
          <p:cNvPr id="4" name="Slide Number Placeholder 3"/>
          <p:cNvSpPr>
            <a:spLocks noGrp="1"/>
          </p:cNvSpPr>
          <p:nvPr>
            <p:ph type="sldNum" sz="quarter" idx="5"/>
          </p:nvPr>
        </p:nvSpPr>
        <p:spPr/>
        <p:txBody>
          <a:bodyPr/>
          <a:lstStyle/>
          <a:p>
            <a:fld id="{08E05398-DB14-B042-9BB3-D87D7DD001E4}" type="slidenum">
              <a:rPr lang="en-US" smtClean="0"/>
              <a:t>7</a:t>
            </a:fld>
            <a:endParaRPr lang="en-US"/>
          </a:p>
        </p:txBody>
      </p:sp>
    </p:spTree>
    <p:extLst>
      <p:ext uri="{BB962C8B-B14F-4D97-AF65-F5344CB8AC3E}">
        <p14:creationId xmlns:p14="http://schemas.microsoft.com/office/powerpoint/2010/main" val="414035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Bile salts activate oxytocin receptors</a:t>
            </a:r>
          </a:p>
          <a:p>
            <a:r>
              <a:rPr lang="en-US" dirty="0"/>
              <a:t>Screen for GDM as per guidelines do not need to rescreen just for ICP</a:t>
            </a:r>
          </a:p>
        </p:txBody>
      </p:sp>
      <p:sp>
        <p:nvSpPr>
          <p:cNvPr id="4" name="Slide Number Placeholder 3"/>
          <p:cNvSpPr>
            <a:spLocks noGrp="1"/>
          </p:cNvSpPr>
          <p:nvPr>
            <p:ph type="sldNum" sz="quarter" idx="5"/>
          </p:nvPr>
        </p:nvSpPr>
        <p:spPr/>
        <p:txBody>
          <a:bodyPr/>
          <a:lstStyle/>
          <a:p>
            <a:fld id="{08E05398-DB14-B042-9BB3-D87D7DD001E4}" type="slidenum">
              <a:rPr lang="en-US" smtClean="0"/>
              <a:t>9</a:t>
            </a:fld>
            <a:endParaRPr lang="en-US"/>
          </a:p>
        </p:txBody>
      </p:sp>
    </p:spTree>
    <p:extLst>
      <p:ext uri="{BB962C8B-B14F-4D97-AF65-F5344CB8AC3E}">
        <p14:creationId xmlns:p14="http://schemas.microsoft.com/office/powerpoint/2010/main" val="387059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itching starts in late T2 early T3 and may be accompanied by excoriations but not rash </a:t>
            </a:r>
          </a:p>
          <a:p>
            <a:r>
              <a:rPr lang="en-US" dirty="0"/>
              <a:t>Itching will typically be on palms and soles progressing to legs arms back breast and belly and worse at night</a:t>
            </a:r>
          </a:p>
          <a:p>
            <a:r>
              <a:rPr lang="en-US" dirty="0"/>
              <a:t>There will be no findings on physical exam</a:t>
            </a:r>
          </a:p>
          <a:p>
            <a:r>
              <a:rPr lang="en-US" dirty="0"/>
              <a:t>Repeat testing in a few weeks if itching persists but blood results were normal – ICP can be </a:t>
            </a:r>
          </a:p>
          <a:p>
            <a:r>
              <a:rPr lang="en-US" dirty="0"/>
              <a:t>If itching and bile acids resolve in pregnancy then the diagnosis is unlikely</a:t>
            </a:r>
          </a:p>
          <a:p>
            <a:endParaRPr lang="en-US" dirty="0"/>
          </a:p>
          <a:p>
            <a:r>
              <a:rPr lang="en-US" dirty="0"/>
              <a:t>PTT is not recommended by Green top guideline but they do say that steatorrhea can impair vitamin K absorption </a:t>
            </a:r>
          </a:p>
          <a:p>
            <a:r>
              <a:rPr lang="en-US" dirty="0"/>
              <a:t>ALT recommended by MFM guidelines </a:t>
            </a:r>
          </a:p>
        </p:txBody>
      </p:sp>
      <p:sp>
        <p:nvSpPr>
          <p:cNvPr id="4" name="Slide Number Placeholder 3"/>
          <p:cNvSpPr>
            <a:spLocks noGrp="1"/>
          </p:cNvSpPr>
          <p:nvPr>
            <p:ph type="sldNum" sz="quarter" idx="5"/>
          </p:nvPr>
        </p:nvSpPr>
        <p:spPr/>
        <p:txBody>
          <a:bodyPr/>
          <a:lstStyle/>
          <a:p>
            <a:fld id="{08E05398-DB14-B042-9BB3-D87D7DD001E4}" type="slidenum">
              <a:rPr lang="en-US" smtClean="0"/>
              <a:t>11</a:t>
            </a:fld>
            <a:endParaRPr lang="en-US"/>
          </a:p>
        </p:txBody>
      </p:sp>
    </p:spTree>
    <p:extLst>
      <p:ext uri="{BB962C8B-B14F-4D97-AF65-F5344CB8AC3E}">
        <p14:creationId xmlns:p14="http://schemas.microsoft.com/office/powerpoint/2010/main" val="15671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(hydrochlorothiazide, opioids, among others)</a:t>
            </a:r>
            <a:endParaRPr lang="en-US" dirty="0"/>
          </a:p>
        </p:txBody>
      </p:sp>
      <p:sp>
        <p:nvSpPr>
          <p:cNvPr id="4" name="Slide Number Placeholder 3"/>
          <p:cNvSpPr>
            <a:spLocks noGrp="1"/>
          </p:cNvSpPr>
          <p:nvPr>
            <p:ph type="sldNum" sz="quarter" idx="5"/>
          </p:nvPr>
        </p:nvSpPr>
        <p:spPr/>
        <p:txBody>
          <a:bodyPr/>
          <a:lstStyle/>
          <a:p>
            <a:fld id="{08E05398-DB14-B042-9BB3-D87D7DD001E4}" type="slidenum">
              <a:rPr lang="en-US" smtClean="0"/>
              <a:t>12</a:t>
            </a:fld>
            <a:endParaRPr lang="en-US"/>
          </a:p>
        </p:txBody>
      </p:sp>
    </p:spTree>
    <p:extLst>
      <p:ext uri="{BB962C8B-B14F-4D97-AF65-F5344CB8AC3E}">
        <p14:creationId xmlns:p14="http://schemas.microsoft.com/office/powerpoint/2010/main" val="131398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(hydrochlorothiazide, opioids, among others)</a:t>
            </a:r>
            <a:endParaRPr lang="en-US" dirty="0"/>
          </a:p>
        </p:txBody>
      </p:sp>
      <p:sp>
        <p:nvSpPr>
          <p:cNvPr id="4" name="Slide Number Placeholder 3"/>
          <p:cNvSpPr>
            <a:spLocks noGrp="1"/>
          </p:cNvSpPr>
          <p:nvPr>
            <p:ph type="sldNum" sz="quarter" idx="5"/>
          </p:nvPr>
        </p:nvSpPr>
        <p:spPr/>
        <p:txBody>
          <a:bodyPr/>
          <a:lstStyle/>
          <a:p>
            <a:fld id="{08E05398-DB14-B042-9BB3-D87D7DD001E4}" type="slidenum">
              <a:rPr lang="en-US" smtClean="0"/>
              <a:t>13</a:t>
            </a:fld>
            <a:endParaRPr lang="en-US"/>
          </a:p>
        </p:txBody>
      </p:sp>
    </p:spTree>
    <p:extLst>
      <p:ext uri="{BB962C8B-B14F-4D97-AF65-F5344CB8AC3E}">
        <p14:creationId xmlns:p14="http://schemas.microsoft.com/office/powerpoint/2010/main" val="14463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guidelines agree that you should only Order if history or physical exam dictates this </a:t>
            </a:r>
            <a:r>
              <a:rPr lang="en-US" dirty="0" err="1"/>
              <a:t>ie</a:t>
            </a:r>
            <a:r>
              <a:rPr lang="en-US" dirty="0"/>
              <a:t>. Steatorrhea, pain, weight loss, significant nausea and vomiting, early presentation, excessive fatigue not explained by loss of sleep, elevated liver enzymes greater than 2x normal, easy bruising, rash, (green top guideline)</a:t>
            </a:r>
          </a:p>
          <a:p>
            <a:r>
              <a:rPr lang="en-US" dirty="0"/>
              <a:t>Green top says routine Hep C not recommended</a:t>
            </a:r>
          </a:p>
        </p:txBody>
      </p:sp>
      <p:sp>
        <p:nvSpPr>
          <p:cNvPr id="4" name="Slide Number Placeholder 3"/>
          <p:cNvSpPr>
            <a:spLocks noGrp="1"/>
          </p:cNvSpPr>
          <p:nvPr>
            <p:ph type="sldNum" sz="quarter" idx="5"/>
          </p:nvPr>
        </p:nvSpPr>
        <p:spPr/>
        <p:txBody>
          <a:bodyPr/>
          <a:lstStyle/>
          <a:p>
            <a:fld id="{08E05398-DB14-B042-9BB3-D87D7DD001E4}" type="slidenum">
              <a:rPr lang="en-US" smtClean="0"/>
              <a:t>14</a:t>
            </a:fld>
            <a:endParaRPr lang="en-US"/>
          </a:p>
        </p:txBody>
      </p:sp>
    </p:spTree>
    <p:extLst>
      <p:ext uri="{BB962C8B-B14F-4D97-AF65-F5344CB8AC3E}">
        <p14:creationId xmlns:p14="http://schemas.microsoft.com/office/powerpoint/2010/main" val="330937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05398-DB14-B042-9BB3-D87D7DD001E4}" type="slidenum">
              <a:rPr lang="en-US" smtClean="0"/>
              <a:t>15</a:t>
            </a:fld>
            <a:endParaRPr lang="en-US"/>
          </a:p>
        </p:txBody>
      </p:sp>
    </p:spTree>
    <p:extLst>
      <p:ext uri="{BB962C8B-B14F-4D97-AF65-F5344CB8AC3E}">
        <p14:creationId xmlns:p14="http://schemas.microsoft.com/office/powerpoint/2010/main" val="255365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58DDFF-6572-4B57-8F45-6F18DE67E626}" type="datetimeFigureOut">
              <a:rPr lang="en-CA" smtClean="0"/>
              <a:t>2022-11-07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299893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8DDFF-6572-4B57-8F45-6F18DE67E626}" type="datetimeFigureOut">
              <a:rPr lang="en-CA" smtClean="0"/>
              <a:t>2022-11-07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73409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8DDFF-6572-4B57-8F45-6F18DE67E626}" type="datetimeFigureOut">
              <a:rPr lang="en-CA" smtClean="0"/>
              <a:t>2022-11-07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279536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8DDFF-6572-4B57-8F45-6F18DE67E626}" type="datetimeFigureOut">
              <a:rPr lang="en-CA" smtClean="0"/>
              <a:t>2022-11-07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299568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58DDFF-6572-4B57-8F45-6F18DE67E626}" type="datetimeFigureOut">
              <a:rPr lang="en-CA" smtClean="0"/>
              <a:t>2022-11-07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388608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58DDFF-6572-4B57-8F45-6F18DE67E626}" type="datetimeFigureOut">
              <a:rPr lang="en-CA" smtClean="0"/>
              <a:t>2022-11-07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57458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58DDFF-6572-4B57-8F45-6F18DE67E626}" type="datetimeFigureOut">
              <a:rPr lang="en-CA" smtClean="0"/>
              <a:t>2022-11-07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22370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58DDFF-6572-4B57-8F45-6F18DE67E626}" type="datetimeFigureOut">
              <a:rPr lang="en-CA" smtClean="0"/>
              <a:t>2022-11-07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248574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8DDFF-6572-4B57-8F45-6F18DE67E626}" type="datetimeFigureOut">
              <a:rPr lang="en-CA" smtClean="0"/>
              <a:t>2022-11-07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7248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58DDFF-6572-4B57-8F45-6F18DE67E626}" type="datetimeFigureOut">
              <a:rPr lang="en-CA" smtClean="0"/>
              <a:t>2022-11-07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146128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58DDFF-6572-4B57-8F45-6F18DE67E626}" type="datetimeFigureOut">
              <a:rPr lang="en-CA" smtClean="0"/>
              <a:t>2022-11-07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807B6B-E8C8-40A2-BED3-ED513EE54546}" type="slidenum">
              <a:rPr lang="en-CA" smtClean="0"/>
              <a:t>‹#›</a:t>
            </a:fld>
            <a:endParaRPr lang="en-CA"/>
          </a:p>
        </p:txBody>
      </p:sp>
    </p:spTree>
    <p:extLst>
      <p:ext uri="{BB962C8B-B14F-4D97-AF65-F5344CB8AC3E}">
        <p14:creationId xmlns:p14="http://schemas.microsoft.com/office/powerpoint/2010/main" val="199114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8DDFF-6572-4B57-8F45-6F18DE67E626}" type="datetimeFigureOut">
              <a:rPr lang="en-CA" smtClean="0"/>
              <a:t>2022-11-07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07B6B-E8C8-40A2-BED3-ED513EE54546}" type="slidenum">
              <a:rPr lang="en-CA" smtClean="0"/>
              <a:t>‹#›</a:t>
            </a:fld>
            <a:endParaRPr lang="en-CA"/>
          </a:p>
        </p:txBody>
      </p:sp>
    </p:spTree>
    <p:extLst>
      <p:ext uri="{BB962C8B-B14F-4D97-AF65-F5344CB8AC3E}">
        <p14:creationId xmlns:p14="http://schemas.microsoft.com/office/powerpoint/2010/main" val="3603202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3570" y="232011"/>
            <a:ext cx="3579978" cy="1431991"/>
          </a:xfrm>
          <a:prstGeom prst="rect">
            <a:avLst/>
          </a:prstGeom>
          <a:noFill/>
          <a:effectLst>
            <a:glow rad="139700">
              <a:srgbClr val="DEBECE">
                <a:alpha val="40000"/>
              </a:srgbClr>
            </a:glow>
            <a:reflection stA="45000" endPos="0" dist="50800" dir="5400000" sy="-100000" algn="bl" rotWithShape="0"/>
            <a:softEdge rad="101600"/>
          </a:effectLst>
        </p:spPr>
      </p:pic>
      <p:sp>
        <p:nvSpPr>
          <p:cNvPr id="6" name="TextBox 5"/>
          <p:cNvSpPr txBox="1"/>
          <p:nvPr/>
        </p:nvSpPr>
        <p:spPr>
          <a:xfrm>
            <a:off x="764274" y="1744920"/>
            <a:ext cx="7615451" cy="4524315"/>
          </a:xfrm>
          <a:prstGeom prst="rect">
            <a:avLst/>
          </a:prstGeom>
          <a:noFill/>
        </p:spPr>
        <p:txBody>
          <a:bodyPr wrap="square" rtlCol="0">
            <a:spAutoFit/>
          </a:bodyPr>
          <a:lstStyle/>
          <a:p>
            <a:pPr algn="ctr"/>
            <a:r>
              <a:rPr lang="en-CA" sz="5400" b="1" dirty="0"/>
              <a:t>Cholestasis of Pregnancy: Diagnosis and Management</a:t>
            </a:r>
          </a:p>
          <a:p>
            <a:pPr algn="ctr"/>
            <a:endParaRPr lang="en-CA" sz="5400" b="1" dirty="0"/>
          </a:p>
          <a:p>
            <a:pPr algn="ctr"/>
            <a:r>
              <a:rPr lang="en-CA" sz="3600" b="1" dirty="0"/>
              <a:t>Dr. Laura Power</a:t>
            </a:r>
          </a:p>
          <a:p>
            <a:pPr algn="ctr"/>
            <a:r>
              <a:rPr lang="en-CA" sz="3600" b="1" dirty="0"/>
              <a:t>Department of OBGYN TBRHSC</a:t>
            </a:r>
          </a:p>
        </p:txBody>
      </p:sp>
    </p:spTree>
    <p:extLst>
      <p:ext uri="{BB962C8B-B14F-4D97-AF65-F5344CB8AC3E}">
        <p14:creationId xmlns:p14="http://schemas.microsoft.com/office/powerpoint/2010/main" val="18838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Closer look at IUFD	</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normAutofit/>
          </a:bodyPr>
          <a:lstStyle/>
          <a:p>
            <a:r>
              <a:rPr lang="en-US" sz="3200" dirty="0"/>
              <a:t>Bile salts cross the placenta</a:t>
            </a:r>
          </a:p>
          <a:p>
            <a:r>
              <a:rPr lang="en-US" sz="3200" dirty="0"/>
              <a:t>Mechanism of fetal death unknown</a:t>
            </a:r>
          </a:p>
          <a:p>
            <a:pPr lvl="1"/>
            <a:r>
              <a:rPr lang="en-US" sz="2800" dirty="0"/>
              <a:t>Vasoconstriction and fetal asphyxia?</a:t>
            </a:r>
          </a:p>
          <a:p>
            <a:pPr lvl="1"/>
            <a:r>
              <a:rPr lang="en-US" sz="2800" dirty="0"/>
              <a:t>Cardiotoxicity, arrhythmia and cardiac arrest?</a:t>
            </a:r>
          </a:p>
          <a:p>
            <a:pPr marL="457200" lvl="1" indent="0">
              <a:buNone/>
            </a:pPr>
            <a:endParaRPr lang="en-US" sz="2800" dirty="0"/>
          </a:p>
          <a:p>
            <a:r>
              <a:rPr lang="en-US" sz="3200" b="1" dirty="0"/>
              <a:t>No prodrome or warning signs</a:t>
            </a:r>
          </a:p>
        </p:txBody>
      </p:sp>
      <p:pic>
        <p:nvPicPr>
          <p:cNvPr id="2052" name="Picture 4">
            <a:extLst>
              <a:ext uri="{FF2B5EF4-FFF2-40B4-BE49-F238E27FC236}">
                <a16:creationId xmlns:a16="http://schemas.microsoft.com/office/drawing/2014/main" id="{5D60CE62-5CFB-A785-2D5E-54ADA2A48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006" y="4528660"/>
            <a:ext cx="1888804" cy="141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5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pPr algn="ctr"/>
            <a:r>
              <a:rPr lang="en-US" b="1" dirty="0"/>
              <a:t>Diagnosis of Exclusion</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normAutofit fontScale="77500" lnSpcReduction="20000"/>
          </a:bodyPr>
          <a:lstStyle/>
          <a:p>
            <a:r>
              <a:rPr lang="en-US" b="1" dirty="0"/>
              <a:t>Structured history and exam</a:t>
            </a:r>
          </a:p>
          <a:p>
            <a:r>
              <a:rPr lang="en-US" b="1" dirty="0"/>
              <a:t>Pruritis</a:t>
            </a:r>
          </a:p>
          <a:p>
            <a:pPr lvl="1"/>
            <a:r>
              <a:rPr lang="en-US" dirty="0"/>
              <a:t>NO RASH, NO STIGMATA OF LIVER DISEASE</a:t>
            </a:r>
          </a:p>
          <a:p>
            <a:r>
              <a:rPr lang="en-US" dirty="0"/>
              <a:t>May have </a:t>
            </a:r>
          </a:p>
          <a:p>
            <a:pPr lvl="1"/>
            <a:r>
              <a:rPr lang="en-US" dirty="0"/>
              <a:t>Fatigue from lack of sleep</a:t>
            </a:r>
          </a:p>
          <a:p>
            <a:pPr lvl="1"/>
            <a:r>
              <a:rPr lang="en-US" dirty="0"/>
              <a:t>Occasional nausea/emesis</a:t>
            </a:r>
          </a:p>
          <a:p>
            <a:pPr lvl="1"/>
            <a:r>
              <a:rPr lang="en-US" dirty="0"/>
              <a:t>Mild jaundice</a:t>
            </a:r>
          </a:p>
          <a:p>
            <a:r>
              <a:rPr lang="en-US" b="1" dirty="0"/>
              <a:t>Order </a:t>
            </a:r>
          </a:p>
          <a:p>
            <a:pPr lvl="1"/>
            <a:r>
              <a:rPr lang="en-US" b="1" dirty="0"/>
              <a:t>Bile acids </a:t>
            </a:r>
            <a:r>
              <a:rPr lang="en-US" dirty="0"/>
              <a:t>(sent to St. Michael’s hospital takes 6 – 10 days)</a:t>
            </a:r>
          </a:p>
          <a:p>
            <a:pPr lvl="2"/>
            <a:r>
              <a:rPr lang="en-US"/>
              <a:t>Do not need to be fasting</a:t>
            </a:r>
            <a:endParaRPr lang="en-US" dirty="0"/>
          </a:p>
          <a:p>
            <a:pPr lvl="1"/>
            <a:r>
              <a:rPr lang="en-US" dirty="0"/>
              <a:t>ALT</a:t>
            </a:r>
          </a:p>
          <a:p>
            <a:pPr marL="0" indent="0" algn="ctr">
              <a:buNone/>
            </a:pPr>
            <a:endParaRPr lang="en-US" dirty="0"/>
          </a:p>
          <a:p>
            <a:pPr marL="0" indent="0" algn="ctr">
              <a:buNone/>
            </a:pPr>
            <a:r>
              <a:rPr lang="en-US" dirty="0"/>
              <a:t>Diagnosis = itching + elevated bile acids and negative everything else</a:t>
            </a:r>
          </a:p>
          <a:p>
            <a:endParaRPr lang="en-US" dirty="0"/>
          </a:p>
        </p:txBody>
      </p:sp>
    </p:spTree>
    <p:extLst>
      <p:ext uri="{BB962C8B-B14F-4D97-AF65-F5344CB8AC3E}">
        <p14:creationId xmlns:p14="http://schemas.microsoft.com/office/powerpoint/2010/main" val="195457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DDx Itch without Rash</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sz="half" idx="1"/>
          </p:nvPr>
        </p:nvSpPr>
        <p:spPr/>
        <p:txBody>
          <a:bodyPr>
            <a:normAutofit lnSpcReduction="10000"/>
          </a:bodyPr>
          <a:lstStyle/>
          <a:p>
            <a:r>
              <a:rPr lang="en-CA" dirty="0"/>
              <a:t>Liver disease </a:t>
            </a:r>
          </a:p>
          <a:p>
            <a:pPr lvl="1"/>
            <a:r>
              <a:rPr lang="en-CA" dirty="0"/>
              <a:t>(including ICP)</a:t>
            </a:r>
          </a:p>
          <a:p>
            <a:r>
              <a:rPr lang="en-CA" dirty="0"/>
              <a:t>Chronic renal failure </a:t>
            </a:r>
          </a:p>
          <a:p>
            <a:r>
              <a:rPr lang="en-CA" dirty="0"/>
              <a:t>Hypo- or hyperthyroidism </a:t>
            </a:r>
          </a:p>
          <a:p>
            <a:r>
              <a:rPr lang="en-CA" dirty="0"/>
              <a:t>Acute fatty liver of pregnancy</a:t>
            </a:r>
          </a:p>
          <a:p>
            <a:r>
              <a:rPr lang="en-CA" dirty="0"/>
              <a:t>Malabsorption </a:t>
            </a:r>
          </a:p>
          <a:p>
            <a:r>
              <a:rPr lang="en-CA" dirty="0"/>
              <a:t>Parasites</a:t>
            </a:r>
          </a:p>
          <a:p>
            <a:r>
              <a:rPr lang="en-CA" dirty="0"/>
              <a:t>HIV </a:t>
            </a:r>
          </a:p>
        </p:txBody>
      </p:sp>
      <p:sp>
        <p:nvSpPr>
          <p:cNvPr id="4" name="Content Placeholder 3">
            <a:extLst>
              <a:ext uri="{FF2B5EF4-FFF2-40B4-BE49-F238E27FC236}">
                <a16:creationId xmlns:a16="http://schemas.microsoft.com/office/drawing/2014/main" id="{7575A605-7E42-182A-AF8D-FE16E25FBDE8}"/>
              </a:ext>
            </a:extLst>
          </p:cNvPr>
          <p:cNvSpPr>
            <a:spLocks noGrp="1"/>
          </p:cNvSpPr>
          <p:nvPr>
            <p:ph sz="half" idx="2"/>
          </p:nvPr>
        </p:nvSpPr>
        <p:spPr/>
        <p:txBody>
          <a:bodyPr>
            <a:normAutofit lnSpcReduction="10000"/>
          </a:bodyPr>
          <a:lstStyle/>
          <a:p>
            <a:r>
              <a:rPr lang="en-CA" dirty="0"/>
              <a:t>Leukemia </a:t>
            </a:r>
          </a:p>
          <a:p>
            <a:r>
              <a:rPr lang="en-CA" dirty="0"/>
              <a:t>Lymphoma </a:t>
            </a:r>
          </a:p>
          <a:p>
            <a:r>
              <a:rPr lang="en-CA" dirty="0"/>
              <a:t>Polycythemia rubra vera </a:t>
            </a:r>
          </a:p>
          <a:p>
            <a:r>
              <a:rPr lang="en-CA" dirty="0"/>
              <a:t>Paraneoplastic syndrome</a:t>
            </a:r>
          </a:p>
          <a:p>
            <a:r>
              <a:rPr lang="en-CA" dirty="0"/>
              <a:t>Drugs </a:t>
            </a:r>
          </a:p>
          <a:p>
            <a:r>
              <a:rPr lang="en-CA" dirty="0"/>
              <a:t>Multiple sclerosis </a:t>
            </a:r>
          </a:p>
          <a:p>
            <a:r>
              <a:rPr lang="en-CA" dirty="0"/>
              <a:t>Psychiatric disease</a:t>
            </a:r>
            <a:endParaRPr lang="en-US" dirty="0"/>
          </a:p>
        </p:txBody>
      </p:sp>
    </p:spTree>
    <p:extLst>
      <p:ext uri="{BB962C8B-B14F-4D97-AF65-F5344CB8AC3E}">
        <p14:creationId xmlns:p14="http://schemas.microsoft.com/office/powerpoint/2010/main" val="204955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DDx Elevated Bile Acids</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normAutofit/>
          </a:bodyPr>
          <a:lstStyle/>
          <a:p>
            <a:r>
              <a:rPr lang="en-CA" dirty="0"/>
              <a:t>Primary biliary cholangitis</a:t>
            </a:r>
          </a:p>
          <a:p>
            <a:r>
              <a:rPr lang="en-CA" dirty="0"/>
              <a:t>Obstructive bile duct lesion</a:t>
            </a:r>
          </a:p>
          <a:p>
            <a:r>
              <a:rPr lang="en-CA" dirty="0"/>
              <a:t>Primary sclerosing cholangitis</a:t>
            </a:r>
          </a:p>
          <a:p>
            <a:r>
              <a:rPr lang="en-CA" dirty="0"/>
              <a:t>Drugs (</a:t>
            </a:r>
            <a:r>
              <a:rPr lang="en-CA" dirty="0" err="1"/>
              <a:t>septra</a:t>
            </a:r>
            <a:r>
              <a:rPr lang="en-CA" dirty="0"/>
              <a:t>)</a:t>
            </a:r>
          </a:p>
          <a:p>
            <a:r>
              <a:rPr lang="en-CA" dirty="0"/>
              <a:t>Liver tumour</a:t>
            </a:r>
          </a:p>
          <a:p>
            <a:r>
              <a:rPr lang="en-CA" dirty="0"/>
              <a:t>Infection (hepatitis, EBV)</a:t>
            </a:r>
          </a:p>
          <a:p>
            <a:r>
              <a:rPr lang="en-CA" dirty="0"/>
              <a:t>Autoimmune</a:t>
            </a:r>
          </a:p>
          <a:p>
            <a:endParaRPr lang="en-CA" dirty="0"/>
          </a:p>
        </p:txBody>
      </p:sp>
    </p:spTree>
    <p:extLst>
      <p:ext uri="{BB962C8B-B14F-4D97-AF65-F5344CB8AC3E}">
        <p14:creationId xmlns:p14="http://schemas.microsoft.com/office/powerpoint/2010/main" val="3230867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pPr algn="ctr"/>
            <a:r>
              <a:rPr lang="en-US" dirty="0"/>
              <a:t>Possible Further Lab Testing </a:t>
            </a:r>
          </a:p>
        </p:txBody>
      </p:sp>
      <p:sp>
        <p:nvSpPr>
          <p:cNvPr id="4" name="Content Placeholder 3">
            <a:extLst>
              <a:ext uri="{FF2B5EF4-FFF2-40B4-BE49-F238E27FC236}">
                <a16:creationId xmlns:a16="http://schemas.microsoft.com/office/drawing/2014/main" id="{DC44F9E3-0CDF-8C9F-140D-5DD6A96FB57B}"/>
              </a:ext>
            </a:extLst>
          </p:cNvPr>
          <p:cNvSpPr>
            <a:spLocks noGrp="1"/>
          </p:cNvSpPr>
          <p:nvPr>
            <p:ph idx="1"/>
          </p:nvPr>
        </p:nvSpPr>
        <p:spPr/>
        <p:txBody>
          <a:bodyPr>
            <a:normAutofit lnSpcReduction="10000"/>
          </a:bodyPr>
          <a:lstStyle/>
          <a:p>
            <a:r>
              <a:rPr lang="en-US" dirty="0"/>
              <a:t>Liver panel</a:t>
            </a:r>
          </a:p>
          <a:p>
            <a:r>
              <a:rPr lang="en-US" dirty="0"/>
              <a:t>INR/PTT</a:t>
            </a:r>
          </a:p>
          <a:p>
            <a:r>
              <a:rPr lang="en-US" dirty="0"/>
              <a:t>Hepatitis serology</a:t>
            </a:r>
          </a:p>
          <a:p>
            <a:r>
              <a:rPr lang="en-US" dirty="0"/>
              <a:t>Blood sugar</a:t>
            </a:r>
          </a:p>
          <a:p>
            <a:r>
              <a:rPr lang="en-US" dirty="0"/>
              <a:t>Liver MRI</a:t>
            </a:r>
          </a:p>
          <a:p>
            <a:r>
              <a:rPr lang="en-US" dirty="0"/>
              <a:t>Liver ultrasound</a:t>
            </a:r>
          </a:p>
          <a:p>
            <a:r>
              <a:rPr lang="en-US" dirty="0"/>
              <a:t>Tox screen</a:t>
            </a:r>
          </a:p>
          <a:p>
            <a:r>
              <a:rPr lang="en-US" dirty="0"/>
              <a:t>CBC</a:t>
            </a:r>
          </a:p>
          <a:p>
            <a:r>
              <a:rPr lang="en-US" dirty="0"/>
              <a:t>Autoimmune markers </a:t>
            </a:r>
          </a:p>
          <a:p>
            <a:endParaRPr lang="en-US" dirty="0"/>
          </a:p>
        </p:txBody>
      </p:sp>
    </p:spTree>
    <p:extLst>
      <p:ext uri="{BB962C8B-B14F-4D97-AF65-F5344CB8AC3E}">
        <p14:creationId xmlns:p14="http://schemas.microsoft.com/office/powerpoint/2010/main" val="96419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Management	</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normAutofit/>
          </a:bodyPr>
          <a:lstStyle/>
          <a:p>
            <a:r>
              <a:rPr lang="en-US" dirty="0"/>
              <a:t>Referral to OBGYN, MFM, hepatology</a:t>
            </a:r>
          </a:p>
          <a:p>
            <a:r>
              <a:rPr lang="en-US" dirty="0"/>
              <a:t>Delivery is the cure</a:t>
            </a:r>
          </a:p>
          <a:p>
            <a:r>
              <a:rPr lang="en-US" dirty="0"/>
              <a:t>Goals are to minimize risk to fetus</a:t>
            </a:r>
          </a:p>
          <a:p>
            <a:pPr lvl="1"/>
            <a:r>
              <a:rPr lang="en-US" dirty="0"/>
              <a:t>Prematurity vs sudden fetal death</a:t>
            </a:r>
          </a:p>
        </p:txBody>
      </p:sp>
    </p:spTree>
    <p:extLst>
      <p:ext uri="{BB962C8B-B14F-4D97-AF65-F5344CB8AC3E}">
        <p14:creationId xmlns:p14="http://schemas.microsoft.com/office/powerpoint/2010/main" val="169256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lstStyle/>
          <a:p>
            <a:r>
              <a:rPr lang="en-US" dirty="0"/>
              <a:t>Maternal monitoring:</a:t>
            </a:r>
          </a:p>
          <a:p>
            <a:pPr lvl="1"/>
            <a:r>
              <a:rPr lang="en-US" dirty="0"/>
              <a:t>Monitor ALT, bile acids, PT</a:t>
            </a:r>
          </a:p>
          <a:p>
            <a:pPr lvl="1"/>
            <a:r>
              <a:rPr lang="en-US" dirty="0"/>
              <a:t>?frequency</a:t>
            </a:r>
          </a:p>
          <a:p>
            <a:r>
              <a:rPr lang="en-US" dirty="0"/>
              <a:t>Fetal monitoring:</a:t>
            </a:r>
          </a:p>
          <a:p>
            <a:pPr lvl="1"/>
            <a:r>
              <a:rPr lang="en-US" dirty="0"/>
              <a:t>All women should be doing kick counts</a:t>
            </a:r>
          </a:p>
          <a:p>
            <a:pPr lvl="1"/>
            <a:r>
              <a:rPr lang="en-US" dirty="0"/>
              <a:t>No evidence that NSTs or BPPs can predict still birth</a:t>
            </a:r>
          </a:p>
          <a:p>
            <a:pPr lvl="1"/>
            <a:r>
              <a:rPr lang="en-US" dirty="0"/>
              <a:t>But do them anyways . . . ?? </a:t>
            </a:r>
          </a:p>
          <a:p>
            <a:r>
              <a:rPr lang="en-US" dirty="0"/>
              <a:t>Monitoring in labour</a:t>
            </a:r>
          </a:p>
          <a:p>
            <a:pPr lvl="1"/>
            <a:r>
              <a:rPr lang="en-US" dirty="0"/>
              <a:t>CEFM if bile acids &gt; 100</a:t>
            </a:r>
          </a:p>
          <a:p>
            <a:pPr lvl="1"/>
            <a:r>
              <a:rPr lang="en-US" dirty="0"/>
              <a:t>If bile acids &lt; 100 monitor as per obstetrical indications</a:t>
            </a:r>
          </a:p>
          <a:p>
            <a:endParaRPr lang="en-US" dirty="0"/>
          </a:p>
        </p:txBody>
      </p:sp>
    </p:spTree>
    <p:extLst>
      <p:ext uri="{BB962C8B-B14F-4D97-AF65-F5344CB8AC3E}">
        <p14:creationId xmlns:p14="http://schemas.microsoft.com/office/powerpoint/2010/main" val="139286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a:t>Symptom </a:t>
            </a:r>
            <a:r>
              <a:rPr lang="en-US" dirty="0"/>
              <a:t>Management:</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normAutofit lnSpcReduction="10000"/>
          </a:bodyPr>
          <a:lstStyle/>
          <a:p>
            <a:r>
              <a:rPr lang="en-US" dirty="0"/>
              <a:t>Topical emollients (menthol)</a:t>
            </a:r>
          </a:p>
          <a:p>
            <a:r>
              <a:rPr lang="en-US" dirty="0"/>
              <a:t>Antihistamines (itch and sedation)</a:t>
            </a:r>
          </a:p>
          <a:p>
            <a:r>
              <a:rPr lang="en-US" b="1" dirty="0" err="1"/>
              <a:t>Usodeoxycholic</a:t>
            </a:r>
            <a:r>
              <a:rPr lang="en-US" b="1" dirty="0"/>
              <a:t> acid (UDCA)</a:t>
            </a:r>
          </a:p>
          <a:p>
            <a:pPr lvl="1"/>
            <a:r>
              <a:rPr lang="en-US" b="1" dirty="0"/>
              <a:t>10-15 mg/kg/day to 21 mg/kg/day</a:t>
            </a:r>
          </a:p>
          <a:p>
            <a:pPr lvl="1"/>
            <a:r>
              <a:rPr lang="en-US" b="1" dirty="0"/>
              <a:t>300 mg po bid </a:t>
            </a:r>
          </a:p>
          <a:p>
            <a:pPr lvl="1"/>
            <a:r>
              <a:rPr lang="en-US" b="1" dirty="0"/>
              <a:t>Will have effect in 1-2 weeks</a:t>
            </a:r>
          </a:p>
          <a:p>
            <a:r>
              <a:rPr lang="en-US" dirty="0"/>
              <a:t>Rifampin</a:t>
            </a:r>
          </a:p>
          <a:p>
            <a:pPr lvl="1"/>
            <a:r>
              <a:rPr lang="en-US" dirty="0"/>
              <a:t>Experimental</a:t>
            </a:r>
          </a:p>
          <a:p>
            <a:r>
              <a:rPr lang="en-US" dirty="0"/>
              <a:t>Vitamin K</a:t>
            </a:r>
          </a:p>
          <a:p>
            <a:pPr lvl="1"/>
            <a:r>
              <a:rPr lang="en-US" dirty="0"/>
              <a:t>Only if steatorrhea and abnormal coagulation studies</a:t>
            </a:r>
          </a:p>
        </p:txBody>
      </p:sp>
    </p:spTree>
    <p:extLst>
      <p:ext uri="{BB962C8B-B14F-4D97-AF65-F5344CB8AC3E}">
        <p14:creationId xmlns:p14="http://schemas.microsoft.com/office/powerpoint/2010/main" val="52548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When to induce</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lstStyle/>
          <a:p>
            <a:r>
              <a:rPr lang="en-US" dirty="0"/>
              <a:t>Based on one study . .. .. </a:t>
            </a:r>
          </a:p>
          <a:p>
            <a:pPr lvl="1"/>
            <a:r>
              <a:rPr lang="en-US" dirty="0"/>
              <a:t>Risk of still birth is only based on peak bile acid levels</a:t>
            </a:r>
          </a:p>
          <a:p>
            <a:pPr lvl="1"/>
            <a:r>
              <a:rPr lang="en-US" dirty="0"/>
              <a:t>Not associated with itching or other liver parameters</a:t>
            </a:r>
          </a:p>
          <a:p>
            <a:pPr lvl="1"/>
            <a:r>
              <a:rPr lang="en-US" dirty="0"/>
              <a:t>Baseline risk of IUFD in UK was 0.29%, 0.1-0.3% in the US</a:t>
            </a:r>
          </a:p>
          <a:p>
            <a:pPr lvl="1"/>
            <a:endParaRPr lang="en-US" dirty="0"/>
          </a:p>
          <a:p>
            <a:pPr lvl="1"/>
            <a:endParaRPr lang="en-US" dirty="0"/>
          </a:p>
        </p:txBody>
      </p:sp>
    </p:spTree>
    <p:extLst>
      <p:ext uri="{BB962C8B-B14F-4D97-AF65-F5344CB8AC3E}">
        <p14:creationId xmlns:p14="http://schemas.microsoft.com/office/powerpoint/2010/main" val="371007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When to induce: Green Top</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normAutofit lnSpcReduction="10000"/>
          </a:bodyPr>
          <a:lstStyle/>
          <a:p>
            <a:r>
              <a:rPr lang="en-US" dirty="0"/>
              <a:t>Rate of IUFD was based on bile acids</a:t>
            </a:r>
          </a:p>
          <a:p>
            <a:pPr lvl="1"/>
            <a:r>
              <a:rPr lang="en-US" dirty="0"/>
              <a:t>Severe ICP: &gt; 100 </a:t>
            </a:r>
            <a:r>
              <a:rPr lang="en-US" dirty="0" err="1"/>
              <a:t>umol</a:t>
            </a:r>
            <a:r>
              <a:rPr lang="en-US" dirty="0"/>
              <a:t>/L </a:t>
            </a:r>
          </a:p>
          <a:p>
            <a:pPr lvl="2"/>
            <a:r>
              <a:rPr lang="en-US" dirty="0"/>
              <a:t>Prevalence was 3.44 % or 18/524</a:t>
            </a:r>
          </a:p>
          <a:p>
            <a:pPr lvl="2"/>
            <a:r>
              <a:rPr lang="en-US" dirty="0"/>
              <a:t>Advised IOL at 35 to 36 weeks</a:t>
            </a:r>
          </a:p>
          <a:p>
            <a:pPr lvl="1"/>
            <a:r>
              <a:rPr lang="en-US" dirty="0"/>
              <a:t>Moderate ICP: 40 – 99 </a:t>
            </a:r>
            <a:r>
              <a:rPr lang="en-US" dirty="0" err="1"/>
              <a:t>umol</a:t>
            </a:r>
            <a:r>
              <a:rPr lang="en-US" dirty="0"/>
              <a:t>/L</a:t>
            </a:r>
          </a:p>
          <a:p>
            <a:pPr lvl="2"/>
            <a:r>
              <a:rPr lang="en-US" dirty="0"/>
              <a:t>Prevalence was 0.28% or 4/14</a:t>
            </a:r>
          </a:p>
          <a:p>
            <a:pPr lvl="2"/>
            <a:r>
              <a:rPr lang="en-US" dirty="0"/>
              <a:t>Advised IOL at 38 – 39 weeks (</a:t>
            </a:r>
            <a:r>
              <a:rPr lang="en-US" dirty="0" err="1"/>
              <a:t>greentop</a:t>
            </a:r>
            <a:r>
              <a:rPr lang="en-US" dirty="0"/>
              <a:t>)</a:t>
            </a:r>
          </a:p>
          <a:p>
            <a:pPr lvl="1"/>
            <a:r>
              <a:rPr lang="en-US" dirty="0"/>
              <a:t>Mild ICP: 19 – 29 </a:t>
            </a:r>
            <a:r>
              <a:rPr lang="en-US" dirty="0" err="1"/>
              <a:t>umol</a:t>
            </a:r>
            <a:r>
              <a:rPr lang="en-US" dirty="0"/>
              <a:t>/L</a:t>
            </a:r>
          </a:p>
          <a:p>
            <a:pPr lvl="2"/>
            <a:r>
              <a:rPr lang="en-US" dirty="0"/>
              <a:t>Prevalence was 0.13% or 3/2310</a:t>
            </a:r>
          </a:p>
          <a:p>
            <a:pPr lvl="1"/>
            <a:r>
              <a:rPr lang="en-US" dirty="0"/>
              <a:t>Women with ICP and other comorbidities</a:t>
            </a:r>
          </a:p>
          <a:p>
            <a:pPr lvl="2"/>
            <a:r>
              <a:rPr lang="en-US" dirty="0"/>
              <a:t>Unknown risk of still birth</a:t>
            </a:r>
          </a:p>
          <a:p>
            <a:pPr lvl="2"/>
            <a:r>
              <a:rPr lang="en-US" dirty="0"/>
              <a:t>Consider IOL at 36 – 39 weeks</a:t>
            </a:r>
          </a:p>
          <a:p>
            <a:pPr lvl="2"/>
            <a:endParaRPr lang="en-US" dirty="0"/>
          </a:p>
          <a:p>
            <a:pPr lvl="1"/>
            <a:endParaRPr lang="en-US" dirty="0"/>
          </a:p>
          <a:p>
            <a:pPr lvl="1"/>
            <a:endParaRPr lang="en-US" dirty="0"/>
          </a:p>
        </p:txBody>
      </p:sp>
    </p:spTree>
    <p:extLst>
      <p:ext uri="{BB962C8B-B14F-4D97-AF65-F5344CB8AC3E}">
        <p14:creationId xmlns:p14="http://schemas.microsoft.com/office/powerpoint/2010/main" val="187648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b="1" dirty="0"/>
              <a:t>Disclosure Slide</a:t>
            </a:r>
            <a:endParaRPr lang="en-CA" dirty="0"/>
          </a:p>
        </p:txBody>
      </p:sp>
      <p:sp>
        <p:nvSpPr>
          <p:cNvPr id="7" name="Content Placeholder 6"/>
          <p:cNvSpPr>
            <a:spLocks noGrp="1"/>
          </p:cNvSpPr>
          <p:nvPr>
            <p:ph idx="1"/>
          </p:nvPr>
        </p:nvSpPr>
        <p:spPr/>
        <p:txBody>
          <a:bodyPr>
            <a:normAutofit/>
          </a:bodyPr>
          <a:lstStyle/>
          <a:p>
            <a:pPr marL="342900" lvl="0" indent="-342900"/>
            <a:r>
              <a:rPr lang="en-CA" sz="2000" b="1" dirty="0">
                <a:solidFill>
                  <a:prstClr val="black"/>
                </a:solidFill>
              </a:rPr>
              <a:t>Relationships with commercial interests:</a:t>
            </a:r>
          </a:p>
          <a:p>
            <a:pPr marL="742950" lvl="1" indent="-285750">
              <a:buFont typeface="Arial" pitchFamily="34" charset="0"/>
              <a:buChar char="–"/>
            </a:pPr>
            <a:r>
              <a:rPr lang="en-CA" sz="2000" b="1" dirty="0"/>
              <a:t>Grants/Research Support: </a:t>
            </a:r>
            <a:r>
              <a:rPr lang="en-CA" sz="2000" dirty="0"/>
              <a:t>TBRHSC Seed </a:t>
            </a:r>
            <a:r>
              <a:rPr lang="en-CA" sz="2000" dirty="0" err="1"/>
              <a:t>funcing</a:t>
            </a:r>
            <a:endParaRPr lang="en-CA" sz="2000" dirty="0"/>
          </a:p>
          <a:p>
            <a:pPr marL="742950" lvl="1" indent="-285750">
              <a:buFont typeface="Arial" pitchFamily="34" charset="0"/>
              <a:buChar char="–"/>
            </a:pPr>
            <a:r>
              <a:rPr lang="en-CA" sz="2000" b="1" dirty="0"/>
              <a:t>Speakers Bureau/Honoraria: </a:t>
            </a:r>
            <a:r>
              <a:rPr lang="en-CA" sz="2000" dirty="0"/>
              <a:t>Bayer, Pfizer, Hologic</a:t>
            </a:r>
          </a:p>
          <a:p>
            <a:r>
              <a:rPr lang="en-CA" sz="2000" b="1" dirty="0"/>
              <a:t>Potential for conflict(s) of interest:</a:t>
            </a:r>
          </a:p>
          <a:p>
            <a:pPr lvl="1"/>
            <a:r>
              <a:rPr lang="en-CA" sz="2000" dirty="0"/>
              <a:t>I am a member of the Conference SPC</a:t>
            </a:r>
            <a:endParaRPr lang="en-CA" dirty="0"/>
          </a:p>
        </p:txBody>
      </p:sp>
    </p:spTree>
    <p:extLst>
      <p:ext uri="{BB962C8B-B14F-4D97-AF65-F5344CB8AC3E}">
        <p14:creationId xmlns:p14="http://schemas.microsoft.com/office/powerpoint/2010/main" val="266080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When to induce: MFM</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normAutofit/>
          </a:bodyPr>
          <a:lstStyle/>
          <a:p>
            <a:r>
              <a:rPr lang="en-US" dirty="0"/>
              <a:t>Rate of IUFD was based on bile acids</a:t>
            </a:r>
          </a:p>
          <a:p>
            <a:pPr lvl="1"/>
            <a:r>
              <a:rPr lang="en-US" dirty="0"/>
              <a:t>If &gt; 100 </a:t>
            </a:r>
            <a:r>
              <a:rPr lang="en-US" dirty="0" err="1"/>
              <a:t>umol</a:t>
            </a:r>
            <a:r>
              <a:rPr lang="en-US" dirty="0"/>
              <a:t>/L induce at 36 weeks </a:t>
            </a:r>
          </a:p>
          <a:p>
            <a:pPr lvl="1"/>
            <a:r>
              <a:rPr lang="en-US" dirty="0"/>
              <a:t>If &lt; 100 </a:t>
            </a:r>
            <a:r>
              <a:rPr lang="en-US" dirty="0" err="1"/>
              <a:t>umol</a:t>
            </a:r>
            <a:r>
              <a:rPr lang="en-US" dirty="0"/>
              <a:t>/L induce between 36 and 38+6</a:t>
            </a:r>
          </a:p>
          <a:p>
            <a:pPr lvl="1"/>
            <a:r>
              <a:rPr lang="en-US" dirty="0"/>
              <a:t>If high risk induce between 34 – 36 weeks</a:t>
            </a:r>
          </a:p>
          <a:p>
            <a:pPr lvl="2"/>
            <a:r>
              <a:rPr lang="en-US" dirty="0"/>
              <a:t>Previous still birth due to cholestasis</a:t>
            </a:r>
          </a:p>
          <a:p>
            <a:pPr lvl="2"/>
            <a:r>
              <a:rPr lang="en-US" dirty="0"/>
              <a:t>Excruciating itching</a:t>
            </a:r>
          </a:p>
          <a:p>
            <a:pPr lvl="2"/>
            <a:r>
              <a:rPr lang="en-US" dirty="0"/>
              <a:t>Worsening hepatic function</a:t>
            </a:r>
          </a:p>
          <a:p>
            <a:pPr lvl="1"/>
            <a:endParaRPr lang="en-US" dirty="0"/>
          </a:p>
          <a:p>
            <a:pPr lvl="1"/>
            <a:endParaRPr lang="en-US" dirty="0"/>
          </a:p>
        </p:txBody>
      </p:sp>
    </p:spTree>
    <p:extLst>
      <p:ext uri="{BB962C8B-B14F-4D97-AF65-F5344CB8AC3E}">
        <p14:creationId xmlns:p14="http://schemas.microsoft.com/office/powerpoint/2010/main" val="380719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When to induce: The Real World</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normAutofit/>
          </a:bodyPr>
          <a:lstStyle/>
          <a:p>
            <a:r>
              <a:rPr lang="en-US" dirty="0"/>
              <a:t>There is increased risk of still birth</a:t>
            </a:r>
          </a:p>
          <a:p>
            <a:r>
              <a:rPr lang="en-US" dirty="0"/>
              <a:t>Still birth is unpredictable</a:t>
            </a:r>
          </a:p>
          <a:p>
            <a:r>
              <a:rPr lang="en-US" dirty="0"/>
              <a:t>The ARRIVE trial changes our perception of induction risk </a:t>
            </a:r>
          </a:p>
          <a:p>
            <a:r>
              <a:rPr lang="en-US" dirty="0"/>
              <a:t>Definition of comorbidities and worsening liver function is vague</a:t>
            </a:r>
          </a:p>
          <a:p>
            <a:r>
              <a:rPr lang="en-US" dirty="0"/>
              <a:t>The patient has a perception of risk as well</a:t>
            </a:r>
          </a:p>
          <a:p>
            <a:endParaRPr lang="en-US" dirty="0"/>
          </a:p>
          <a:p>
            <a:pPr lvl="1"/>
            <a:endParaRPr lang="en-US" dirty="0"/>
          </a:p>
        </p:txBody>
      </p:sp>
    </p:spTree>
    <p:extLst>
      <p:ext uri="{BB962C8B-B14F-4D97-AF65-F5344CB8AC3E}">
        <p14:creationId xmlns:p14="http://schemas.microsoft.com/office/powerpoint/2010/main" val="185219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C2ED23-FF20-BC86-8683-45FD2836A637}"/>
              </a:ext>
            </a:extLst>
          </p:cNvPr>
          <p:cNvSpPr>
            <a:spLocks noGrp="1"/>
          </p:cNvSpPr>
          <p:nvPr>
            <p:ph idx="1"/>
          </p:nvPr>
        </p:nvSpPr>
        <p:spPr/>
        <p:txBody>
          <a:bodyPr/>
          <a:lstStyle/>
          <a:p>
            <a:endParaRPr lang="en-US"/>
          </a:p>
        </p:txBody>
      </p:sp>
      <p:pic>
        <p:nvPicPr>
          <p:cNvPr id="3074" name="Picture 2" descr="Confusion Corner | The Daily Create is part of my DS106 cour… | Flickr">
            <a:extLst>
              <a:ext uri="{FF2B5EF4-FFF2-40B4-BE49-F238E27FC236}">
                <a16:creationId xmlns:a16="http://schemas.microsoft.com/office/drawing/2014/main" id="{624118FB-6B26-F4B5-C4D4-3E8E82EA2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155" y="1690689"/>
            <a:ext cx="5393690" cy="404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8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Follow up	</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lstStyle/>
          <a:p>
            <a:r>
              <a:rPr lang="en-US" dirty="0"/>
              <a:t>Repeat bile acids and LFTs to ensure return to normal levels at least 4 weeks postpartum</a:t>
            </a:r>
          </a:p>
          <a:p>
            <a:r>
              <a:rPr lang="en-US" dirty="0"/>
              <a:t>No need to avoid OCPs </a:t>
            </a:r>
          </a:p>
          <a:p>
            <a:r>
              <a:rPr lang="en-US" dirty="0"/>
              <a:t>No need to avoid HT later in life </a:t>
            </a:r>
          </a:p>
          <a:p>
            <a:r>
              <a:rPr lang="en-US" dirty="0"/>
              <a:t>Risk in subsequent pregnancies is high</a:t>
            </a:r>
          </a:p>
        </p:txBody>
      </p:sp>
    </p:spTree>
    <p:extLst>
      <p:ext uri="{BB962C8B-B14F-4D97-AF65-F5344CB8AC3E}">
        <p14:creationId xmlns:p14="http://schemas.microsoft.com/office/powerpoint/2010/main" val="2215944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1057-929A-E0A1-A36A-22D651067C4A}"/>
              </a:ext>
            </a:extLst>
          </p:cNvPr>
          <p:cNvSpPr>
            <a:spLocks noGrp="1"/>
          </p:cNvSpPr>
          <p:nvPr>
            <p:ph type="title"/>
          </p:nvPr>
        </p:nvSpPr>
        <p:spPr/>
        <p:txBody>
          <a:bodyPr/>
          <a:lstStyle/>
          <a:p>
            <a:r>
              <a:rPr lang="en-US" dirty="0"/>
              <a:t>Pop Quiz: True or False</a:t>
            </a:r>
          </a:p>
        </p:txBody>
      </p:sp>
      <p:sp>
        <p:nvSpPr>
          <p:cNvPr id="3" name="Content Placeholder 2">
            <a:extLst>
              <a:ext uri="{FF2B5EF4-FFF2-40B4-BE49-F238E27FC236}">
                <a16:creationId xmlns:a16="http://schemas.microsoft.com/office/drawing/2014/main" id="{09CA50D8-6110-FCA1-78C4-801E975E554C}"/>
              </a:ext>
            </a:extLst>
          </p:cNvPr>
          <p:cNvSpPr>
            <a:spLocks noGrp="1"/>
          </p:cNvSpPr>
          <p:nvPr>
            <p:ph idx="1"/>
          </p:nvPr>
        </p:nvSpPr>
        <p:spPr>
          <a:xfrm>
            <a:off x="628650" y="1825625"/>
            <a:ext cx="7886700" cy="1603375"/>
          </a:xfrm>
        </p:spPr>
        <p:txBody>
          <a:bodyPr>
            <a:normAutofit/>
          </a:bodyPr>
          <a:lstStyle/>
          <a:p>
            <a:r>
              <a:rPr lang="en-US" sz="3200" dirty="0"/>
              <a:t>The guidelines say that Hepatitis C is a risk factor for ICP but we should not routinely test for it</a:t>
            </a:r>
          </a:p>
        </p:txBody>
      </p:sp>
      <p:sp>
        <p:nvSpPr>
          <p:cNvPr id="5" name="Content Placeholder 2">
            <a:extLst>
              <a:ext uri="{FF2B5EF4-FFF2-40B4-BE49-F238E27FC236}">
                <a16:creationId xmlns:a16="http://schemas.microsoft.com/office/drawing/2014/main" id="{099CB233-1FCF-815E-E33B-E1BDA830C009}"/>
              </a:ext>
            </a:extLst>
          </p:cNvPr>
          <p:cNvSpPr txBox="1">
            <a:spLocks/>
          </p:cNvSpPr>
          <p:nvPr/>
        </p:nvSpPr>
        <p:spPr>
          <a:xfrm>
            <a:off x="628650" y="3120827"/>
            <a:ext cx="78867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The diagnosis is made based on a history of itching without rash and elevated bile acids</a:t>
            </a:r>
          </a:p>
        </p:txBody>
      </p:sp>
      <p:sp>
        <p:nvSpPr>
          <p:cNvPr id="6" name="Content Placeholder 2">
            <a:extLst>
              <a:ext uri="{FF2B5EF4-FFF2-40B4-BE49-F238E27FC236}">
                <a16:creationId xmlns:a16="http://schemas.microsoft.com/office/drawing/2014/main" id="{DAB1598F-1189-5C9D-2E5E-C0CB32755195}"/>
              </a:ext>
            </a:extLst>
          </p:cNvPr>
          <p:cNvSpPr txBox="1">
            <a:spLocks/>
          </p:cNvSpPr>
          <p:nvPr/>
        </p:nvSpPr>
        <p:spPr>
          <a:xfrm>
            <a:off x="628650" y="4106169"/>
            <a:ext cx="78867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t>Ursodeoxycholic</a:t>
            </a:r>
            <a:r>
              <a:rPr lang="en-US" sz="3200" dirty="0"/>
              <a:t> acid is the treatment of choice because it decreases itching and bile acid levels</a:t>
            </a:r>
          </a:p>
        </p:txBody>
      </p:sp>
      <p:sp>
        <p:nvSpPr>
          <p:cNvPr id="7" name="Content Placeholder 2">
            <a:extLst>
              <a:ext uri="{FF2B5EF4-FFF2-40B4-BE49-F238E27FC236}">
                <a16:creationId xmlns:a16="http://schemas.microsoft.com/office/drawing/2014/main" id="{ECBCADD4-5C96-F0D9-334C-7B5795AB8174}"/>
              </a:ext>
            </a:extLst>
          </p:cNvPr>
          <p:cNvSpPr txBox="1">
            <a:spLocks/>
          </p:cNvSpPr>
          <p:nvPr/>
        </p:nvSpPr>
        <p:spPr>
          <a:xfrm>
            <a:off x="628650" y="5401371"/>
            <a:ext cx="78867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Induction of labour decreases the risk of stillbirth </a:t>
            </a:r>
          </a:p>
        </p:txBody>
      </p:sp>
    </p:spTree>
    <p:extLst>
      <p:ext uri="{BB962C8B-B14F-4D97-AF65-F5344CB8AC3E}">
        <p14:creationId xmlns:p14="http://schemas.microsoft.com/office/powerpoint/2010/main" val="21540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xit" presetSubtype="0" fill="hold" grpId="0" nodeType="clickEffect">
                                  <p:stCondLst>
                                    <p:cond delay="0"/>
                                  </p:stCondLst>
                                  <p:childTnLst>
                                    <p:animEffect transition="out" filter="fade">
                                      <p:cBhvr>
                                        <p:cTn id="10" dur="1000" accel="50000">
                                          <p:stCondLst>
                                            <p:cond delay="0"/>
                                          </p:stCondLst>
                                        </p:cTn>
                                        <p:tgtEl>
                                          <p:spTgt spid="3">
                                            <p:txEl>
                                              <p:pRg st="0" end="0"/>
                                            </p:txEl>
                                          </p:spTgt>
                                        </p:tgtEl>
                                      </p:cBhvr>
                                    </p:animEffect>
                                    <p:anim calcmode="lin" valueType="num">
                                      <p:cBhvr>
                                        <p:cTn id="11" dur="500" accel="50000">
                                          <p:stCondLst>
                                            <p:cond delay="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12" dur="500" decel="50000">
                                          <p:stCondLst>
                                            <p:cond delay="50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13" dur="500" accel="50000">
                                          <p:stCondLst>
                                            <p:cond delay="500"/>
                                          </p:stCondLst>
                                        </p:cTn>
                                        <p:tgtEl>
                                          <p:spTgt spid="3">
                                            <p:txEl>
                                              <p:pRg st="0" end="0"/>
                                            </p:txEl>
                                          </p:spTgt>
                                        </p:tgtEl>
                                        <p:attrNameLst>
                                          <p:attrName>ppt_x</p:attrName>
                                        </p:attrNameLst>
                                      </p:cBhvr>
                                      <p:tavLst>
                                        <p:tav tm="0">
                                          <p:val>
                                            <p:strVal val="ppt_x"/>
                                          </p:val>
                                        </p:tav>
                                        <p:tav tm="100000">
                                          <p:val>
                                            <p:strVal val="ppt_x+.4"/>
                                          </p:val>
                                        </p:tav>
                                      </p:tavLst>
                                    </p:anim>
                                    <p:anim calcmode="lin" valueType="num">
                                      <p:cBhvr>
                                        <p:cTn id="14" dur="1000"/>
                                        <p:tgtEl>
                                          <p:spTgt spid="3">
                                            <p:txEl>
                                              <p:pRg st="0" end="0"/>
                                            </p:txEl>
                                          </p:spTgt>
                                        </p:tgtEl>
                                        <p:attrNameLst>
                                          <p:attrName>ppt_h</p:attrName>
                                        </p:attrNameLst>
                                      </p:cBhvr>
                                      <p:tavLst>
                                        <p:tav tm="0">
                                          <p:val>
                                            <p:strVal val="ppt_h"/>
                                          </p:val>
                                        </p:tav>
                                        <p:tav tm="100000">
                                          <p:val>
                                            <p:strVal val="ppt_h"/>
                                          </p:val>
                                        </p:tav>
                                      </p:tavLst>
                                    </p:anim>
                                    <p:anim calcmode="lin" valueType="num">
                                      <p:cBhvr>
                                        <p:cTn id="15" dur="500" accel="50000">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decel="50000">
                                          <p:stCondLst>
                                            <p:cond delay="50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p:stCondLst>
                                            <p:cond delay="500"/>
                                          </p:stCondLst>
                                        </p:cTn>
                                        <p:tgtEl>
                                          <p:spTgt spid="3">
                                            <p:txEl>
                                              <p:pRg st="0" end="0"/>
                                            </p:txEl>
                                          </p:spTgt>
                                        </p:tgtEl>
                                        <p:attrNameLst>
                                          <p:attrName>style.rotation</p:attrName>
                                        </p:attrNameLst>
                                      </p:cBhvr>
                                      <p:tavLst>
                                        <p:tav tm="0">
                                          <p:val>
                                            <p:fltVal val="0"/>
                                          </p:val>
                                        </p:tav>
                                        <p:tav tm="100000">
                                          <p:val>
                                            <p:fltVal val="-90"/>
                                          </p:val>
                                        </p:tav>
                                      </p:tavLst>
                                    </p:anim>
                                    <p:set>
                                      <p:cBhvr>
                                        <p:cTn id="18"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linds(horizontal)">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xit" presetSubtype="0" fill="hold" grpId="0" nodeType="clickEffect">
                                  <p:stCondLst>
                                    <p:cond delay="0"/>
                                  </p:stCondLst>
                                  <p:childTnLst>
                                    <p:animEffect transition="out" filter="wedge">
                                      <p:cBhvr>
                                        <p:cTn id="27" dur="2000"/>
                                        <p:tgtEl>
                                          <p:spTgt spid="5">
                                            <p:txEl>
                                              <p:pRg st="0" end="0"/>
                                            </p:txEl>
                                          </p:spTgt>
                                        </p:tgtEl>
                                      </p:cBhvr>
                                    </p:animEffect>
                                    <p:set>
                                      <p:cBhvr>
                                        <p:cTn id="28"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1"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checkerboard(across)">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xit" presetSubtype="0" fill="hold" grpId="0" nodeType="clickEffect">
                                  <p:stCondLst>
                                    <p:cond delay="0"/>
                                  </p:stCondLst>
                                  <p:childTnLst>
                                    <p:animEffect transition="out" filter="fade">
                                      <p:cBhvr>
                                        <p:cTn id="37" dur="1000" accel="50000">
                                          <p:stCondLst>
                                            <p:cond delay="0"/>
                                          </p:stCondLst>
                                        </p:cTn>
                                        <p:tgtEl>
                                          <p:spTgt spid="6">
                                            <p:txEl>
                                              <p:pRg st="0" end="0"/>
                                            </p:txEl>
                                          </p:spTgt>
                                        </p:tgtEl>
                                      </p:cBhvr>
                                    </p:animEffect>
                                    <p:anim calcmode="lin" valueType="num">
                                      <p:cBhvr>
                                        <p:cTn id="38" dur="500" accel="50000">
                                          <p:stCondLst>
                                            <p:cond delay="0"/>
                                          </p:stCondLst>
                                        </p:cTn>
                                        <p:tgtEl>
                                          <p:spTgt spid="6">
                                            <p:txEl>
                                              <p:pRg st="0" end="0"/>
                                            </p:txEl>
                                          </p:spTgt>
                                        </p:tgtEl>
                                        <p:attrNameLst>
                                          <p:attrName>ppt_y</p:attrName>
                                        </p:attrNameLst>
                                      </p:cBhvr>
                                      <p:tavLst>
                                        <p:tav tm="0">
                                          <p:val>
                                            <p:strVal val="ppt_y"/>
                                          </p:val>
                                        </p:tav>
                                        <p:tav tm="100000">
                                          <p:val>
                                            <p:strVal val="ppt_y+.1"/>
                                          </p:val>
                                        </p:tav>
                                      </p:tavLst>
                                    </p:anim>
                                    <p:anim calcmode="lin" valueType="num">
                                      <p:cBhvr>
                                        <p:cTn id="39" dur="500" decel="50000">
                                          <p:stCondLst>
                                            <p:cond delay="500"/>
                                          </p:stCondLst>
                                        </p:cTn>
                                        <p:tgtEl>
                                          <p:spTgt spid="6">
                                            <p:txEl>
                                              <p:pRg st="0" end="0"/>
                                            </p:txEl>
                                          </p:spTgt>
                                        </p:tgtEl>
                                        <p:attrNameLst>
                                          <p:attrName>ppt_y</p:attrName>
                                        </p:attrNameLst>
                                      </p:cBhvr>
                                      <p:tavLst>
                                        <p:tav tm="0">
                                          <p:val>
                                            <p:strVal val="ppt_y"/>
                                          </p:val>
                                        </p:tav>
                                        <p:tav tm="100000">
                                          <p:val>
                                            <p:strVal val="ppt_y-.1"/>
                                          </p:val>
                                        </p:tav>
                                      </p:tavLst>
                                    </p:anim>
                                    <p:anim calcmode="lin" valueType="num">
                                      <p:cBhvr>
                                        <p:cTn id="40" dur="500" accel="50000">
                                          <p:stCondLst>
                                            <p:cond delay="500"/>
                                          </p:stCondLst>
                                        </p:cTn>
                                        <p:tgtEl>
                                          <p:spTgt spid="6">
                                            <p:txEl>
                                              <p:pRg st="0" end="0"/>
                                            </p:txEl>
                                          </p:spTgt>
                                        </p:tgtEl>
                                        <p:attrNameLst>
                                          <p:attrName>ppt_x</p:attrName>
                                        </p:attrNameLst>
                                      </p:cBhvr>
                                      <p:tavLst>
                                        <p:tav tm="0">
                                          <p:val>
                                            <p:strVal val="ppt_x"/>
                                          </p:val>
                                        </p:tav>
                                        <p:tav tm="100000">
                                          <p:val>
                                            <p:strVal val="ppt_x+.4"/>
                                          </p:val>
                                        </p:tav>
                                      </p:tavLst>
                                    </p:anim>
                                    <p:anim calcmode="lin" valueType="num">
                                      <p:cBhvr>
                                        <p:cTn id="41" dur="1000"/>
                                        <p:tgtEl>
                                          <p:spTgt spid="6">
                                            <p:txEl>
                                              <p:pRg st="0" end="0"/>
                                            </p:txEl>
                                          </p:spTgt>
                                        </p:tgtEl>
                                        <p:attrNameLst>
                                          <p:attrName>ppt_h</p:attrName>
                                        </p:attrNameLst>
                                      </p:cBhvr>
                                      <p:tavLst>
                                        <p:tav tm="0">
                                          <p:val>
                                            <p:strVal val="ppt_h"/>
                                          </p:val>
                                        </p:tav>
                                        <p:tav tm="100000">
                                          <p:val>
                                            <p:strVal val="ppt_h"/>
                                          </p:val>
                                        </p:tav>
                                      </p:tavLst>
                                    </p:anim>
                                    <p:anim calcmode="lin" valueType="num">
                                      <p:cBhvr>
                                        <p:cTn id="42" dur="500" accel="50000">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43" dur="500" decel="50000">
                                          <p:stCondLst>
                                            <p:cond delay="50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44" dur="500" accel="50000">
                                          <p:stCondLst>
                                            <p:cond delay="500"/>
                                          </p:stCondLst>
                                        </p:cTn>
                                        <p:tgtEl>
                                          <p:spTgt spid="6">
                                            <p:txEl>
                                              <p:pRg st="0" end="0"/>
                                            </p:txEl>
                                          </p:spTgt>
                                        </p:tgtEl>
                                        <p:attrNameLst>
                                          <p:attrName>style.rotation</p:attrName>
                                        </p:attrNameLst>
                                      </p:cBhvr>
                                      <p:tavLst>
                                        <p:tav tm="0">
                                          <p:val>
                                            <p:fltVal val="0"/>
                                          </p:val>
                                        </p:tav>
                                        <p:tav tm="100000">
                                          <p:val>
                                            <p:fltVal val="-90"/>
                                          </p:val>
                                        </p:tav>
                                      </p:tavLst>
                                    </p:anim>
                                    <p:set>
                                      <p:cBhvr>
                                        <p:cTn id="45"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1"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barn(inVertical)">
                                      <p:cBhvr>
                                        <p:cTn id="50" dur="500"/>
                                        <p:tgtEl>
                                          <p:spTgt spid="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0" nodeType="clickEffect">
                                  <p:stCondLst>
                                    <p:cond delay="0"/>
                                  </p:stCondLst>
                                  <p:childTnLst>
                                    <p:animEffect transition="out" filter="wipe(down)">
                                      <p:cBhvr>
                                        <p:cTn id="54" dur="500"/>
                                        <p:tgtEl>
                                          <p:spTgt spid="7">
                                            <p:txEl>
                                              <p:pRg st="0" end="0"/>
                                            </p:txEl>
                                          </p:spTgt>
                                        </p:tgtEl>
                                      </p:cBhvr>
                                    </p:animEffect>
                                    <p:set>
                                      <p:cBhvr>
                                        <p:cTn id="55"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allAtOnce"/>
      <p:bldP spid="5" grpId="1" build="allAtOnce"/>
      <p:bldP spid="6" grpId="0" build="p"/>
      <p:bldP spid="6" grpId="1" build="allAtOnce"/>
      <p:bldP spid="7" grpId="0" build="allAtOnce"/>
      <p:bldP spid="7" grpI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E8FD5E1-97CB-B50E-00D2-981EEC2C4D19}"/>
              </a:ext>
            </a:extLst>
          </p:cNvPr>
          <p:cNvSpPr>
            <a:spLocks noGrp="1"/>
          </p:cNvSpPr>
          <p:nvPr>
            <p:ph idx="1"/>
          </p:nvPr>
        </p:nvSpPr>
        <p:spPr/>
        <p:txBody>
          <a:bodyPr/>
          <a:lstStyle/>
          <a:p>
            <a:r>
              <a:rPr lang="en-US" dirty="0"/>
              <a:t>Diagnosis of exclusion</a:t>
            </a:r>
          </a:p>
          <a:p>
            <a:r>
              <a:rPr lang="en-US" dirty="0"/>
              <a:t>Refer to OBGYN</a:t>
            </a:r>
          </a:p>
          <a:p>
            <a:r>
              <a:rPr lang="en-US" dirty="0"/>
              <a:t>Measure bile acids and ALT</a:t>
            </a:r>
          </a:p>
          <a:p>
            <a:r>
              <a:rPr lang="en-US" dirty="0"/>
              <a:t>Other testing as needed</a:t>
            </a:r>
          </a:p>
          <a:p>
            <a:r>
              <a:rPr lang="en-US" dirty="0"/>
              <a:t>Monitor bile acids and other tests as indicated </a:t>
            </a:r>
          </a:p>
          <a:p>
            <a:r>
              <a:rPr lang="en-US" dirty="0"/>
              <a:t>Treat with </a:t>
            </a:r>
            <a:r>
              <a:rPr lang="en-US" dirty="0" err="1"/>
              <a:t>ursodeoxycholic</a:t>
            </a:r>
            <a:r>
              <a:rPr lang="en-US" dirty="0"/>
              <a:t> acid</a:t>
            </a:r>
          </a:p>
          <a:p>
            <a:r>
              <a:rPr lang="en-US" dirty="0"/>
              <a:t>Fetal surveillance unhelpful but usually done</a:t>
            </a:r>
          </a:p>
          <a:p>
            <a:r>
              <a:rPr lang="en-US" dirty="0"/>
              <a:t>Induce between 36 and 39 weeks (maybe earlier)</a:t>
            </a:r>
          </a:p>
          <a:p>
            <a:endParaRPr lang="en-US" dirty="0"/>
          </a:p>
          <a:p>
            <a:endParaRPr lang="en-US" dirty="0"/>
          </a:p>
        </p:txBody>
      </p:sp>
    </p:spTree>
    <p:extLst>
      <p:ext uri="{BB962C8B-B14F-4D97-AF65-F5344CB8AC3E}">
        <p14:creationId xmlns:p14="http://schemas.microsoft.com/office/powerpoint/2010/main" val="3967476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endParaRPr lang="en-US"/>
          </a:p>
        </p:txBody>
      </p:sp>
      <p:pic>
        <p:nvPicPr>
          <p:cNvPr id="4" name="Picture 2" descr="Winnipeg">
            <a:extLst>
              <a:ext uri="{FF2B5EF4-FFF2-40B4-BE49-F238E27FC236}">
                <a16:creationId xmlns:a16="http://schemas.microsoft.com/office/drawing/2014/main" id="{6B93AB5E-C59B-805C-BD28-089240704B5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9546" y="1825625"/>
            <a:ext cx="652490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42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206" y="586854"/>
            <a:ext cx="7970293" cy="5609230"/>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5"/>
          <p:cNvSpPr>
            <a:spLocks noGrp="1"/>
          </p:cNvSpPr>
          <p:nvPr>
            <p:ph type="title"/>
          </p:nvPr>
        </p:nvSpPr>
        <p:spPr/>
        <p:txBody>
          <a:bodyPr/>
          <a:lstStyle/>
          <a:p>
            <a:r>
              <a:rPr lang="en-CA" dirty="0"/>
              <a:t>References:</a:t>
            </a:r>
          </a:p>
        </p:txBody>
      </p:sp>
      <p:sp>
        <p:nvSpPr>
          <p:cNvPr id="7" name="Content Placeholder 6"/>
          <p:cNvSpPr>
            <a:spLocks noGrp="1"/>
          </p:cNvSpPr>
          <p:nvPr>
            <p:ph idx="1"/>
          </p:nvPr>
        </p:nvSpPr>
        <p:spPr/>
        <p:txBody>
          <a:bodyPr>
            <a:normAutofit fontScale="62500" lnSpcReduction="20000"/>
          </a:bodyPr>
          <a:lstStyle/>
          <a:p>
            <a:r>
              <a:rPr lang="en-CA" dirty="0"/>
              <a:t>Almas, L.T. “Intrahepatic Cholestasis of Pregnancy” J </a:t>
            </a:r>
            <a:r>
              <a:rPr lang="en-CA" dirty="0" err="1"/>
              <a:t>Obstet</a:t>
            </a:r>
            <a:r>
              <a:rPr lang="en-CA" dirty="0"/>
              <a:t> </a:t>
            </a:r>
            <a:r>
              <a:rPr lang="en-CA" dirty="0" err="1"/>
              <a:t>Gynaecol</a:t>
            </a:r>
            <a:r>
              <a:rPr lang="en-CA" dirty="0"/>
              <a:t> Can 1995;17:343-51 </a:t>
            </a:r>
          </a:p>
          <a:p>
            <a:r>
              <a:rPr lang="en-CA" dirty="0"/>
              <a:t>Girling, J., Knight, C.L., Chappell L., “Intrahepatic cholestasis of pregnancy” Green-top Guideline No. 43 June 2022</a:t>
            </a:r>
          </a:p>
          <a:p>
            <a:r>
              <a:rPr lang="en-CA" dirty="0" err="1"/>
              <a:t>Grand’Maison</a:t>
            </a:r>
            <a:r>
              <a:rPr lang="en-CA" dirty="0"/>
              <a:t>, S. Durand, M, Mahone, M.  “The Effects of </a:t>
            </a:r>
            <a:r>
              <a:rPr lang="en-CA" dirty="0" err="1"/>
              <a:t>Ursodeoxycholic</a:t>
            </a:r>
            <a:r>
              <a:rPr lang="en-CA" dirty="0"/>
              <a:t> Acid Treatment for Intrahepatic Cholestasis of Pregnancy on Maternal and Fetal Outcomes: A Meta-Analysis Including Non-Randomized Studies” J </a:t>
            </a:r>
            <a:r>
              <a:rPr lang="en-CA" dirty="0" err="1"/>
              <a:t>Obstet</a:t>
            </a:r>
            <a:r>
              <a:rPr lang="en-CA" dirty="0"/>
              <a:t> </a:t>
            </a:r>
            <a:r>
              <a:rPr lang="en-CA" dirty="0" err="1"/>
              <a:t>Gynaecol</a:t>
            </a:r>
            <a:r>
              <a:rPr lang="en-CA" dirty="0"/>
              <a:t> Can 2014;36(7):632–641</a:t>
            </a:r>
          </a:p>
          <a:p>
            <a:r>
              <a:rPr lang="en-CA" dirty="0"/>
              <a:t>Lee, R. H., Greenberg, M., Metz, T.D., </a:t>
            </a:r>
            <a:r>
              <a:rPr lang="en-CA" dirty="0" err="1"/>
              <a:t>Pettker</a:t>
            </a:r>
            <a:r>
              <a:rPr lang="en-CA" dirty="0"/>
              <a:t>, C.M., “Society for Maternal-Fetal Medicine Consult Series #53: Intrahepatic cholestasis of pregnancy” Society for Maternal Fetal Medicine February 2021 </a:t>
            </a:r>
          </a:p>
          <a:p>
            <a:r>
              <a:rPr lang="en-CA" dirty="0"/>
              <a:t>Ovadia C, Seed PT, </a:t>
            </a:r>
            <a:r>
              <a:rPr lang="en-CA" dirty="0" err="1"/>
              <a:t>Sklavounos</a:t>
            </a:r>
            <a:r>
              <a:rPr lang="en-CA" dirty="0"/>
              <a:t> A, </a:t>
            </a:r>
            <a:r>
              <a:rPr lang="en-CA" dirty="0" err="1"/>
              <a:t>Geenes</a:t>
            </a:r>
            <a:r>
              <a:rPr lang="en-CA" dirty="0"/>
              <a:t> V, Di </a:t>
            </a:r>
            <a:r>
              <a:rPr lang="en-CA" dirty="0" err="1"/>
              <a:t>Ilio</a:t>
            </a:r>
            <a:r>
              <a:rPr lang="en-CA" dirty="0"/>
              <a:t> C, Chambers J, et al. Association of adverse perinatal outcomes of intrahepatic cholestasis of pregnancy with biochemical markers: results of aggregate and individual patient data meta-analyses. Lancet. 2019;393(10174):899–909.</a:t>
            </a:r>
          </a:p>
          <a:p>
            <a:r>
              <a:rPr lang="en-CA" b="0" i="0" dirty="0" err="1">
                <a:solidFill>
                  <a:srgbClr val="222222"/>
                </a:solidFill>
                <a:effectLst/>
              </a:rPr>
              <a:t>Pillarisetty</a:t>
            </a:r>
            <a:r>
              <a:rPr lang="en-CA" b="0" i="0" dirty="0">
                <a:solidFill>
                  <a:srgbClr val="222222"/>
                </a:solidFill>
                <a:effectLst/>
              </a:rPr>
              <a:t> LS, Sharma A. Pregnancy Intrahepatic Cholestasis. [Updated 2022 Jun 12]. In: </a:t>
            </a:r>
            <a:r>
              <a:rPr lang="en-CA" b="0" i="0" dirty="0" err="1">
                <a:solidFill>
                  <a:srgbClr val="222222"/>
                </a:solidFill>
                <a:effectLst/>
              </a:rPr>
              <a:t>StatPearls</a:t>
            </a:r>
            <a:r>
              <a:rPr lang="en-CA" b="0" i="0" dirty="0">
                <a:solidFill>
                  <a:srgbClr val="222222"/>
                </a:solidFill>
                <a:effectLst/>
              </a:rPr>
              <a:t> [Internet]. Treasure Island (FL): </a:t>
            </a:r>
            <a:r>
              <a:rPr lang="en-CA" b="0" i="0" dirty="0" err="1">
                <a:solidFill>
                  <a:srgbClr val="222222"/>
                </a:solidFill>
                <a:effectLst/>
              </a:rPr>
              <a:t>StatPearls</a:t>
            </a:r>
            <a:r>
              <a:rPr lang="en-CA" b="0" i="0" dirty="0">
                <a:solidFill>
                  <a:srgbClr val="222222"/>
                </a:solidFill>
                <a:effectLst/>
              </a:rPr>
              <a:t> Publishing; 2022 Jan-. Available from: https://</a:t>
            </a:r>
            <a:r>
              <a:rPr lang="en-CA" b="0" i="0" dirty="0" err="1">
                <a:solidFill>
                  <a:srgbClr val="222222"/>
                </a:solidFill>
                <a:effectLst/>
              </a:rPr>
              <a:t>www.ncbi.nlm.nih.gov</a:t>
            </a:r>
            <a:r>
              <a:rPr lang="en-CA" b="0" i="0" dirty="0">
                <a:solidFill>
                  <a:srgbClr val="222222"/>
                </a:solidFill>
                <a:effectLst/>
              </a:rPr>
              <a:t>/books/NBK551503/</a:t>
            </a:r>
            <a:endParaRPr lang="en-CA" dirty="0"/>
          </a:p>
        </p:txBody>
      </p:sp>
    </p:spTree>
    <p:extLst>
      <p:ext uri="{BB962C8B-B14F-4D97-AF65-F5344CB8AC3E}">
        <p14:creationId xmlns:p14="http://schemas.microsoft.com/office/powerpoint/2010/main" val="4126978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206" y="586854"/>
            <a:ext cx="7970293" cy="5609230"/>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5"/>
          <p:cNvSpPr>
            <a:spLocks noGrp="1"/>
          </p:cNvSpPr>
          <p:nvPr>
            <p:ph type="title"/>
          </p:nvPr>
        </p:nvSpPr>
        <p:spPr>
          <a:xfrm>
            <a:off x="615002" y="661916"/>
            <a:ext cx="7886700" cy="1325563"/>
          </a:xfrm>
        </p:spPr>
        <p:txBody>
          <a:bodyPr/>
          <a:lstStyle/>
          <a:p>
            <a:pPr algn="ctr"/>
            <a:r>
              <a:rPr lang="en-CA" dirty="0"/>
              <a:t>Questions and Discussion</a:t>
            </a:r>
            <a:br>
              <a:rPr lang="en-CA" dirty="0"/>
            </a:br>
            <a:endParaRPr lang="en-CA" dirty="0"/>
          </a:p>
        </p:txBody>
      </p:sp>
      <p:sp>
        <p:nvSpPr>
          <p:cNvPr id="7" name="Content Placeholder 6"/>
          <p:cNvSpPr>
            <a:spLocks noGrp="1"/>
          </p:cNvSpPr>
          <p:nvPr>
            <p:ph idx="1"/>
          </p:nvPr>
        </p:nvSpPr>
        <p:spPr>
          <a:xfrm>
            <a:off x="628650" y="2416029"/>
            <a:ext cx="7886700" cy="3760934"/>
          </a:xfrm>
        </p:spPr>
        <p:txBody>
          <a:bodyPr/>
          <a:lstStyle/>
          <a:p>
            <a:pPr marL="0" indent="0" algn="ctr">
              <a:buNone/>
            </a:pPr>
            <a:r>
              <a:rPr lang="en-CA" dirty="0"/>
              <a:t>Thank you for your time today!</a:t>
            </a:r>
          </a:p>
        </p:txBody>
      </p:sp>
    </p:spTree>
    <p:extLst>
      <p:ext uri="{BB962C8B-B14F-4D97-AF65-F5344CB8AC3E}">
        <p14:creationId xmlns:p14="http://schemas.microsoft.com/office/powerpoint/2010/main" val="1295724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365127"/>
            <a:ext cx="7886700" cy="780010"/>
          </a:xfrm>
        </p:spPr>
        <p:txBody>
          <a:bodyPr>
            <a:noAutofit/>
          </a:bodyPr>
          <a:lstStyle/>
          <a:p>
            <a:pPr algn="ctr"/>
            <a:r>
              <a:rPr lang="en-CA" sz="3200" b="1" dirty="0"/>
              <a:t>Session Evaluation and Reflection</a:t>
            </a:r>
            <a:br>
              <a:rPr lang="en-CA" sz="3200" b="1" dirty="0"/>
            </a:br>
            <a:r>
              <a:rPr lang="en-CA" sz="1600" b="1" dirty="0"/>
              <a:t>These short forms are important to your learning process and our planning process! </a:t>
            </a:r>
            <a:endParaRPr lang="en-CA" sz="2400" b="1" dirty="0"/>
          </a:p>
        </p:txBody>
      </p:sp>
      <p:sp>
        <p:nvSpPr>
          <p:cNvPr id="9" name="Content Placeholder 8"/>
          <p:cNvSpPr>
            <a:spLocks noGrp="1"/>
          </p:cNvSpPr>
          <p:nvPr>
            <p:ph idx="1"/>
          </p:nvPr>
        </p:nvSpPr>
        <p:spPr>
          <a:xfrm>
            <a:off x="628650" y="1461331"/>
            <a:ext cx="5532868" cy="4715632"/>
          </a:xfrm>
        </p:spPr>
        <p:txBody>
          <a:bodyPr>
            <a:normAutofit fontScale="77500" lnSpcReduction="20000"/>
          </a:bodyPr>
          <a:lstStyle/>
          <a:p>
            <a:r>
              <a:rPr lang="en-US" dirty="0"/>
              <a:t>For </a:t>
            </a:r>
            <a:r>
              <a:rPr lang="en-US" b="1" dirty="0"/>
              <a:t>speakers</a:t>
            </a:r>
            <a:r>
              <a:rPr lang="en-US" dirty="0"/>
              <a:t>: Your responses help them understand their strengths and weaknesses, participant learning needs, and teaching outcomes</a:t>
            </a:r>
          </a:p>
          <a:p>
            <a:r>
              <a:rPr lang="en-US" dirty="0"/>
              <a:t>For </a:t>
            </a:r>
            <a:r>
              <a:rPr lang="en-US" b="1" dirty="0"/>
              <a:t>the CEPD office</a:t>
            </a:r>
            <a:r>
              <a:rPr lang="en-US" dirty="0"/>
              <a:t>:</a:t>
            </a:r>
          </a:p>
          <a:p>
            <a:pPr lvl="1"/>
            <a:r>
              <a:rPr lang="en-US" dirty="0"/>
              <a:t>To plan future programs</a:t>
            </a:r>
          </a:p>
          <a:p>
            <a:pPr lvl="1"/>
            <a:r>
              <a:rPr lang="en-US" dirty="0"/>
              <a:t>For quality assurance and improvement</a:t>
            </a:r>
          </a:p>
          <a:p>
            <a:pPr lvl="1"/>
            <a:r>
              <a:rPr lang="en-US" dirty="0"/>
              <a:t>To demonstrate compliance with national accreditation requirements</a:t>
            </a:r>
          </a:p>
          <a:p>
            <a:r>
              <a:rPr lang="en-US" dirty="0"/>
              <a:t>For </a:t>
            </a:r>
            <a:r>
              <a:rPr lang="en-US" b="1" dirty="0"/>
              <a:t>YOU</a:t>
            </a:r>
            <a:r>
              <a:rPr lang="en-US" dirty="0"/>
              <a:t>: Reflecting on what you’ve learned and how you plan to apply it can help you enact change as you return to your professional duties</a:t>
            </a:r>
          </a:p>
          <a:p>
            <a:pPr marL="0" indent="0">
              <a:buNone/>
            </a:pPr>
            <a:endParaRPr lang="en-US" dirty="0"/>
          </a:p>
          <a:p>
            <a:pPr marL="0" indent="0" algn="ctr">
              <a:buNone/>
            </a:pPr>
            <a:r>
              <a:rPr lang="en-US" u="sng" dirty="0"/>
              <a:t>Please take 3-5 minutes to fill the evaluation form out. Thank you!</a:t>
            </a:r>
          </a:p>
        </p:txBody>
      </p:sp>
      <p:grpSp>
        <p:nvGrpSpPr>
          <p:cNvPr id="5" name="Group 4">
            <a:extLst>
              <a:ext uri="{FF2B5EF4-FFF2-40B4-BE49-F238E27FC236}">
                <a16:creationId xmlns:a16="http://schemas.microsoft.com/office/drawing/2014/main" id="{7764E0B5-86B3-557B-B9F0-FEE74D04D4B7}"/>
              </a:ext>
            </a:extLst>
          </p:cNvPr>
          <p:cNvGrpSpPr/>
          <p:nvPr/>
        </p:nvGrpSpPr>
        <p:grpSpPr>
          <a:xfrm>
            <a:off x="6538512" y="2466801"/>
            <a:ext cx="2161106" cy="2704692"/>
            <a:chOff x="6606879" y="1922180"/>
            <a:chExt cx="2161106" cy="2704692"/>
          </a:xfrm>
        </p:grpSpPr>
        <p:pic>
          <p:nvPicPr>
            <p:cNvPr id="3" name="Picture 2" descr="Qr code&#10;&#10;Description automatically generated">
              <a:extLst>
                <a:ext uri="{FF2B5EF4-FFF2-40B4-BE49-F238E27FC236}">
                  <a16:creationId xmlns:a16="http://schemas.microsoft.com/office/drawing/2014/main" id="{433BC969-29D5-E41C-0ACD-1E30809DF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879" y="1922180"/>
              <a:ext cx="2161106" cy="2161106"/>
            </a:xfrm>
            <a:prstGeom prst="rect">
              <a:avLst/>
            </a:prstGeom>
          </p:spPr>
        </p:pic>
        <p:sp>
          <p:nvSpPr>
            <p:cNvPr id="4" name="TextBox 3">
              <a:extLst>
                <a:ext uri="{FF2B5EF4-FFF2-40B4-BE49-F238E27FC236}">
                  <a16:creationId xmlns:a16="http://schemas.microsoft.com/office/drawing/2014/main" id="{5F348E27-8BFC-0CBA-C5F9-CC4CC2C39D15}"/>
                </a:ext>
              </a:extLst>
            </p:cNvPr>
            <p:cNvSpPr txBox="1"/>
            <p:nvPr/>
          </p:nvSpPr>
          <p:spPr>
            <a:xfrm>
              <a:off x="6606879" y="4195985"/>
              <a:ext cx="2161106" cy="430887"/>
            </a:xfrm>
            <a:prstGeom prst="rect">
              <a:avLst/>
            </a:prstGeom>
            <a:solidFill>
              <a:schemeClr val="bg1"/>
            </a:solidFill>
            <a:ln>
              <a:noFill/>
            </a:ln>
          </p:spPr>
          <p:txBody>
            <a:bodyPr wrap="square" rtlCol="0">
              <a:spAutoFit/>
            </a:bodyPr>
            <a:lstStyle/>
            <a:p>
              <a:pPr algn="ctr"/>
              <a:r>
                <a:rPr lang="en-US" sz="1100" dirty="0"/>
                <a:t>Use your phone camera to access the evaluation via the QR Code.</a:t>
              </a:r>
              <a:endParaRPr lang="en-CA" sz="1100" dirty="0"/>
            </a:p>
          </p:txBody>
        </p:sp>
      </p:grpSp>
    </p:spTree>
    <p:extLst>
      <p:ext uri="{BB962C8B-B14F-4D97-AF65-F5344CB8AC3E}">
        <p14:creationId xmlns:p14="http://schemas.microsoft.com/office/powerpoint/2010/main" val="49039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CA" b="1" dirty="0"/>
              <a:t>Learning Objectives</a:t>
            </a:r>
            <a:endParaRPr lang="en-CA" dirty="0"/>
          </a:p>
        </p:txBody>
      </p:sp>
      <p:sp>
        <p:nvSpPr>
          <p:cNvPr id="9" name="Content Placeholder 8"/>
          <p:cNvSpPr>
            <a:spLocks noGrp="1"/>
          </p:cNvSpPr>
          <p:nvPr>
            <p:ph idx="1"/>
          </p:nvPr>
        </p:nvSpPr>
        <p:spPr/>
        <p:txBody>
          <a:bodyPr>
            <a:normAutofit/>
          </a:bodyPr>
          <a:lstStyle/>
          <a:p>
            <a:pPr marL="0" indent="0">
              <a:buNone/>
            </a:pPr>
            <a:r>
              <a:rPr lang="en-CA" dirty="0"/>
              <a:t>At the end of this presentation, participants will be able to:</a:t>
            </a:r>
          </a:p>
          <a:p>
            <a:pPr marL="0" indent="0">
              <a:buNone/>
            </a:pPr>
            <a:endParaRPr lang="en-CA" dirty="0"/>
          </a:p>
          <a:p>
            <a:pPr marL="457200" indent="-457200">
              <a:buFont typeface="+mj-lt"/>
              <a:buAutoNum type="arabicPeriod"/>
            </a:pPr>
            <a:r>
              <a:rPr lang="en-CA" sz="2400" dirty="0"/>
              <a:t>Understand the pathophysiology of intrahepatic cholestasis in pregnancy and how it can contribute to adverse fetal and maternal outcomes.</a:t>
            </a:r>
          </a:p>
          <a:p>
            <a:pPr marL="457200" indent="-457200">
              <a:buFont typeface="+mj-lt"/>
              <a:buAutoNum type="arabicPeriod"/>
            </a:pPr>
            <a:r>
              <a:rPr lang="en-CA" sz="2400" dirty="0"/>
              <a:t>Create a treatment and delivery plan for patients suffering from cholestasis of pregnancy.</a:t>
            </a:r>
          </a:p>
        </p:txBody>
      </p:sp>
      <p:sp>
        <p:nvSpPr>
          <p:cNvPr id="2" name="TextBox 1">
            <a:extLst>
              <a:ext uri="{FF2B5EF4-FFF2-40B4-BE49-F238E27FC236}">
                <a16:creationId xmlns:a16="http://schemas.microsoft.com/office/drawing/2014/main" id="{20287767-568F-A385-0F3F-31A05A0DD16B}"/>
              </a:ext>
            </a:extLst>
          </p:cNvPr>
          <p:cNvSpPr txBox="1"/>
          <p:nvPr/>
        </p:nvSpPr>
        <p:spPr>
          <a:xfrm>
            <a:off x="1066800" y="5334000"/>
            <a:ext cx="6662057" cy="523220"/>
          </a:xfrm>
          <a:prstGeom prst="rect">
            <a:avLst/>
          </a:prstGeom>
          <a:noFill/>
        </p:spPr>
        <p:txBody>
          <a:bodyPr wrap="square" rtlCol="0">
            <a:spAutoFit/>
          </a:bodyPr>
          <a:lstStyle/>
          <a:p>
            <a:pPr algn="ctr"/>
            <a:r>
              <a:rPr lang="en-US" sz="2800" b="1" dirty="0"/>
              <a:t>Intrahepatic Cholestasis of Pregnancy = ICP</a:t>
            </a:r>
          </a:p>
        </p:txBody>
      </p:sp>
    </p:spTree>
    <p:extLst>
      <p:ext uri="{BB962C8B-B14F-4D97-AF65-F5344CB8AC3E}">
        <p14:creationId xmlns:p14="http://schemas.microsoft.com/office/powerpoint/2010/main" val="36733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492874"/>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A Tale of Two Guidelines</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a:xfrm>
            <a:off x="628650" y="1371600"/>
            <a:ext cx="7886700" cy="5121274"/>
          </a:xfrm>
        </p:spPr>
        <p:txBody>
          <a:bodyPr/>
          <a:lstStyle/>
          <a:p>
            <a:r>
              <a:rPr lang="en-US" dirty="0"/>
              <a:t>Green Top (2022)</a:t>
            </a:r>
          </a:p>
          <a:p>
            <a:endParaRPr lang="en-US" dirty="0"/>
          </a:p>
          <a:p>
            <a:endParaRPr lang="en-US" dirty="0"/>
          </a:p>
          <a:p>
            <a:endParaRPr lang="en-US" dirty="0"/>
          </a:p>
          <a:p>
            <a:endParaRPr lang="en-US" dirty="0"/>
          </a:p>
          <a:p>
            <a:r>
              <a:rPr lang="en-US" dirty="0"/>
              <a:t>Society for Maternal Fetal Medicine (2021)</a:t>
            </a:r>
          </a:p>
        </p:txBody>
      </p:sp>
      <p:pic>
        <p:nvPicPr>
          <p:cNvPr id="6" name="Picture 5" descr="Graphical user interface, text, application&#10;&#10;Description automatically generated">
            <a:extLst>
              <a:ext uri="{FF2B5EF4-FFF2-40B4-BE49-F238E27FC236}">
                <a16:creationId xmlns:a16="http://schemas.microsoft.com/office/drawing/2014/main" id="{8B8989A1-3CA6-2320-696F-811FA3796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370614"/>
            <a:ext cx="6187440" cy="2231572"/>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D9E4A059-85BC-B5B9-3672-3A4D95A29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2680" y="1886811"/>
            <a:ext cx="6123439" cy="2014946"/>
          </a:xfrm>
          <a:prstGeom prst="rect">
            <a:avLst/>
          </a:prstGeom>
        </p:spPr>
      </p:pic>
    </p:spTree>
    <p:extLst>
      <p:ext uri="{BB962C8B-B14F-4D97-AF65-F5344CB8AC3E}">
        <p14:creationId xmlns:p14="http://schemas.microsoft.com/office/powerpoint/2010/main" val="274208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492874"/>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pPr algn="ctr"/>
            <a:r>
              <a:rPr lang="en-US" dirty="0"/>
              <a:t>A Tale of Two Guidelines + The Real World</a:t>
            </a:r>
          </a:p>
        </p:txBody>
      </p:sp>
      <p:pic>
        <p:nvPicPr>
          <p:cNvPr id="1026" name="Picture 2" descr="The Real World (TV Series 1992– ) - IMDb">
            <a:extLst>
              <a:ext uri="{FF2B5EF4-FFF2-40B4-BE49-F238E27FC236}">
                <a16:creationId xmlns:a16="http://schemas.microsoft.com/office/drawing/2014/main" id="{AFCD769C-7ACE-429F-88AC-0DDAC8929C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06504" y="1837208"/>
            <a:ext cx="3092450" cy="465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37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pPr algn="ctr"/>
            <a:r>
              <a:rPr lang="en-US" b="1" dirty="0"/>
              <a:t>Winnipeg</a:t>
            </a:r>
          </a:p>
        </p:txBody>
      </p:sp>
      <p:pic>
        <p:nvPicPr>
          <p:cNvPr id="3074" name="Picture 2" descr="Winnipeg">
            <a:extLst>
              <a:ext uri="{FF2B5EF4-FFF2-40B4-BE49-F238E27FC236}">
                <a16:creationId xmlns:a16="http://schemas.microsoft.com/office/drawing/2014/main" id="{3BCE03C1-EF7E-3FB6-DDD9-46C035562A4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9546" y="1825625"/>
            <a:ext cx="6524908"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E0DA56F-F6AB-9CCA-4938-03980C9F4E54}"/>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Muddy Waters</a:t>
            </a:r>
          </a:p>
        </p:txBody>
      </p:sp>
    </p:spTree>
    <p:extLst>
      <p:ext uri="{BB962C8B-B14F-4D97-AF65-F5344CB8AC3E}">
        <p14:creationId xmlns:p14="http://schemas.microsoft.com/office/powerpoint/2010/main" val="371906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algn="ctr"/>
            <a:r>
              <a:rPr lang="en-CA" sz="3600" b="1" dirty="0"/>
              <a:t>What is ICP?</a:t>
            </a:r>
          </a:p>
        </p:txBody>
      </p:sp>
      <p:pic>
        <p:nvPicPr>
          <p:cNvPr id="5" name="Picture 2">
            <a:extLst>
              <a:ext uri="{FF2B5EF4-FFF2-40B4-BE49-F238E27FC236}">
                <a16:creationId xmlns:a16="http://schemas.microsoft.com/office/drawing/2014/main" id="{C707C07F-B044-22DF-3514-9FB9BAB2B2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7873" y="2090057"/>
            <a:ext cx="3579006" cy="356216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AF9A7DB-2B97-8539-89D5-13BFCAEDF7C7}"/>
              </a:ext>
            </a:extLst>
          </p:cNvPr>
          <p:cNvSpPr>
            <a:spLocks noGrp="1"/>
          </p:cNvSpPr>
          <p:nvPr>
            <p:ph sz="half" idx="2"/>
          </p:nvPr>
        </p:nvSpPr>
        <p:spPr>
          <a:xfrm>
            <a:off x="4629150" y="2416629"/>
            <a:ext cx="3886200" cy="3135085"/>
          </a:xfrm>
        </p:spPr>
        <p:txBody>
          <a:bodyPr>
            <a:normAutofit/>
          </a:bodyPr>
          <a:lstStyle/>
          <a:p>
            <a:r>
              <a:rPr lang="en-US" sz="2400" dirty="0"/>
              <a:t>Increases in production of bile acid and decrease in clearance causes buildup of bile acids in systemic circulation</a:t>
            </a:r>
          </a:p>
          <a:p>
            <a:r>
              <a:rPr lang="en-US" sz="2400" dirty="0"/>
              <a:t>Bile acids cross the placenta and accumulate in amniotic fluid and fetal circulation</a:t>
            </a:r>
          </a:p>
        </p:txBody>
      </p:sp>
    </p:spTree>
    <p:extLst>
      <p:ext uri="{BB962C8B-B14F-4D97-AF65-F5344CB8AC3E}">
        <p14:creationId xmlns:p14="http://schemas.microsoft.com/office/powerpoint/2010/main" val="248928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206" y="586854"/>
            <a:ext cx="7970293" cy="5906020"/>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Risk Factors	</a:t>
            </a:r>
          </a:p>
        </p:txBody>
      </p:sp>
      <p:sp>
        <p:nvSpPr>
          <p:cNvPr id="3" name="Content Placeholder 2"/>
          <p:cNvSpPr>
            <a:spLocks noGrp="1"/>
          </p:cNvSpPr>
          <p:nvPr>
            <p:ph idx="1"/>
          </p:nvPr>
        </p:nvSpPr>
        <p:spPr>
          <a:xfrm>
            <a:off x="628650" y="1508760"/>
            <a:ext cx="7886700" cy="4984113"/>
          </a:xfrm>
        </p:spPr>
        <p:txBody>
          <a:bodyPr>
            <a:normAutofit fontScale="92500" lnSpcReduction="20000"/>
          </a:bodyPr>
          <a:lstStyle/>
          <a:p>
            <a:r>
              <a:rPr lang="en-CA" b="1" dirty="0"/>
              <a:t>Genetic predisposition 	</a:t>
            </a:r>
          </a:p>
          <a:p>
            <a:pPr lvl="1"/>
            <a:r>
              <a:rPr lang="en-CA" dirty="0"/>
              <a:t>0.1 – 1.5 % in Europe and NA vs 6 – 29% in SA and Scandinavia</a:t>
            </a:r>
          </a:p>
          <a:p>
            <a:pPr lvl="1"/>
            <a:r>
              <a:rPr lang="en-CA" dirty="0"/>
              <a:t>Mendelian dominant inheritance pattern </a:t>
            </a:r>
          </a:p>
          <a:p>
            <a:r>
              <a:rPr lang="en-CA" b="1" dirty="0"/>
              <a:t>Previous ICP </a:t>
            </a:r>
            <a:r>
              <a:rPr lang="en-CA" dirty="0"/>
              <a:t>– recurrence rate is around 60-90%</a:t>
            </a:r>
          </a:p>
          <a:p>
            <a:r>
              <a:rPr lang="en-CA" b="1" dirty="0"/>
              <a:t>Hepatitis C</a:t>
            </a:r>
          </a:p>
          <a:p>
            <a:r>
              <a:rPr lang="en-CA" dirty="0"/>
              <a:t>Seasonal variation </a:t>
            </a:r>
          </a:p>
          <a:p>
            <a:pPr lvl="1"/>
            <a:r>
              <a:rPr lang="en-CA" dirty="0"/>
              <a:t>2x higher in October to December vs May and June</a:t>
            </a:r>
          </a:p>
          <a:p>
            <a:r>
              <a:rPr lang="en-CA" dirty="0"/>
              <a:t>? Environmental</a:t>
            </a:r>
          </a:p>
          <a:p>
            <a:r>
              <a:rPr lang="en-CA" dirty="0"/>
              <a:t>Pre-existing liver disease</a:t>
            </a:r>
          </a:p>
          <a:p>
            <a:r>
              <a:rPr lang="en-CA" dirty="0"/>
              <a:t>Advance maternal age</a:t>
            </a:r>
          </a:p>
          <a:p>
            <a:r>
              <a:rPr lang="en-CA" dirty="0"/>
              <a:t>Multiple gestation </a:t>
            </a:r>
          </a:p>
          <a:p>
            <a:r>
              <a:rPr lang="en-CA" dirty="0"/>
              <a:t>Low Vitamin D levels</a:t>
            </a:r>
          </a:p>
          <a:p>
            <a:pPr marL="0" indent="0">
              <a:buNone/>
            </a:pPr>
            <a:endParaRPr lang="en-CA" dirty="0"/>
          </a:p>
        </p:txBody>
      </p:sp>
    </p:spTree>
    <p:extLst>
      <p:ext uri="{BB962C8B-B14F-4D97-AF65-F5344CB8AC3E}">
        <p14:creationId xmlns:p14="http://schemas.microsoft.com/office/powerpoint/2010/main" val="67604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4178B-BB69-44D1-DD89-5816E41904F5}"/>
              </a:ext>
            </a:extLst>
          </p:cNvPr>
          <p:cNvSpPr/>
          <p:nvPr/>
        </p:nvSpPr>
        <p:spPr>
          <a:xfrm>
            <a:off x="488029" y="365126"/>
            <a:ext cx="8329400" cy="6127748"/>
          </a:xfrm>
          <a:prstGeom prst="rect">
            <a:avLst/>
          </a:prstGeom>
          <a:solidFill>
            <a:schemeClr val="bg1">
              <a:alpha val="5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AE6F88-C71F-4F13-20A0-0BC5C4B2E233}"/>
              </a:ext>
            </a:extLst>
          </p:cNvPr>
          <p:cNvSpPr>
            <a:spLocks noGrp="1"/>
          </p:cNvSpPr>
          <p:nvPr>
            <p:ph type="title"/>
          </p:nvPr>
        </p:nvSpPr>
        <p:spPr/>
        <p:txBody>
          <a:bodyPr/>
          <a:lstStyle/>
          <a:p>
            <a:r>
              <a:rPr lang="en-US" dirty="0"/>
              <a:t>Maternal and Fetal Risks	</a:t>
            </a:r>
          </a:p>
        </p:txBody>
      </p:sp>
      <p:sp>
        <p:nvSpPr>
          <p:cNvPr id="3" name="Content Placeholder 2">
            <a:extLst>
              <a:ext uri="{FF2B5EF4-FFF2-40B4-BE49-F238E27FC236}">
                <a16:creationId xmlns:a16="http://schemas.microsoft.com/office/drawing/2014/main" id="{AC4A3833-0D9B-EA38-1472-27B299643480}"/>
              </a:ext>
            </a:extLst>
          </p:cNvPr>
          <p:cNvSpPr>
            <a:spLocks noGrp="1"/>
          </p:cNvSpPr>
          <p:nvPr>
            <p:ph idx="1"/>
          </p:nvPr>
        </p:nvSpPr>
        <p:spPr/>
        <p:txBody>
          <a:bodyPr>
            <a:normAutofit/>
          </a:bodyPr>
          <a:lstStyle/>
          <a:p>
            <a:r>
              <a:rPr lang="en-US" dirty="0"/>
              <a:t>Itching </a:t>
            </a:r>
          </a:p>
          <a:p>
            <a:r>
              <a:rPr lang="en-US" dirty="0"/>
              <a:t>Sleep deprivation</a:t>
            </a:r>
          </a:p>
          <a:p>
            <a:r>
              <a:rPr lang="en-US" dirty="0"/>
              <a:t>Preterm delivery (spontaneous and iatrogenic)</a:t>
            </a:r>
          </a:p>
          <a:p>
            <a:r>
              <a:rPr lang="en-US" dirty="0"/>
              <a:t>GDM </a:t>
            </a:r>
          </a:p>
          <a:p>
            <a:r>
              <a:rPr lang="en-US" dirty="0"/>
              <a:t>Preeclampsia </a:t>
            </a:r>
          </a:p>
          <a:p>
            <a:r>
              <a:rPr lang="en-US" dirty="0"/>
              <a:t>Meconium</a:t>
            </a:r>
          </a:p>
          <a:p>
            <a:r>
              <a:rPr lang="en-US" dirty="0"/>
              <a:t>Admission to NICU</a:t>
            </a:r>
          </a:p>
          <a:p>
            <a:r>
              <a:rPr lang="en-US" dirty="0"/>
              <a:t>Intrauterine demise </a:t>
            </a:r>
          </a:p>
          <a:p>
            <a:endParaRPr lang="en-US" dirty="0"/>
          </a:p>
        </p:txBody>
      </p:sp>
    </p:spTree>
    <p:extLst>
      <p:ext uri="{BB962C8B-B14F-4D97-AF65-F5344CB8AC3E}">
        <p14:creationId xmlns:p14="http://schemas.microsoft.com/office/powerpoint/2010/main" val="21495180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00ABC28C1B3B4E8AC67883A42049AE" ma:contentTypeVersion="16" ma:contentTypeDescription="Create a new document." ma:contentTypeScope="" ma:versionID="f050d9c3552364e8e164270108f40c97">
  <xsd:schema xmlns:xsd="http://www.w3.org/2001/XMLSchema" xmlns:xs="http://www.w3.org/2001/XMLSchema" xmlns:p="http://schemas.microsoft.com/office/2006/metadata/properties" xmlns:ns2="4b5125da-af24-41c0-b9e2-c7b17e86e5c1" xmlns:ns3="cc6cea5e-8483-4a37-9bcf-130dcfa953d3" xmlns:ns4="f20e46e8-b7e2-45b3-9fc4-f2617809b3bd" targetNamespace="http://schemas.microsoft.com/office/2006/metadata/properties" ma:root="true" ma:fieldsID="322f4497cec0e3ca5dce4eeed02f06ec" ns2:_="" ns3:_="" ns4:_="">
    <xsd:import namespace="4b5125da-af24-41c0-b9e2-c7b17e86e5c1"/>
    <xsd:import namespace="cc6cea5e-8483-4a37-9bcf-130dcfa953d3"/>
    <xsd:import namespace="f20e46e8-b7e2-45b3-9fc4-f2617809b3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125da-af24-41c0-b9e2-c7b17e86e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dbe81d4-1a90-4404-adb0-77a1073d0a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6cea5e-8483-4a37-9bcf-130dcfa953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0e46e8-b7e2-45b3-9fc4-f2617809b3b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351e749-6015-4dcb-b9ef-f6cea56f664f}" ma:internalName="TaxCatchAll" ma:showField="CatchAllData" ma:web="f20e46e8-b7e2-45b3-9fc4-f2617809b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5125da-af24-41c0-b9e2-c7b17e86e5c1">
      <Terms xmlns="http://schemas.microsoft.com/office/infopath/2007/PartnerControls"/>
    </lcf76f155ced4ddcb4097134ff3c332f>
    <TaxCatchAll xmlns="f20e46e8-b7e2-45b3-9fc4-f2617809b3bd" xsi:nil="true"/>
  </documentManagement>
</p:properties>
</file>

<file path=customXml/itemProps1.xml><?xml version="1.0" encoding="utf-8"?>
<ds:datastoreItem xmlns:ds="http://schemas.openxmlformats.org/officeDocument/2006/customXml" ds:itemID="{516DD296-93C3-4211-944E-7788BB303A96}">
  <ds:schemaRefs>
    <ds:schemaRef ds:uri="http://schemas.microsoft.com/sharepoint/v3/contenttype/forms"/>
  </ds:schemaRefs>
</ds:datastoreItem>
</file>

<file path=customXml/itemProps2.xml><?xml version="1.0" encoding="utf-8"?>
<ds:datastoreItem xmlns:ds="http://schemas.openxmlformats.org/officeDocument/2006/customXml" ds:itemID="{F9137791-DE8B-452C-AC28-2D8D288E5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125da-af24-41c0-b9e2-c7b17e86e5c1"/>
    <ds:schemaRef ds:uri="cc6cea5e-8483-4a37-9bcf-130dcfa953d3"/>
    <ds:schemaRef ds:uri="f20e46e8-b7e2-45b3-9fc4-f2617809b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882E53-B7C7-4901-98CF-F881D3CC849A}">
  <ds:schemaRefs>
    <ds:schemaRef ds:uri="http://schemas.microsoft.com/office/2006/metadata/properties"/>
    <ds:schemaRef ds:uri="http://schemas.microsoft.com/office/infopath/2007/PartnerControls"/>
    <ds:schemaRef ds:uri="4b5125da-af24-41c0-b9e2-c7b17e86e5c1"/>
    <ds:schemaRef ds:uri="f20e46e8-b7e2-45b3-9fc4-f2617809b3bd"/>
  </ds:schemaRefs>
</ds:datastoreItem>
</file>

<file path=docProps/app.xml><?xml version="1.0" encoding="utf-8"?>
<Properties xmlns="http://schemas.openxmlformats.org/officeDocument/2006/extended-properties" xmlns:vt="http://schemas.openxmlformats.org/officeDocument/2006/docPropsVTypes">
  <Template>Office Theme</Template>
  <TotalTime>1992</TotalTime>
  <Words>1840</Words>
  <Application>Microsoft Office PowerPoint</Application>
  <PresentationFormat>On-screen Show (4:3)</PresentationFormat>
  <Paragraphs>241</Paragraphs>
  <Slides>29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Disclosure Slide</vt:lpstr>
      <vt:lpstr>Learning Objectives</vt:lpstr>
      <vt:lpstr>A Tale of Two Guidelines</vt:lpstr>
      <vt:lpstr>A Tale of Two Guidelines + The Real World</vt:lpstr>
      <vt:lpstr>Winnipeg</vt:lpstr>
      <vt:lpstr>What is ICP?</vt:lpstr>
      <vt:lpstr>Risk Factors </vt:lpstr>
      <vt:lpstr>Maternal and Fetal Risks </vt:lpstr>
      <vt:lpstr>Closer look at IUFD </vt:lpstr>
      <vt:lpstr>Diagnosis of Exclusion</vt:lpstr>
      <vt:lpstr>DDx Itch without Rash</vt:lpstr>
      <vt:lpstr>DDx Elevated Bile Acids</vt:lpstr>
      <vt:lpstr>Possible Further Lab Testing </vt:lpstr>
      <vt:lpstr>Management </vt:lpstr>
      <vt:lpstr>Monitoring</vt:lpstr>
      <vt:lpstr>Symptom Management:</vt:lpstr>
      <vt:lpstr>When to induce</vt:lpstr>
      <vt:lpstr>When to induce: Green Top</vt:lpstr>
      <vt:lpstr>When to induce: MFM</vt:lpstr>
      <vt:lpstr>When to induce: The Real World</vt:lpstr>
      <vt:lpstr>PowerPoint Presentation</vt:lpstr>
      <vt:lpstr>Follow up </vt:lpstr>
      <vt:lpstr>Pop Quiz: True or False</vt:lpstr>
      <vt:lpstr>Summary</vt:lpstr>
      <vt:lpstr>PowerPoint Presentation</vt:lpstr>
      <vt:lpstr>References:</vt:lpstr>
      <vt:lpstr>Questions and Discussion </vt:lpstr>
      <vt:lpstr>Session Evaluation and Reflection These short forms are important to your learning process and our planning process!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Kokanie</dc:creator>
  <cp:lastModifiedBy>Lisa Kokanie</cp:lastModifiedBy>
  <cp:revision>8</cp:revision>
  <dcterms:created xsi:type="dcterms:W3CDTF">2020-10-08T17:08:07Z</dcterms:created>
  <dcterms:modified xsi:type="dcterms:W3CDTF">2022-11-07T18:42:10Z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0x0101003C00ABC28C1B3B4E8AC67883A42049AE</vt:lpwstr>
  </property>
</Properties>
</file>