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7077075" cy="9363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9" roundtripDataSignature="AMtx7mhgMJWqXj2JTJWO5+EQm5DZmVEP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66733" cy="469780"/>
          </a:xfrm>
          <a:prstGeom prst="rect">
            <a:avLst/>
          </a:prstGeom>
          <a:noFill/>
          <a:ln>
            <a:noFill/>
          </a:ln>
        </p:spPr>
        <p:txBody>
          <a:bodyPr anchorCtr="0" anchor="t" bIns="46950" lIns="93925" spcFirstLastPara="1" rIns="93925" wrap="square" tIns="469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08705" y="0"/>
            <a:ext cx="3066733" cy="469780"/>
          </a:xfrm>
          <a:prstGeom prst="rect">
            <a:avLst/>
          </a:prstGeom>
          <a:noFill/>
          <a:ln>
            <a:noFill/>
          </a:ln>
        </p:spPr>
        <p:txBody>
          <a:bodyPr anchorCtr="0" anchor="t" bIns="46950" lIns="93925" spcFirstLastPara="1" rIns="93925" wrap="square" tIns="4695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7708" y="4505980"/>
            <a:ext cx="5661660" cy="3686711"/>
          </a:xfrm>
          <a:prstGeom prst="rect">
            <a:avLst/>
          </a:prstGeom>
          <a:noFill/>
          <a:ln>
            <a:noFill/>
          </a:ln>
        </p:spPr>
        <p:txBody>
          <a:bodyPr anchorCtr="0" anchor="t" bIns="46950" lIns="93925" spcFirstLastPara="1" rIns="93925" wrap="square" tIns="4695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93297"/>
            <a:ext cx="3066733" cy="469779"/>
          </a:xfrm>
          <a:prstGeom prst="rect">
            <a:avLst/>
          </a:prstGeom>
          <a:noFill/>
          <a:ln>
            <a:noFill/>
          </a:ln>
        </p:spPr>
        <p:txBody>
          <a:bodyPr anchorCtr="0" anchor="b" bIns="46950" lIns="93925" spcFirstLastPara="1" rIns="93925" wrap="square" tIns="469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08705" y="8893297"/>
            <a:ext cx="3066733" cy="469779"/>
          </a:xfrm>
          <a:prstGeom prst="rect">
            <a:avLst/>
          </a:prstGeom>
          <a:noFill/>
          <a:ln>
            <a:noFill/>
          </a:ln>
        </p:spPr>
        <p:txBody>
          <a:bodyPr anchorCtr="0" anchor="b" bIns="46950" lIns="93925" spcFirstLastPara="1" rIns="93925" wrap="square" tIns="469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707708" y="4505980"/>
            <a:ext cx="5661660" cy="3686711"/>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lang="en-US"/>
              <a:t>Interactive</a:t>
            </a:r>
            <a:endParaRPr/>
          </a:p>
        </p:txBody>
      </p:sp>
      <p:sp>
        <p:nvSpPr>
          <p:cNvPr id="99" name="Google Shape;99;p1:notes"/>
          <p:cNvSpPr txBox="1"/>
          <p:nvPr>
            <p:ph idx="12" type="sldNum"/>
          </p:nvPr>
        </p:nvSpPr>
        <p:spPr>
          <a:xfrm>
            <a:off x="4008705" y="8893297"/>
            <a:ext cx="3066733" cy="469779"/>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70" name="Google Shape;170;p10: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77" name="Google Shape;177;p11: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87" name="Google Shape;187;p12: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3:notes"/>
          <p:cNvSpPr txBox="1"/>
          <p:nvPr>
            <p:ph idx="1" type="body"/>
          </p:nvPr>
        </p:nvSpPr>
        <p:spPr>
          <a:xfrm>
            <a:off x="707708" y="4505980"/>
            <a:ext cx="5661660" cy="3686711"/>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197" name="Google Shape;197;p13:notes"/>
          <p:cNvSpPr txBox="1"/>
          <p:nvPr>
            <p:ph idx="12" type="sldNum"/>
          </p:nvPr>
        </p:nvSpPr>
        <p:spPr>
          <a:xfrm>
            <a:off x="4008705" y="8893297"/>
            <a:ext cx="3066733" cy="469779"/>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10" name="Google Shape;210;p14: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18" name="Google Shape;218;p16: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7: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26" name="Google Shape;226;p17: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33" name="Google Shape;233;p18: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42" name="Google Shape;242;p19: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48" name="Google Shape;248;p20: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06" name="Google Shape;106;p2: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55" name="Google Shape;255;p21: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65" name="Google Shape;265;p22: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3: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74" name="Google Shape;274;p23: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282" name="Google Shape;282;p24: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13" name="Google Shape;113;p3: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20" name="Google Shape;120;p4: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27" name="Google Shape;127;p5: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707708" y="4505980"/>
            <a:ext cx="5661660" cy="3686711"/>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136" name="Google Shape;136;p6:notes"/>
          <p:cNvSpPr txBox="1"/>
          <p:nvPr>
            <p:ph idx="12" type="sldNum"/>
          </p:nvPr>
        </p:nvSpPr>
        <p:spPr>
          <a:xfrm>
            <a:off x="4008705" y="8893297"/>
            <a:ext cx="3066733" cy="469779"/>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707708" y="4505980"/>
            <a:ext cx="5661660" cy="3686711"/>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146" name="Google Shape;146;p7:notes"/>
          <p:cNvSpPr txBox="1"/>
          <p:nvPr>
            <p:ph idx="12" type="sldNum"/>
          </p:nvPr>
        </p:nvSpPr>
        <p:spPr>
          <a:xfrm>
            <a:off x="4008705" y="8893297"/>
            <a:ext cx="3066733" cy="469779"/>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55" name="Google Shape;155;p8: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707708" y="4505980"/>
            <a:ext cx="5661660" cy="3686711"/>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161" name="Google Shape;161;p9:notes"/>
          <p:cNvSpPr/>
          <p:nvPr>
            <p:ph idx="2" type="sldImg"/>
          </p:nvPr>
        </p:nvSpPr>
        <p:spPr>
          <a:xfrm>
            <a:off x="1431925" y="1169988"/>
            <a:ext cx="4213225" cy="31607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cxnSp>
        <p:nvCxnSpPr>
          <p:cNvPr id="18" name="Google Shape;18;p26"/>
          <p:cNvCxnSpPr/>
          <p:nvPr/>
        </p:nvCxnSpPr>
        <p:spPr>
          <a:xfrm>
            <a:off x="457200" y="3566319"/>
            <a:ext cx="8229600" cy="0"/>
          </a:xfrm>
          <a:prstGeom prst="straightConnector1">
            <a:avLst/>
          </a:prstGeom>
          <a:noFill/>
          <a:ln cap="flat" cmpd="sng" w="25400">
            <a:solidFill>
              <a:schemeClr val="dk1"/>
            </a:solidFill>
            <a:prstDash val="solid"/>
            <a:round/>
            <a:headEnd len="sm" w="sm" type="none"/>
            <a:tailEnd len="sm" w="sm" type="none"/>
          </a:ln>
        </p:spPr>
      </p:cxnSp>
      <p:cxnSp>
        <p:nvCxnSpPr>
          <p:cNvPr id="19" name="Google Shape;19;p26"/>
          <p:cNvCxnSpPr/>
          <p:nvPr/>
        </p:nvCxnSpPr>
        <p:spPr>
          <a:xfrm flipH="1" rot="10800000">
            <a:off x="1673225" y="6465888"/>
            <a:ext cx="5741988" cy="31750"/>
          </a:xfrm>
          <a:prstGeom prst="straightConnector1">
            <a:avLst/>
          </a:prstGeom>
          <a:noFill/>
          <a:ln cap="flat" cmpd="sng" w="9525">
            <a:solidFill>
              <a:schemeClr val="dk1"/>
            </a:solidFill>
            <a:prstDash val="solid"/>
            <a:round/>
            <a:headEnd len="sm" w="sm" type="none"/>
            <a:tailEnd len="sm" w="sm" type="none"/>
          </a:ln>
        </p:spPr>
      </p:cxnSp>
      <p:sp>
        <p:nvSpPr>
          <p:cNvPr id="20" name="Google Shape;20;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595959"/>
              </a:buClr>
              <a:buSzPts val="3200"/>
              <a:buNone/>
              <a:defRPr>
                <a:solidFill>
                  <a:srgbClr val="595959"/>
                </a:solidFill>
                <a:latin typeface="Calibri"/>
                <a:ea typeface="Calibri"/>
                <a:cs typeface="Calibri"/>
                <a:sym typeface="Calibri"/>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descr="left.jpg" id="22" name="Google Shape;22;p26"/>
          <p:cNvPicPr preferRelativeResize="0"/>
          <p:nvPr/>
        </p:nvPicPr>
        <p:blipFill rotWithShape="1">
          <a:blip r:embed="rId2">
            <a:alphaModFix/>
          </a:blip>
          <a:srcRect b="0" l="0" r="0" t="0"/>
          <a:stretch/>
        </p:blipFill>
        <p:spPr>
          <a:xfrm>
            <a:off x="835819" y="6126163"/>
            <a:ext cx="1674812" cy="679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cxnSp>
        <p:nvCxnSpPr>
          <p:cNvPr id="24" name="Google Shape;24;p27"/>
          <p:cNvCxnSpPr/>
          <p:nvPr/>
        </p:nvCxnSpPr>
        <p:spPr>
          <a:xfrm>
            <a:off x="457200" y="1219200"/>
            <a:ext cx="8229600" cy="0"/>
          </a:xfrm>
          <a:prstGeom prst="straightConnector1">
            <a:avLst/>
          </a:prstGeom>
          <a:noFill/>
          <a:ln cap="flat" cmpd="sng" w="25400">
            <a:solidFill>
              <a:schemeClr val="dk1"/>
            </a:solidFill>
            <a:prstDash val="solid"/>
            <a:round/>
            <a:headEnd len="sm" w="sm" type="none"/>
            <a:tailEnd len="sm" w="sm" type="none"/>
          </a:ln>
        </p:spPr>
      </p:cxnSp>
      <p:cxnSp>
        <p:nvCxnSpPr>
          <p:cNvPr id="25" name="Google Shape;25;p27"/>
          <p:cNvCxnSpPr/>
          <p:nvPr/>
        </p:nvCxnSpPr>
        <p:spPr>
          <a:xfrm flipH="1" rot="10800000">
            <a:off x="1673225" y="6465888"/>
            <a:ext cx="5741988" cy="31750"/>
          </a:xfrm>
          <a:prstGeom prst="straightConnector1">
            <a:avLst/>
          </a:prstGeom>
          <a:noFill/>
          <a:ln cap="flat" cmpd="sng" w="9525">
            <a:solidFill>
              <a:schemeClr val="dk1"/>
            </a:solidFill>
            <a:prstDash val="solid"/>
            <a:round/>
            <a:headEnd len="sm" w="sm" type="none"/>
            <a:tailEnd len="sm" w="sm" type="none"/>
          </a:ln>
        </p:spPr>
      </p:cxnSp>
      <p:sp>
        <p:nvSpPr>
          <p:cNvPr id="26" name="Google Shape;26;p27"/>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1" i="0" sz="4400">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27"/>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Calibri"/>
                <a:ea typeface="Calibri"/>
                <a:cs typeface="Calibri"/>
                <a:sym typeface="Calibri"/>
              </a:defRPr>
            </a:lvl1pPr>
            <a:lvl2pPr indent="-406400" lvl="1" marL="914400" algn="l">
              <a:spcBef>
                <a:spcPts val="560"/>
              </a:spcBef>
              <a:spcAft>
                <a:spcPts val="0"/>
              </a:spcAft>
              <a:buClr>
                <a:srgbClr val="595959"/>
              </a:buClr>
              <a:buSzPts val="2800"/>
              <a:buChar char="–"/>
              <a:defRPr>
                <a:solidFill>
                  <a:srgbClr val="595959"/>
                </a:solidFill>
                <a:latin typeface="Calibri"/>
                <a:ea typeface="Calibri"/>
                <a:cs typeface="Calibri"/>
                <a:sym typeface="Calibri"/>
              </a:defRPr>
            </a:lvl2pPr>
            <a:lvl3pPr indent="-381000" lvl="2" marL="1371600" algn="l">
              <a:spcBef>
                <a:spcPts val="480"/>
              </a:spcBef>
              <a:spcAft>
                <a:spcPts val="0"/>
              </a:spcAft>
              <a:buClr>
                <a:schemeClr val="dk1"/>
              </a:buClr>
              <a:buSzPts val="2400"/>
              <a:buChar char="•"/>
              <a:defRPr>
                <a:latin typeface="Calibri"/>
                <a:ea typeface="Calibri"/>
                <a:cs typeface="Calibri"/>
                <a:sym typeface="Calibri"/>
              </a:defRPr>
            </a:lvl3pPr>
            <a:lvl4pPr indent="-355600" lvl="3" marL="1828800" algn="l">
              <a:spcBef>
                <a:spcPts val="400"/>
              </a:spcBef>
              <a:spcAft>
                <a:spcPts val="0"/>
              </a:spcAft>
              <a:buClr>
                <a:schemeClr val="dk1"/>
              </a:buClr>
              <a:buSzPts val="2000"/>
              <a:buChar char="–"/>
              <a:defRPr>
                <a:latin typeface="Calibri"/>
                <a:ea typeface="Calibri"/>
                <a:cs typeface="Calibri"/>
                <a:sym typeface="Calibri"/>
              </a:defRPr>
            </a:lvl4pPr>
            <a:lvl5pPr indent="-355600" lvl="4" marL="2286000" algn="l">
              <a:spcBef>
                <a:spcPts val="400"/>
              </a:spcBef>
              <a:spcAft>
                <a:spcPts val="0"/>
              </a:spcAft>
              <a:buClr>
                <a:schemeClr val="dk1"/>
              </a:buClr>
              <a:buSzPts val="2000"/>
              <a:buChar char="»"/>
              <a:defRPr>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eft.jpg" id="30" name="Google Shape;30;p27"/>
          <p:cNvPicPr preferRelativeResize="0"/>
          <p:nvPr/>
        </p:nvPicPr>
        <p:blipFill rotWithShape="1">
          <a:blip r:embed="rId2">
            <a:alphaModFix/>
          </a:blip>
          <a:srcRect b="0" l="0" r="0" t="0"/>
          <a:stretch/>
        </p:blipFill>
        <p:spPr>
          <a:xfrm>
            <a:off x="835819" y="6126163"/>
            <a:ext cx="1674812" cy="679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cxnSp>
        <p:nvCxnSpPr>
          <p:cNvPr id="32" name="Google Shape;32;p28"/>
          <p:cNvCxnSpPr/>
          <p:nvPr/>
        </p:nvCxnSpPr>
        <p:spPr>
          <a:xfrm flipH="1" rot="10800000">
            <a:off x="1673225" y="6465888"/>
            <a:ext cx="5741988" cy="31750"/>
          </a:xfrm>
          <a:prstGeom prst="straightConnector1">
            <a:avLst/>
          </a:prstGeom>
          <a:noFill/>
          <a:ln cap="flat" cmpd="sng" w="9525">
            <a:solidFill>
              <a:schemeClr val="dk1"/>
            </a:solidFill>
            <a:prstDash val="solid"/>
            <a:round/>
            <a:headEnd len="sm" w="sm" type="none"/>
            <a:tailEnd len="sm" w="sm" type="none"/>
          </a:ln>
        </p:spPr>
      </p:cxnSp>
      <p:pic>
        <p:nvPicPr>
          <p:cNvPr descr="left.jpg" id="33" name="Google Shape;33;p28"/>
          <p:cNvPicPr preferRelativeResize="0"/>
          <p:nvPr/>
        </p:nvPicPr>
        <p:blipFill rotWithShape="1">
          <a:blip r:embed="rId2">
            <a:alphaModFix/>
          </a:blip>
          <a:srcRect b="0" l="0" r="0" t="0"/>
          <a:stretch/>
        </p:blipFill>
        <p:spPr>
          <a:xfrm>
            <a:off x="836613" y="6153150"/>
            <a:ext cx="1674812" cy="679450"/>
          </a:xfrm>
          <a:prstGeom prst="rect">
            <a:avLst/>
          </a:prstGeom>
          <a:noFill/>
          <a:ln>
            <a:noFill/>
          </a:ln>
        </p:spPr>
      </p:pic>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eft.jpg" id="37" name="Google Shape;37;p28"/>
          <p:cNvPicPr preferRelativeResize="0"/>
          <p:nvPr/>
        </p:nvPicPr>
        <p:blipFill rotWithShape="1">
          <a:blip r:embed="rId3">
            <a:alphaModFix/>
          </a:blip>
          <a:srcRect b="0" l="0" r="0" t="0"/>
          <a:stretch/>
        </p:blipFill>
        <p:spPr>
          <a:xfrm>
            <a:off x="835819" y="6126163"/>
            <a:ext cx="1674812" cy="679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cxnSp>
        <p:nvCxnSpPr>
          <p:cNvPr id="39" name="Google Shape;39;p29"/>
          <p:cNvCxnSpPr/>
          <p:nvPr/>
        </p:nvCxnSpPr>
        <p:spPr>
          <a:xfrm flipH="1" rot="10800000">
            <a:off x="1673225" y="6465888"/>
            <a:ext cx="5741988" cy="31750"/>
          </a:xfrm>
          <a:prstGeom prst="straightConnector1">
            <a:avLst/>
          </a:prstGeom>
          <a:noFill/>
          <a:ln cap="flat" cmpd="sng" w="9525">
            <a:solidFill>
              <a:schemeClr val="dk1"/>
            </a:solidFill>
            <a:prstDash val="solid"/>
            <a:round/>
            <a:headEnd len="sm" w="sm" type="none"/>
            <a:tailEnd len="sm" w="sm" type="none"/>
          </a:ln>
        </p:spPr>
      </p:cxnSp>
      <p:sp>
        <p:nvSpPr>
          <p:cNvPr id="40" name="Google Shape;40;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eft.jpg" id="45" name="Google Shape;45;p29"/>
          <p:cNvPicPr preferRelativeResize="0"/>
          <p:nvPr/>
        </p:nvPicPr>
        <p:blipFill rotWithShape="1">
          <a:blip r:embed="rId2">
            <a:alphaModFix/>
          </a:blip>
          <a:srcRect b="0" l="0" r="0" t="0"/>
          <a:stretch/>
        </p:blipFill>
        <p:spPr>
          <a:xfrm>
            <a:off x="835819" y="6126163"/>
            <a:ext cx="1674812" cy="679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 name="Google Shape;49;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6" name="Google Shape;56;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 name="Google Shape;57;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8" name="Google Shape;58;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9" name="Google Shape;5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cxnSp>
        <p:nvCxnSpPr>
          <p:cNvPr id="63" name="Google Shape;63;p32"/>
          <p:cNvCxnSpPr/>
          <p:nvPr/>
        </p:nvCxnSpPr>
        <p:spPr>
          <a:xfrm flipH="1" rot="10800000">
            <a:off x="1673225" y="6465888"/>
            <a:ext cx="5741988" cy="31750"/>
          </a:xfrm>
          <a:prstGeom prst="straightConnector1">
            <a:avLst/>
          </a:prstGeom>
          <a:noFill/>
          <a:ln cap="flat" cmpd="sng" w="9525">
            <a:solidFill>
              <a:schemeClr val="dk1"/>
            </a:solidFill>
            <a:prstDash val="solid"/>
            <a:round/>
            <a:headEnd len="sm" w="sm" type="none"/>
            <a:tailEnd len="sm" w="sm" type="none"/>
          </a:ln>
        </p:spPr>
      </p:cxnSp>
      <p:pic>
        <p:nvPicPr>
          <p:cNvPr descr="left.jpg" id="64" name="Google Shape;64;p32"/>
          <p:cNvPicPr preferRelativeResize="0"/>
          <p:nvPr/>
        </p:nvPicPr>
        <p:blipFill rotWithShape="1">
          <a:blip r:embed="rId2">
            <a:alphaModFix/>
          </a:blip>
          <a:srcRect b="0" l="0" r="0" t="0"/>
          <a:stretch/>
        </p:blipFill>
        <p:spPr>
          <a:xfrm>
            <a:off x="836613" y="6153150"/>
            <a:ext cx="1674812" cy="679450"/>
          </a:xfrm>
          <a:prstGeom prst="rect">
            <a:avLst/>
          </a:prstGeom>
          <a:noFill/>
          <a:ln>
            <a:noFill/>
          </a:ln>
        </p:spPr>
      </p:pic>
      <p:sp>
        <p:nvSpPr>
          <p:cNvPr id="65" name="Google Shape;6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eft.jpg" id="69" name="Google Shape;69;p32"/>
          <p:cNvPicPr preferRelativeResize="0"/>
          <p:nvPr/>
        </p:nvPicPr>
        <p:blipFill rotWithShape="1">
          <a:blip r:embed="rId3">
            <a:alphaModFix/>
          </a:blip>
          <a:srcRect b="0" l="0" r="0" t="0"/>
          <a:stretch/>
        </p:blipFill>
        <p:spPr>
          <a:xfrm>
            <a:off x="835819" y="6126163"/>
            <a:ext cx="1674812" cy="679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 name="Google Shape;73;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34"/>
          <p:cNvSpPr/>
          <p:nvPr>
            <p:ph idx="2" type="pic"/>
          </p:nvPr>
        </p:nvSpPr>
        <p:spPr>
          <a:xfrm>
            <a:off x="1792288" y="612775"/>
            <a:ext cx="5486400" cy="4114800"/>
          </a:xfrm>
          <a:prstGeom prst="rect">
            <a:avLst/>
          </a:prstGeom>
          <a:noFill/>
          <a:ln>
            <a:noFill/>
          </a:ln>
        </p:spPr>
      </p:sp>
      <p:sp>
        <p:nvSpPr>
          <p:cNvPr id="80" name="Google Shape;80;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1" name="Google Shape;8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25"/>
          <p:cNvCxnSpPr/>
          <p:nvPr/>
        </p:nvCxnSpPr>
        <p:spPr>
          <a:xfrm flipH="1" rot="10800000">
            <a:off x="1673225" y="6465888"/>
            <a:ext cx="5741988" cy="31750"/>
          </a:xfrm>
          <a:prstGeom prst="straightConnector1">
            <a:avLst/>
          </a:prstGeom>
          <a:noFill/>
          <a:ln cap="flat" cmpd="sng" w="9525">
            <a:solidFill>
              <a:schemeClr val="dk1"/>
            </a:solidFill>
            <a:prstDash val="solid"/>
            <a:round/>
            <a:headEnd len="sm" w="sm" type="none"/>
            <a:tailEnd len="sm" w="sm" type="none"/>
          </a:ln>
        </p:spPr>
      </p:cxnSp>
      <p:sp>
        <p:nvSpPr>
          <p:cNvPr id="11" name="Google Shape;1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 name="Google Shape;12;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eft.jpg" id="16" name="Google Shape;16;p25"/>
          <p:cNvPicPr preferRelativeResize="0"/>
          <p:nvPr/>
        </p:nvPicPr>
        <p:blipFill rotWithShape="1">
          <a:blip r:embed="rId1">
            <a:alphaModFix/>
          </a:blip>
          <a:srcRect b="0" l="0" r="0" t="0"/>
          <a:stretch/>
        </p:blipFill>
        <p:spPr>
          <a:xfrm>
            <a:off x="835819" y="6126163"/>
            <a:ext cx="1674812" cy="6794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0.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
          <p:cNvSpPr txBox="1"/>
          <p:nvPr>
            <p:ph idx="1" type="subTitle"/>
          </p:nvPr>
        </p:nvSpPr>
        <p:spPr>
          <a:xfrm>
            <a:off x="685800" y="3766931"/>
            <a:ext cx="7772400" cy="107541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595959"/>
              </a:buClr>
              <a:buSzPts val="2800"/>
              <a:buNone/>
            </a:pPr>
            <a:r>
              <a:rPr lang="en-US" sz="2800">
                <a:latin typeface="Calibri"/>
                <a:ea typeface="Calibri"/>
                <a:cs typeface="Calibri"/>
                <a:sym typeface="Calibri"/>
              </a:rPr>
              <a:t>2022 Hawaiʻi Health Workforce Summit</a:t>
            </a:r>
            <a:endParaRPr/>
          </a:p>
          <a:p>
            <a:pPr indent="0" lvl="0" marL="0" rtl="0" algn="ctr">
              <a:spcBef>
                <a:spcPts val="560"/>
              </a:spcBef>
              <a:spcAft>
                <a:spcPts val="0"/>
              </a:spcAft>
              <a:buClr>
                <a:srgbClr val="595959"/>
              </a:buClr>
              <a:buSzPts val="2800"/>
              <a:buNone/>
            </a:pPr>
            <a:r>
              <a:rPr lang="en-US" sz="2800">
                <a:latin typeface="Calibri"/>
                <a:ea typeface="Calibri"/>
                <a:cs typeface="Calibri"/>
                <a:sym typeface="Calibri"/>
              </a:rPr>
              <a:t>September 24, 2022</a:t>
            </a:r>
            <a:endParaRPr/>
          </a:p>
          <a:p>
            <a:pPr indent="0" lvl="0" marL="0" rtl="0" algn="ctr">
              <a:spcBef>
                <a:spcPts val="560"/>
              </a:spcBef>
              <a:spcAft>
                <a:spcPts val="0"/>
              </a:spcAft>
              <a:buClr>
                <a:srgbClr val="595959"/>
              </a:buClr>
              <a:buSzPts val="2800"/>
              <a:buNone/>
            </a:pPr>
            <a:r>
              <a:t/>
            </a:r>
            <a:endParaRPr sz="2800"/>
          </a:p>
        </p:txBody>
      </p:sp>
      <p:sp>
        <p:nvSpPr>
          <p:cNvPr id="102" name="Google Shape;102;p1"/>
          <p:cNvSpPr txBox="1"/>
          <p:nvPr/>
        </p:nvSpPr>
        <p:spPr>
          <a:xfrm>
            <a:off x="1080714" y="5082426"/>
            <a:ext cx="6970644" cy="1302619"/>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spcBef>
                <a:spcPts val="0"/>
              </a:spcBef>
              <a:spcAft>
                <a:spcPts val="0"/>
              </a:spcAft>
              <a:buClr>
                <a:schemeClr val="dk1"/>
              </a:buClr>
              <a:buSzPct val="100000"/>
              <a:buFont typeface="Arial"/>
              <a:buNone/>
            </a:pPr>
            <a:r>
              <a:rPr b="0" i="0" lang="en-US" sz="2600" u="none" cap="none" strike="noStrike">
                <a:solidFill>
                  <a:schemeClr val="dk1"/>
                </a:solidFill>
                <a:latin typeface="Calibri"/>
                <a:ea typeface="Calibri"/>
                <a:cs typeface="Calibri"/>
                <a:sym typeface="Calibri"/>
              </a:rPr>
              <a:t>Aimee Malia Grace, MD, MPH, FAAP</a:t>
            </a:r>
            <a:endParaRPr/>
          </a:p>
          <a:p>
            <a:pPr indent="0" lvl="0" marL="0" marR="0" rtl="0" algn="ctr">
              <a:spcBef>
                <a:spcPts val="364"/>
              </a:spcBef>
              <a:spcAft>
                <a:spcPts val="0"/>
              </a:spcAft>
              <a:buClr>
                <a:schemeClr val="dk1"/>
              </a:buClr>
              <a:buSzPct val="100000"/>
              <a:buFont typeface="Arial"/>
              <a:buNone/>
            </a:pPr>
            <a:r>
              <a:rPr b="0" i="0" lang="en-US" sz="2600" u="none" cap="none" strike="noStrike">
                <a:solidFill>
                  <a:schemeClr val="dk1"/>
                </a:solidFill>
                <a:latin typeface="Calibri"/>
                <a:ea typeface="Calibri"/>
                <a:cs typeface="Calibri"/>
                <a:sym typeface="Calibri"/>
              </a:rPr>
              <a:t>Director, Office of Strategic Health Initiatives</a:t>
            </a:r>
            <a:endParaRPr/>
          </a:p>
          <a:p>
            <a:pPr indent="0" lvl="0" marL="0" marR="0" rtl="0" algn="ctr">
              <a:spcBef>
                <a:spcPts val="364"/>
              </a:spcBef>
              <a:spcAft>
                <a:spcPts val="0"/>
              </a:spcAft>
              <a:buClr>
                <a:schemeClr val="dk1"/>
              </a:buClr>
              <a:buSzPct val="100000"/>
              <a:buFont typeface="Arial"/>
              <a:buNone/>
            </a:pPr>
            <a:r>
              <a:rPr b="0" i="1" lang="en-US" sz="2600" u="none" cap="none" strike="noStrike">
                <a:solidFill>
                  <a:schemeClr val="dk1"/>
                </a:solidFill>
                <a:latin typeface="Calibri"/>
                <a:ea typeface="Calibri"/>
                <a:cs typeface="Calibri"/>
                <a:sym typeface="Calibri"/>
              </a:rPr>
              <a:t>(Lead, UHealthy Hawaiʻi Initiative and UH System Federal Relations)</a:t>
            </a:r>
            <a:endParaRPr/>
          </a:p>
          <a:p>
            <a:pPr indent="0" lvl="0" marL="0" marR="0" rtl="0" algn="ctr">
              <a:spcBef>
                <a:spcPts val="364"/>
              </a:spcBef>
              <a:spcAft>
                <a:spcPts val="0"/>
              </a:spcAft>
              <a:buClr>
                <a:schemeClr val="dk1"/>
              </a:buClr>
              <a:buSzPct val="100000"/>
              <a:buFont typeface="Arial"/>
              <a:buNone/>
            </a:pPr>
            <a:r>
              <a:rPr b="0" i="0" lang="en-US" sz="2600" u="none" cap="none" strike="noStrike">
                <a:solidFill>
                  <a:schemeClr val="dk1"/>
                </a:solidFill>
                <a:latin typeface="Calibri"/>
                <a:ea typeface="Calibri"/>
                <a:cs typeface="Calibri"/>
                <a:sym typeface="Calibri"/>
              </a:rPr>
              <a:t>University of Hawaiʻi System </a:t>
            </a:r>
            <a:endParaRPr/>
          </a:p>
          <a:p>
            <a:pPr indent="0" lvl="0" marL="0" marR="0" rtl="0" algn="ctr">
              <a:spcBef>
                <a:spcPts val="448"/>
              </a:spcBef>
              <a:spcAft>
                <a:spcPts val="0"/>
              </a:spcAft>
              <a:buClr>
                <a:srgbClr val="595959"/>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03" name="Google Shape;103;p1"/>
          <p:cNvSpPr txBox="1"/>
          <p:nvPr>
            <p:ph type="ctrTitle"/>
          </p:nvPr>
        </p:nvSpPr>
        <p:spPr>
          <a:xfrm>
            <a:off x="685800" y="1175657"/>
            <a:ext cx="7772400" cy="242479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Calibri"/>
                <a:ea typeface="Calibri"/>
                <a:cs typeface="Calibri"/>
                <a:sym typeface="Calibri"/>
              </a:rPr>
              <a:t>Leveraging Policy </a:t>
            </a:r>
            <a:br>
              <a:rPr lang="en-US"/>
            </a:br>
            <a:r>
              <a:rPr lang="en-US">
                <a:latin typeface="Calibri"/>
                <a:ea typeface="Calibri"/>
                <a:cs typeface="Calibri"/>
                <a:sym typeface="Calibri"/>
              </a:rPr>
              <a:t>to Address Hawaiʻi’s </a:t>
            </a:r>
            <a:br>
              <a:rPr lang="en-US"/>
            </a:br>
            <a:r>
              <a:rPr lang="en-US">
                <a:latin typeface="Calibri"/>
                <a:ea typeface="Calibri"/>
                <a:cs typeface="Calibri"/>
                <a:sym typeface="Calibri"/>
              </a:rPr>
              <a:t>Health Workforce Shortages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HCF Grant – Health Workforce</a:t>
            </a:r>
            <a:endParaRPr/>
          </a:p>
        </p:txBody>
      </p:sp>
      <p:sp>
        <p:nvSpPr>
          <p:cNvPr id="173" name="Google Shape;173;p10"/>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latin typeface="Calibri"/>
                <a:ea typeface="Calibri"/>
                <a:cs typeface="Calibri"/>
                <a:sym typeface="Calibri"/>
              </a:rPr>
              <a:t>2020-2021 Hawaiʻi Community Foundation (HCF) grant to improve Hawaiʻi’s health workforce ($30k)</a:t>
            </a:r>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Four key areas of focus:</a:t>
            </a:r>
            <a:endParaRPr/>
          </a:p>
          <a:p>
            <a:pPr indent="-285750" lvl="1" marL="742950" rtl="0" algn="l">
              <a:spcBef>
                <a:spcPts val="400"/>
              </a:spcBef>
              <a:spcAft>
                <a:spcPts val="0"/>
              </a:spcAft>
              <a:buClr>
                <a:schemeClr val="dk1"/>
              </a:buClr>
              <a:buSzPts val="2000"/>
              <a:buChar char="–"/>
            </a:pPr>
            <a:r>
              <a:rPr lang="en-US" sz="2000">
                <a:solidFill>
                  <a:schemeClr val="dk1"/>
                </a:solidFill>
                <a:latin typeface="Calibri"/>
                <a:ea typeface="Calibri"/>
                <a:cs typeface="Calibri"/>
                <a:sym typeface="Calibri"/>
              </a:rPr>
              <a:t>Supporting work to address Hawaiʻi’s </a:t>
            </a:r>
            <a:r>
              <a:rPr b="1" lang="en-US" sz="2000">
                <a:solidFill>
                  <a:schemeClr val="dk1"/>
                </a:solidFill>
                <a:latin typeface="Calibri"/>
                <a:ea typeface="Calibri"/>
                <a:cs typeface="Calibri"/>
                <a:sym typeface="Calibri"/>
              </a:rPr>
              <a:t>clinical site training shortages</a:t>
            </a:r>
            <a:r>
              <a:rPr lang="en-US" sz="2000">
                <a:solidFill>
                  <a:schemeClr val="dk1"/>
                </a:solidFill>
                <a:latin typeface="Calibri"/>
                <a:ea typeface="Calibri"/>
                <a:cs typeface="Calibri"/>
                <a:sym typeface="Calibri"/>
              </a:rPr>
              <a:t>;</a:t>
            </a:r>
            <a:endParaRPr/>
          </a:p>
          <a:p>
            <a:pPr indent="-285750" lvl="1" marL="742950" rtl="0" algn="l">
              <a:spcBef>
                <a:spcPts val="400"/>
              </a:spcBef>
              <a:spcAft>
                <a:spcPts val="0"/>
              </a:spcAft>
              <a:buClr>
                <a:schemeClr val="dk1"/>
              </a:buClr>
              <a:buSzPts val="2000"/>
              <a:buChar char="–"/>
            </a:pPr>
            <a:r>
              <a:rPr b="1" lang="en-US" sz="2000">
                <a:solidFill>
                  <a:schemeClr val="dk1"/>
                </a:solidFill>
                <a:latin typeface="Calibri"/>
                <a:ea typeface="Calibri"/>
                <a:cs typeface="Calibri"/>
                <a:sym typeface="Calibri"/>
              </a:rPr>
              <a:t>Advancing working groups on innovative care delivery models </a:t>
            </a:r>
            <a:r>
              <a:rPr lang="en-US" sz="2000">
                <a:solidFill>
                  <a:schemeClr val="dk1"/>
                </a:solidFill>
                <a:latin typeface="Calibri"/>
                <a:ea typeface="Calibri"/>
                <a:cs typeface="Calibri"/>
                <a:sym typeface="Calibri"/>
              </a:rPr>
              <a:t>(i.e., telehealth, role of pharmacists in primary care); </a:t>
            </a:r>
            <a:r>
              <a:rPr b="1" lang="en-US" sz="2000">
                <a:solidFill>
                  <a:schemeClr val="dk1"/>
                </a:solidFill>
                <a:latin typeface="Calibri"/>
                <a:ea typeface="Calibri"/>
                <a:cs typeface="Calibri"/>
                <a:sym typeface="Calibri"/>
              </a:rPr>
              <a:t>federal/state reimbursement policies; </a:t>
            </a:r>
            <a:r>
              <a:rPr lang="en-US" sz="2000">
                <a:solidFill>
                  <a:schemeClr val="dk1"/>
                </a:solidFill>
                <a:latin typeface="Calibri"/>
                <a:ea typeface="Calibri"/>
                <a:cs typeface="Calibri"/>
                <a:sym typeface="Calibri"/>
              </a:rPr>
              <a:t>and</a:t>
            </a:r>
            <a:r>
              <a:rPr b="1" lang="en-US" sz="2000">
                <a:solidFill>
                  <a:schemeClr val="dk1"/>
                </a:solidFill>
                <a:latin typeface="Calibri"/>
                <a:ea typeface="Calibri"/>
                <a:cs typeface="Calibri"/>
                <a:sym typeface="Calibri"/>
              </a:rPr>
              <a:t> interprofessional care</a:t>
            </a:r>
            <a:r>
              <a:rPr lang="en-US" sz="2000">
                <a:solidFill>
                  <a:schemeClr val="dk1"/>
                </a:solidFill>
                <a:latin typeface="Calibri"/>
                <a:ea typeface="Calibri"/>
                <a:cs typeface="Calibri"/>
                <a:sym typeface="Calibri"/>
              </a:rPr>
              <a:t>;</a:t>
            </a:r>
            <a:endParaRPr/>
          </a:p>
          <a:p>
            <a:pPr indent="-285750" lvl="1" marL="742950" rtl="0" algn="l">
              <a:spcBef>
                <a:spcPts val="400"/>
              </a:spcBef>
              <a:spcAft>
                <a:spcPts val="0"/>
              </a:spcAft>
              <a:buClr>
                <a:schemeClr val="dk1"/>
              </a:buClr>
              <a:buSzPts val="2000"/>
              <a:buChar char="–"/>
            </a:pPr>
            <a:r>
              <a:rPr b="1" lang="en-US" sz="2000">
                <a:solidFill>
                  <a:schemeClr val="dk1"/>
                </a:solidFill>
                <a:latin typeface="Calibri"/>
                <a:ea typeface="Calibri"/>
                <a:cs typeface="Calibri"/>
                <a:sym typeface="Calibri"/>
              </a:rPr>
              <a:t>Expanding the state’s telehealth workforce </a:t>
            </a:r>
            <a:r>
              <a:rPr lang="en-US" sz="2000">
                <a:solidFill>
                  <a:schemeClr val="dk1"/>
                </a:solidFill>
                <a:latin typeface="Calibri"/>
                <a:ea typeface="Calibri"/>
                <a:cs typeface="Calibri"/>
                <a:sym typeface="Calibri"/>
              </a:rPr>
              <a:t>(in partnership with the Pacific Basin Telehealth Resource Center) by improving provider recruitment, training, and retention; and</a:t>
            </a:r>
            <a:endParaRPr/>
          </a:p>
          <a:p>
            <a:pPr indent="-285750" lvl="1" marL="742950" rtl="0" algn="l">
              <a:spcBef>
                <a:spcPts val="400"/>
              </a:spcBef>
              <a:spcAft>
                <a:spcPts val="0"/>
              </a:spcAft>
              <a:buClr>
                <a:schemeClr val="dk1"/>
              </a:buClr>
              <a:buSzPts val="2000"/>
              <a:buChar char="–"/>
            </a:pPr>
            <a:r>
              <a:rPr lang="en-US" sz="2000">
                <a:solidFill>
                  <a:schemeClr val="dk1"/>
                </a:solidFill>
                <a:latin typeface="Calibri"/>
                <a:ea typeface="Calibri"/>
                <a:cs typeface="Calibri"/>
                <a:sym typeface="Calibri"/>
              </a:rPr>
              <a:t>Creating a </a:t>
            </a:r>
            <a:r>
              <a:rPr b="1" lang="en-US" sz="2000">
                <a:solidFill>
                  <a:schemeClr val="dk1"/>
                </a:solidFill>
                <a:latin typeface="Calibri"/>
                <a:ea typeface="Calibri"/>
                <a:cs typeface="Calibri"/>
                <a:sym typeface="Calibri"/>
              </a:rPr>
              <a:t>handbook for Hawaiʻi State Department of Education (DOE) principals </a:t>
            </a:r>
            <a:r>
              <a:rPr lang="en-US" sz="2000">
                <a:solidFill>
                  <a:schemeClr val="dk1"/>
                </a:solidFill>
                <a:latin typeface="Calibri"/>
                <a:ea typeface="Calibri"/>
                <a:cs typeface="Calibri"/>
                <a:sym typeface="Calibri"/>
              </a:rPr>
              <a:t>to incorporate health coursework leading to certification for students in their schools.</a:t>
            </a:r>
            <a:endParaRPr/>
          </a:p>
          <a:p>
            <a:pPr indent="-165100" lvl="0" marL="342900" rtl="0" algn="l">
              <a:spcBef>
                <a:spcPts val="560"/>
              </a:spcBef>
              <a:spcAft>
                <a:spcPts val="0"/>
              </a:spcAft>
              <a:buClr>
                <a:schemeClr val="dk1"/>
              </a:buClr>
              <a:buSzPts val="2800"/>
              <a:buNone/>
            </a:pPr>
            <a:r>
              <a:t/>
            </a:r>
            <a:endParaRPr sz="2800"/>
          </a:p>
          <a:p>
            <a:pPr indent="-133350" lvl="1" marL="742950" rtl="0" algn="l">
              <a:spcBef>
                <a:spcPts val="480"/>
              </a:spcBef>
              <a:spcAft>
                <a:spcPts val="0"/>
              </a:spcAft>
              <a:buClr>
                <a:srgbClr val="595959"/>
              </a:buClr>
              <a:buSzPts val="2400"/>
              <a:buNone/>
            </a:pPr>
            <a:r>
              <a:t/>
            </a:r>
            <a:endParaRPr sz="2400"/>
          </a:p>
          <a:p>
            <a:pPr indent="-133350" lvl="1" marL="742950" rtl="0" algn="l">
              <a:spcBef>
                <a:spcPts val="480"/>
              </a:spcBef>
              <a:spcAft>
                <a:spcPts val="0"/>
              </a:spcAft>
              <a:buClr>
                <a:srgbClr val="595959"/>
              </a:buClr>
              <a:buSzPts val="2400"/>
              <a:buNone/>
            </a:pPr>
            <a:r>
              <a:t/>
            </a:r>
            <a:endParaRPr sz="2400"/>
          </a:p>
        </p:txBody>
      </p:sp>
      <p:sp>
        <p:nvSpPr>
          <p:cNvPr id="174" name="Google Shape;17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Physician Recruitment Activities</a:t>
            </a:r>
            <a:endParaRPr/>
          </a:p>
        </p:txBody>
      </p:sp>
      <p:sp>
        <p:nvSpPr>
          <p:cNvPr id="180" name="Google Shape;18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1" name="Google Shape;181;p11"/>
          <p:cNvPicPr preferRelativeResize="0"/>
          <p:nvPr/>
        </p:nvPicPr>
        <p:blipFill rotWithShape="1">
          <a:blip r:embed="rId3">
            <a:alphaModFix/>
          </a:blip>
          <a:srcRect b="0" l="0" r="0" t="0"/>
          <a:stretch/>
        </p:blipFill>
        <p:spPr>
          <a:xfrm>
            <a:off x="0" y="1417317"/>
            <a:ext cx="5823341" cy="3265894"/>
          </a:xfrm>
          <a:prstGeom prst="rect">
            <a:avLst/>
          </a:prstGeom>
          <a:noFill/>
          <a:ln>
            <a:noFill/>
          </a:ln>
        </p:spPr>
      </p:pic>
      <p:pic>
        <p:nvPicPr>
          <p:cNvPr id="182" name="Google Shape;182;p11"/>
          <p:cNvPicPr preferRelativeResize="0"/>
          <p:nvPr>
            <p:ph idx="1" type="body"/>
          </p:nvPr>
        </p:nvPicPr>
        <p:blipFill rotWithShape="1">
          <a:blip r:embed="rId4">
            <a:alphaModFix/>
          </a:blip>
          <a:srcRect b="0" l="0" r="0" t="0"/>
          <a:stretch/>
        </p:blipFill>
        <p:spPr>
          <a:xfrm>
            <a:off x="5963788" y="2134181"/>
            <a:ext cx="2920719" cy="3792148"/>
          </a:xfrm>
          <a:prstGeom prst="rect">
            <a:avLst/>
          </a:prstGeom>
          <a:noFill/>
          <a:ln>
            <a:noFill/>
          </a:ln>
        </p:spPr>
      </p:pic>
      <p:sp>
        <p:nvSpPr>
          <p:cNvPr id="183" name="Google Shape;183;p11"/>
          <p:cNvSpPr txBox="1"/>
          <p:nvPr/>
        </p:nvSpPr>
        <p:spPr>
          <a:xfrm>
            <a:off x="5442539" y="6025923"/>
            <a:ext cx="344196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chemeClr val="dk1"/>
                </a:solidFill>
                <a:latin typeface="Arial"/>
                <a:ea typeface="Arial"/>
                <a:cs typeface="Arial"/>
                <a:sym typeface="Arial"/>
              </a:rPr>
              <a:t>https://www.ahec.hawaii.edu/rural-rotations/uh-homestay-aloha/</a:t>
            </a:r>
            <a:endParaRPr/>
          </a:p>
        </p:txBody>
      </p:sp>
      <p:sp>
        <p:nvSpPr>
          <p:cNvPr id="184" name="Google Shape;184;p11"/>
          <p:cNvSpPr txBox="1"/>
          <p:nvPr/>
        </p:nvSpPr>
        <p:spPr>
          <a:xfrm>
            <a:off x="1087394" y="4683211"/>
            <a:ext cx="33778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http://hawaiihealthcareers.com/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Aligning with Health Industry</a:t>
            </a:r>
            <a:endParaRPr/>
          </a:p>
        </p:txBody>
      </p:sp>
      <p:sp>
        <p:nvSpPr>
          <p:cNvPr id="190" name="Google Shape;190;p12"/>
          <p:cNvSpPr txBox="1"/>
          <p:nvPr>
            <p:ph idx="1" type="body"/>
          </p:nvPr>
        </p:nvSpPr>
        <p:spPr>
          <a:xfrm>
            <a:off x="457200" y="1461991"/>
            <a:ext cx="5840788"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lang="en-US" sz="2200"/>
              <a:t>Served on the steering committee for the Oʻahu Healthcare Sector Partnership’s Health Workforce Initiative (led by Healthcare Association of Hawaiʻi).</a:t>
            </a:r>
            <a:endParaRPr/>
          </a:p>
          <a:p>
            <a:pPr indent="-342900" lvl="0" marL="342900" rtl="0" algn="l">
              <a:spcBef>
                <a:spcPts val="440"/>
              </a:spcBef>
              <a:spcAft>
                <a:spcPts val="0"/>
              </a:spcAft>
              <a:buClr>
                <a:schemeClr val="dk1"/>
              </a:buClr>
              <a:buSzPts val="2200"/>
              <a:buChar char="•"/>
            </a:pPr>
            <a:r>
              <a:rPr lang="en-US" sz="2200"/>
              <a:t>Catalyzed planning for a new Doctor of Physical Therapy (DPT) program at UH</a:t>
            </a:r>
            <a:r>
              <a:rPr b="1" lang="en-US" sz="2200"/>
              <a:t> </a:t>
            </a:r>
            <a:r>
              <a:rPr lang="en-US" sz="2200"/>
              <a:t>Mānoa.</a:t>
            </a:r>
            <a:endParaRPr/>
          </a:p>
          <a:p>
            <a:pPr indent="-342900" lvl="0" marL="342900" rtl="0" algn="l">
              <a:spcBef>
                <a:spcPts val="440"/>
              </a:spcBef>
              <a:spcAft>
                <a:spcPts val="0"/>
              </a:spcAft>
              <a:buClr>
                <a:schemeClr val="dk1"/>
              </a:buClr>
              <a:buSzPts val="2200"/>
              <a:buChar char="•"/>
            </a:pPr>
            <a:r>
              <a:rPr lang="en-US" sz="2200"/>
              <a:t>Meetings to align DOH needs with UH Public Health offerings.</a:t>
            </a:r>
            <a:endParaRPr/>
          </a:p>
          <a:p>
            <a:pPr indent="-342900" lvl="0" marL="342900" rtl="0" algn="l">
              <a:spcBef>
                <a:spcPts val="440"/>
              </a:spcBef>
              <a:spcAft>
                <a:spcPts val="0"/>
              </a:spcAft>
              <a:buClr>
                <a:schemeClr val="dk1"/>
              </a:buClr>
              <a:buSzPts val="2200"/>
              <a:buChar char="•"/>
            </a:pPr>
            <a:r>
              <a:rPr lang="en-US" sz="2200"/>
              <a:t>Supporting JABSOM legislative requests for expansion to neighbor islands.</a:t>
            </a:r>
            <a:endParaRPr/>
          </a:p>
          <a:p>
            <a:pPr indent="-342900" lvl="0" marL="342900" rtl="0" algn="l">
              <a:spcBef>
                <a:spcPts val="440"/>
              </a:spcBef>
              <a:spcAft>
                <a:spcPts val="0"/>
              </a:spcAft>
              <a:buClr>
                <a:schemeClr val="dk1"/>
              </a:buClr>
              <a:buSzPts val="2200"/>
              <a:buChar char="•"/>
            </a:pPr>
            <a:r>
              <a:rPr lang="en-US" sz="2200"/>
              <a:t>UH System convenings, partner meetings, and strategizing for future legislative/budgetary priorities.</a:t>
            </a:r>
            <a:endParaRPr/>
          </a:p>
          <a:p>
            <a:pPr indent="-203200" lvl="0" marL="342900" rtl="0" algn="l">
              <a:spcBef>
                <a:spcPts val="440"/>
              </a:spcBef>
              <a:spcAft>
                <a:spcPts val="0"/>
              </a:spcAft>
              <a:buClr>
                <a:schemeClr val="dk1"/>
              </a:buClr>
              <a:buSzPts val="2200"/>
              <a:buNone/>
            </a:pPr>
            <a:r>
              <a:t/>
            </a:r>
            <a:endParaRPr sz="2200"/>
          </a:p>
          <a:p>
            <a:pPr indent="-203200" lvl="0" marL="342900" rtl="0" algn="l">
              <a:spcBef>
                <a:spcPts val="440"/>
              </a:spcBef>
              <a:spcAft>
                <a:spcPts val="0"/>
              </a:spcAft>
              <a:buClr>
                <a:schemeClr val="dk1"/>
              </a:buClr>
              <a:buSzPts val="2200"/>
              <a:buNone/>
            </a:pPr>
            <a:r>
              <a:t/>
            </a:r>
            <a:endParaRPr sz="2200"/>
          </a:p>
        </p:txBody>
      </p:sp>
      <p:sp>
        <p:nvSpPr>
          <p:cNvPr id="191" name="Google Shape;19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2" name="Google Shape;192;p12"/>
          <p:cNvPicPr preferRelativeResize="0"/>
          <p:nvPr/>
        </p:nvPicPr>
        <p:blipFill rotWithShape="1">
          <a:blip r:embed="rId3">
            <a:alphaModFix/>
          </a:blip>
          <a:srcRect b="0" l="0" r="0" t="0"/>
          <a:stretch/>
        </p:blipFill>
        <p:spPr>
          <a:xfrm>
            <a:off x="6297988" y="1894477"/>
            <a:ext cx="1689177" cy="2207966"/>
          </a:xfrm>
          <a:prstGeom prst="rect">
            <a:avLst/>
          </a:prstGeom>
          <a:noFill/>
          <a:ln>
            <a:noFill/>
          </a:ln>
        </p:spPr>
      </p:pic>
      <p:pic>
        <p:nvPicPr>
          <p:cNvPr id="193" name="Google Shape;193;p12"/>
          <p:cNvPicPr preferRelativeResize="0"/>
          <p:nvPr/>
        </p:nvPicPr>
        <p:blipFill rotWithShape="1">
          <a:blip r:embed="rId4">
            <a:alphaModFix/>
          </a:blip>
          <a:srcRect b="0" l="0" r="0" t="0"/>
          <a:stretch/>
        </p:blipFill>
        <p:spPr>
          <a:xfrm>
            <a:off x="7381512" y="2921660"/>
            <a:ext cx="1577135" cy="2024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type="title"/>
          </p:nvPr>
        </p:nvSpPr>
        <p:spPr>
          <a:xfrm>
            <a:off x="98854" y="162561"/>
            <a:ext cx="9043497" cy="99417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100"/>
              <a:t>DOH-UH Contact Tracing Training Program</a:t>
            </a:r>
            <a:endParaRPr/>
          </a:p>
        </p:txBody>
      </p:sp>
      <p:sp>
        <p:nvSpPr>
          <p:cNvPr id="200" name="Google Shape;200;p13"/>
          <p:cNvSpPr txBox="1"/>
          <p:nvPr>
            <p:ph idx="1" type="body"/>
          </p:nvPr>
        </p:nvSpPr>
        <p:spPr>
          <a:xfrm>
            <a:off x="350354" y="1416679"/>
            <a:ext cx="5215898" cy="4932721"/>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chemeClr val="dk1"/>
              </a:buClr>
              <a:buSzPts val="2400"/>
              <a:buChar char="•"/>
            </a:pPr>
            <a:r>
              <a:rPr lang="en-US" sz="2400">
                <a:latin typeface="Calibri"/>
                <a:ea typeface="Calibri"/>
                <a:cs typeface="Calibri"/>
                <a:sym typeface="Calibri"/>
              </a:rPr>
              <a:t>$2.5M grant developed in close partnership with DOH</a:t>
            </a:r>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Contact Tracing Training</a:t>
            </a:r>
            <a:endParaRPr/>
          </a:p>
          <a:p>
            <a:pPr indent="-285750" lvl="1" marL="742950" rtl="0" algn="l">
              <a:spcBef>
                <a:spcPts val="400"/>
              </a:spcBef>
              <a:spcAft>
                <a:spcPts val="0"/>
              </a:spcAft>
              <a:buClr>
                <a:schemeClr val="dk1"/>
              </a:buClr>
              <a:buSzPts val="2000"/>
              <a:buChar char="–"/>
            </a:pPr>
            <a:r>
              <a:rPr lang="en-US" sz="2000">
                <a:solidFill>
                  <a:schemeClr val="dk1"/>
                </a:solidFill>
                <a:latin typeface="Calibri"/>
                <a:ea typeface="Calibri"/>
                <a:cs typeface="Calibri"/>
                <a:sym typeface="Calibri"/>
              </a:rPr>
              <a:t>Track 1 (clinical backgrounds)</a:t>
            </a:r>
            <a:endParaRPr/>
          </a:p>
          <a:p>
            <a:pPr indent="-285750" lvl="1" marL="742950" rtl="0" algn="l">
              <a:spcBef>
                <a:spcPts val="400"/>
              </a:spcBef>
              <a:spcAft>
                <a:spcPts val="0"/>
              </a:spcAft>
              <a:buClr>
                <a:schemeClr val="dk1"/>
              </a:buClr>
              <a:buSzPts val="2000"/>
              <a:buChar char="–"/>
            </a:pPr>
            <a:r>
              <a:rPr lang="en-US" sz="2000">
                <a:solidFill>
                  <a:schemeClr val="dk1"/>
                </a:solidFill>
                <a:latin typeface="Calibri"/>
                <a:ea typeface="Calibri"/>
                <a:cs typeface="Calibri"/>
                <a:sym typeface="Calibri"/>
              </a:rPr>
              <a:t>Track 2 (non-clinical backgrounds)</a:t>
            </a:r>
            <a:endParaRPr/>
          </a:p>
          <a:p>
            <a:pPr indent="-285750" lvl="1" marL="742950" rtl="0" algn="l">
              <a:spcBef>
                <a:spcPts val="400"/>
              </a:spcBef>
              <a:spcAft>
                <a:spcPts val="0"/>
              </a:spcAft>
              <a:buClr>
                <a:schemeClr val="dk1"/>
              </a:buClr>
              <a:buSzPts val="2000"/>
              <a:buChar char="–"/>
            </a:pPr>
            <a:r>
              <a:rPr lang="en-US" sz="2000">
                <a:solidFill>
                  <a:schemeClr val="dk1"/>
                </a:solidFill>
                <a:latin typeface="Calibri"/>
                <a:ea typeface="Calibri"/>
                <a:cs typeface="Calibri"/>
                <a:sym typeface="Calibri"/>
              </a:rPr>
              <a:t>508 contact tracers trained</a:t>
            </a:r>
            <a:endParaRPr sz="2700">
              <a:solidFill>
                <a:schemeClr val="dk1"/>
              </a:solidFill>
              <a:latin typeface="Calibri"/>
              <a:ea typeface="Calibri"/>
              <a:cs typeface="Calibri"/>
              <a:sym typeface="Calibri"/>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Augmented Community Health Worker (CHW) Training</a:t>
            </a:r>
            <a:endParaRPr/>
          </a:p>
          <a:p>
            <a:pPr indent="-285750" lvl="1" marL="742950" rtl="0" algn="l">
              <a:spcBef>
                <a:spcPts val="400"/>
              </a:spcBef>
              <a:spcAft>
                <a:spcPts val="0"/>
              </a:spcAft>
              <a:buClr>
                <a:schemeClr val="dk1"/>
              </a:buClr>
              <a:buSzPts val="2000"/>
              <a:buChar char="–"/>
            </a:pPr>
            <a:r>
              <a:rPr lang="en-US" sz="2000">
                <a:solidFill>
                  <a:schemeClr val="dk1"/>
                </a:solidFill>
              </a:rPr>
              <a:t>~130</a:t>
            </a:r>
            <a:r>
              <a:rPr lang="en-US" sz="2000">
                <a:solidFill>
                  <a:schemeClr val="dk1"/>
                </a:solidFill>
                <a:latin typeface="Calibri"/>
                <a:ea typeface="Calibri"/>
                <a:cs typeface="Calibri"/>
                <a:sym typeface="Calibri"/>
              </a:rPr>
              <a:t> CHWs trained through KCC</a:t>
            </a:r>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Statewide; online</a:t>
            </a:r>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Free of tuition</a:t>
            </a:r>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Pivots as needed</a:t>
            </a:r>
            <a:endParaRPr/>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Evaluation ongoing</a:t>
            </a:r>
            <a:endParaRPr/>
          </a:p>
        </p:txBody>
      </p:sp>
      <p:pic>
        <p:nvPicPr>
          <p:cNvPr id="201" name="Google Shape;201;p13"/>
          <p:cNvPicPr preferRelativeResize="0"/>
          <p:nvPr/>
        </p:nvPicPr>
        <p:blipFill rotWithShape="1">
          <a:blip r:embed="rId3">
            <a:alphaModFix/>
          </a:blip>
          <a:srcRect b="0" l="0" r="0" t="0"/>
          <a:stretch/>
        </p:blipFill>
        <p:spPr>
          <a:xfrm>
            <a:off x="7594219" y="6107141"/>
            <a:ext cx="750859" cy="750859"/>
          </a:xfrm>
          <a:prstGeom prst="rect">
            <a:avLst/>
          </a:prstGeom>
          <a:noFill/>
          <a:ln>
            <a:noFill/>
          </a:ln>
        </p:spPr>
      </p:pic>
      <p:pic>
        <p:nvPicPr>
          <p:cNvPr id="202" name="Google Shape;202;p13"/>
          <p:cNvPicPr preferRelativeResize="0"/>
          <p:nvPr/>
        </p:nvPicPr>
        <p:blipFill rotWithShape="1">
          <a:blip r:embed="rId4">
            <a:alphaModFix/>
          </a:blip>
          <a:srcRect b="0" l="0" r="0" t="0"/>
          <a:stretch/>
        </p:blipFill>
        <p:spPr>
          <a:xfrm>
            <a:off x="5091196" y="4772942"/>
            <a:ext cx="841564" cy="1122084"/>
          </a:xfrm>
          <a:prstGeom prst="rect">
            <a:avLst/>
          </a:prstGeom>
          <a:noFill/>
          <a:ln>
            <a:noFill/>
          </a:ln>
        </p:spPr>
      </p:pic>
      <p:pic>
        <p:nvPicPr>
          <p:cNvPr id="203" name="Google Shape;203;p13"/>
          <p:cNvPicPr preferRelativeResize="0"/>
          <p:nvPr/>
        </p:nvPicPr>
        <p:blipFill rotWithShape="1">
          <a:blip r:embed="rId5">
            <a:alphaModFix/>
          </a:blip>
          <a:srcRect b="0" l="0" r="0" t="0"/>
          <a:stretch/>
        </p:blipFill>
        <p:spPr>
          <a:xfrm>
            <a:off x="6054811" y="4757172"/>
            <a:ext cx="1539408" cy="1021848"/>
          </a:xfrm>
          <a:prstGeom prst="rect">
            <a:avLst/>
          </a:prstGeom>
          <a:noFill/>
          <a:ln>
            <a:noFill/>
          </a:ln>
        </p:spPr>
      </p:pic>
      <p:pic>
        <p:nvPicPr>
          <p:cNvPr id="204" name="Google Shape;204;p13"/>
          <p:cNvPicPr preferRelativeResize="0"/>
          <p:nvPr/>
        </p:nvPicPr>
        <p:blipFill rotWithShape="1">
          <a:blip r:embed="rId6">
            <a:alphaModFix/>
          </a:blip>
          <a:srcRect b="0" l="0" r="0" t="16000"/>
          <a:stretch/>
        </p:blipFill>
        <p:spPr>
          <a:xfrm>
            <a:off x="7716270" y="4757172"/>
            <a:ext cx="1074075" cy="902223"/>
          </a:xfrm>
          <a:prstGeom prst="rect">
            <a:avLst/>
          </a:prstGeom>
          <a:noFill/>
          <a:ln>
            <a:noFill/>
          </a:ln>
        </p:spPr>
      </p:pic>
      <p:pic>
        <p:nvPicPr>
          <p:cNvPr id="205" name="Google Shape;205;p13"/>
          <p:cNvPicPr preferRelativeResize="0"/>
          <p:nvPr/>
        </p:nvPicPr>
        <p:blipFill rotWithShape="1">
          <a:blip r:embed="rId7">
            <a:alphaModFix/>
          </a:blip>
          <a:srcRect b="0" l="0" r="0" t="0"/>
          <a:stretch/>
        </p:blipFill>
        <p:spPr>
          <a:xfrm>
            <a:off x="4108864" y="4772942"/>
            <a:ext cx="860281" cy="1152954"/>
          </a:xfrm>
          <a:prstGeom prst="rect">
            <a:avLst/>
          </a:prstGeom>
          <a:noFill/>
          <a:ln>
            <a:noFill/>
          </a:ln>
        </p:spPr>
      </p:pic>
      <p:pic>
        <p:nvPicPr>
          <p:cNvPr id="206" name="Google Shape;206;p13"/>
          <p:cNvPicPr preferRelativeResize="0"/>
          <p:nvPr/>
        </p:nvPicPr>
        <p:blipFill rotWithShape="1">
          <a:blip r:embed="rId8">
            <a:alphaModFix/>
          </a:blip>
          <a:srcRect b="0" l="0" r="0" t="0"/>
          <a:stretch/>
        </p:blipFill>
        <p:spPr>
          <a:xfrm>
            <a:off x="5091196" y="1416679"/>
            <a:ext cx="3934277" cy="1338054"/>
          </a:xfrm>
          <a:prstGeom prst="rect">
            <a:avLst/>
          </a:prstGeom>
          <a:noFill/>
          <a:ln>
            <a:noFill/>
          </a:ln>
        </p:spPr>
      </p:pic>
      <p:pic>
        <p:nvPicPr>
          <p:cNvPr id="207" name="Google Shape;207;p13"/>
          <p:cNvPicPr preferRelativeResize="0"/>
          <p:nvPr/>
        </p:nvPicPr>
        <p:blipFill rotWithShape="1">
          <a:blip r:embed="rId9">
            <a:alphaModFix/>
          </a:blip>
          <a:srcRect b="0" l="0" r="0" t="0"/>
          <a:stretch/>
        </p:blipFill>
        <p:spPr>
          <a:xfrm>
            <a:off x="5134117" y="2931416"/>
            <a:ext cx="3891356" cy="13004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Advocating for Appropriations</a:t>
            </a:r>
            <a:endParaRPr/>
          </a:p>
        </p:txBody>
      </p:sp>
      <p:sp>
        <p:nvSpPr>
          <p:cNvPr id="213" name="Google Shape;213;p14"/>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latin typeface="Calibri"/>
                <a:ea typeface="Calibri"/>
                <a:cs typeface="Calibri"/>
                <a:sym typeface="Calibri"/>
              </a:rPr>
              <a:t>Title VII (Health Professions Education) programs</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Centers of Excellence (UH Native Hawaiian COE)</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Scholarships for Disadvantaged Students</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Faculty Loan Repayment Program</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Health Careers Opportunity Program (HCOP)</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Area Health Education Centers (AHEC)</a:t>
            </a:r>
            <a:endParaRPr sz="2000"/>
          </a:p>
          <a:p>
            <a:pPr indent="-342900" lvl="0" marL="342900" rtl="0" algn="l">
              <a:spcBef>
                <a:spcPts val="480"/>
              </a:spcBef>
              <a:spcAft>
                <a:spcPts val="0"/>
              </a:spcAft>
              <a:buClr>
                <a:schemeClr val="dk1"/>
              </a:buClr>
              <a:buSzPts val="2400"/>
              <a:buChar char="•"/>
            </a:pPr>
            <a:r>
              <a:rPr lang="en-US" sz="2400">
                <a:latin typeface="Calibri"/>
                <a:ea typeface="Calibri"/>
                <a:cs typeface="Calibri"/>
                <a:sym typeface="Calibri"/>
              </a:rPr>
              <a:t>Title VIII (Nursing) programs</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Nursing Workforce Diversity Grants</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Advanced Nursing Education</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Nurse Corps</a:t>
            </a:r>
            <a:endParaRPr/>
          </a:p>
          <a:p>
            <a:pPr indent="-285750" lvl="1" marL="742950" rtl="0" algn="l">
              <a:spcBef>
                <a:spcPts val="400"/>
              </a:spcBef>
              <a:spcAft>
                <a:spcPts val="0"/>
              </a:spcAft>
              <a:buClr>
                <a:srgbClr val="595959"/>
              </a:buClr>
              <a:buSzPts val="2000"/>
              <a:buChar char="–"/>
            </a:pPr>
            <a:r>
              <a:rPr lang="en-US" sz="2000">
                <a:latin typeface="Calibri"/>
                <a:ea typeface="Calibri"/>
                <a:cs typeface="Calibri"/>
                <a:sym typeface="Calibri"/>
              </a:rPr>
              <a:t>Nurse Faculty Loan Program</a:t>
            </a:r>
            <a:endParaRPr sz="2000"/>
          </a:p>
          <a:p>
            <a:pPr indent="-88900" lvl="0" marL="342900" rtl="0" algn="l">
              <a:spcBef>
                <a:spcPts val="800"/>
              </a:spcBef>
              <a:spcAft>
                <a:spcPts val="0"/>
              </a:spcAft>
              <a:buClr>
                <a:schemeClr val="dk1"/>
              </a:buClr>
              <a:buSzPts val="4000"/>
              <a:buNone/>
            </a:pPr>
            <a:r>
              <a:t/>
            </a:r>
            <a:endParaRPr sz="4000">
              <a:latin typeface="Calibri"/>
              <a:ea typeface="Calibri"/>
              <a:cs typeface="Calibri"/>
              <a:sym typeface="Calibri"/>
            </a:endParaRPr>
          </a:p>
        </p:txBody>
      </p:sp>
      <p:sp>
        <p:nvSpPr>
          <p:cNvPr id="214" name="Google Shape;2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5" name="Google Shape;215;p14"/>
          <p:cNvPicPr preferRelativeResize="0"/>
          <p:nvPr/>
        </p:nvPicPr>
        <p:blipFill rotWithShape="1">
          <a:blip r:embed="rId3">
            <a:alphaModFix/>
          </a:blip>
          <a:srcRect b="0" l="0" r="0" t="0"/>
          <a:stretch/>
        </p:blipFill>
        <p:spPr>
          <a:xfrm>
            <a:off x="5047775" y="3854950"/>
            <a:ext cx="3813102" cy="2360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Calibri"/>
                <a:ea typeface="Calibri"/>
                <a:cs typeface="Calibri"/>
                <a:sym typeface="Calibri"/>
              </a:rPr>
              <a:t>UH Rural Health </a:t>
            </a:r>
            <a:br>
              <a:rPr lang="en-US"/>
            </a:br>
            <a:r>
              <a:rPr lang="en-US">
                <a:latin typeface="Calibri"/>
                <a:ea typeface="Calibri"/>
                <a:cs typeface="Calibri"/>
                <a:sym typeface="Calibri"/>
              </a:rPr>
              <a:t>Research and Policy Center</a:t>
            </a:r>
            <a:endParaRPr/>
          </a:p>
        </p:txBody>
      </p:sp>
      <p:sp>
        <p:nvSpPr>
          <p:cNvPr id="221" name="Google Shape;221;p16"/>
          <p:cNvSpPr txBox="1"/>
          <p:nvPr>
            <p:ph idx="1" type="body"/>
          </p:nvPr>
        </p:nvSpPr>
        <p:spPr>
          <a:xfrm>
            <a:off x="457200" y="1516987"/>
            <a:ext cx="8229600" cy="408868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latin typeface="Calibri"/>
                <a:ea typeface="Calibri"/>
                <a:cs typeface="Calibri"/>
                <a:sym typeface="Calibri"/>
              </a:rPr>
              <a:t>Proposal funded at $1 million through the FY22 Community Project Funding (CPF)/Congressionally Directed Spending (CDS) or “earmark” process.</a:t>
            </a:r>
            <a:endParaRPr/>
          </a:p>
          <a:p>
            <a:pPr indent="-342900" lvl="0" marL="342900" rtl="0" algn="l">
              <a:spcBef>
                <a:spcPts val="560"/>
              </a:spcBef>
              <a:spcAft>
                <a:spcPts val="0"/>
              </a:spcAft>
              <a:buClr>
                <a:schemeClr val="dk1"/>
              </a:buClr>
              <a:buSzPts val="2800"/>
              <a:buChar char="•"/>
            </a:pPr>
            <a:r>
              <a:rPr lang="en-US" sz="2800">
                <a:latin typeface="Calibri"/>
                <a:ea typeface="Calibri"/>
                <a:cs typeface="Calibri"/>
                <a:sym typeface="Calibri"/>
              </a:rPr>
              <a:t>Goals:</a:t>
            </a:r>
            <a:endParaRPr/>
          </a:p>
          <a:p>
            <a:pPr indent="-285750" lvl="1" marL="742950" rtl="0" algn="l">
              <a:spcBef>
                <a:spcPts val="20"/>
              </a:spcBef>
              <a:spcAft>
                <a:spcPts val="0"/>
              </a:spcAft>
              <a:buClr>
                <a:srgbClr val="595959"/>
              </a:buClr>
              <a:buSzPts val="2400"/>
              <a:buChar char="–"/>
            </a:pPr>
            <a:r>
              <a:rPr lang="en-US" sz="2400">
                <a:latin typeface="Calibri"/>
                <a:ea typeface="Calibri"/>
                <a:cs typeface="Calibri"/>
                <a:sym typeface="Calibri"/>
              </a:rPr>
              <a:t>Conduct high-quality and policy-relevant research to develop policy recommendations to improve rural health care in Hawaiʻi.</a:t>
            </a:r>
            <a:endParaRPr/>
          </a:p>
          <a:p>
            <a:pPr indent="-285750" lvl="1" marL="742950" rtl="0" algn="l">
              <a:spcBef>
                <a:spcPts val="20"/>
              </a:spcBef>
              <a:spcAft>
                <a:spcPts val="0"/>
              </a:spcAft>
              <a:buClr>
                <a:srgbClr val="595959"/>
              </a:buClr>
              <a:buSzPts val="2400"/>
              <a:buChar char="–"/>
            </a:pPr>
            <a:r>
              <a:rPr lang="en-US" sz="2400">
                <a:latin typeface="Calibri"/>
                <a:ea typeface="Calibri"/>
                <a:cs typeface="Calibri"/>
                <a:sym typeface="Calibri"/>
              </a:rPr>
              <a:t>Focus on health workforce policy and health equity.</a:t>
            </a:r>
            <a:endParaRPr/>
          </a:p>
        </p:txBody>
      </p:sp>
      <p:sp>
        <p:nvSpPr>
          <p:cNvPr id="222" name="Google Shape;22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16"/>
          <p:cNvSpPr txBox="1"/>
          <p:nvPr/>
        </p:nvSpPr>
        <p:spPr>
          <a:xfrm>
            <a:off x="1122113" y="5205561"/>
            <a:ext cx="68997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Arial"/>
                <a:ea typeface="Arial"/>
                <a:cs typeface="Arial"/>
                <a:sym typeface="Arial"/>
              </a:rPr>
              <a:t>Produce Actionable, Evidence-based Policy Strategies!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7"/>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Calibri"/>
                <a:ea typeface="Calibri"/>
                <a:cs typeface="Calibri"/>
                <a:sym typeface="Calibri"/>
              </a:rPr>
              <a:t>UH Rural Health </a:t>
            </a:r>
            <a:br>
              <a:rPr lang="en-US"/>
            </a:br>
            <a:r>
              <a:rPr lang="en-US">
                <a:latin typeface="Calibri"/>
                <a:ea typeface="Calibri"/>
                <a:cs typeface="Calibri"/>
                <a:sym typeface="Calibri"/>
              </a:rPr>
              <a:t>Research and Policy Center, cont.</a:t>
            </a:r>
            <a:endParaRPr/>
          </a:p>
        </p:txBody>
      </p:sp>
      <p:sp>
        <p:nvSpPr>
          <p:cNvPr id="229" name="Google Shape;229;p17"/>
          <p:cNvSpPr txBox="1"/>
          <p:nvPr>
            <p:ph idx="1" type="body"/>
          </p:nvPr>
        </p:nvSpPr>
        <p:spPr>
          <a:xfrm>
            <a:off x="457200" y="15169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latin typeface="Calibri"/>
                <a:ea typeface="Calibri"/>
                <a:cs typeface="Calibri"/>
                <a:sym typeface="Calibri"/>
              </a:rPr>
              <a:t>Key partners:</a:t>
            </a:r>
            <a:endParaRPr/>
          </a:p>
          <a:p>
            <a:pPr indent="-285750" lvl="1" marL="742950" rtl="0" algn="l">
              <a:spcBef>
                <a:spcPts val="20"/>
              </a:spcBef>
              <a:spcAft>
                <a:spcPts val="0"/>
              </a:spcAft>
              <a:buClr>
                <a:srgbClr val="595959"/>
              </a:buClr>
              <a:buSzPts val="2400"/>
              <a:buChar char="–"/>
            </a:pPr>
            <a:r>
              <a:rPr lang="en-US" sz="2400">
                <a:latin typeface="Calibri"/>
                <a:ea typeface="Calibri"/>
                <a:cs typeface="Calibri"/>
                <a:sym typeface="Calibri"/>
              </a:rPr>
              <a:t>Hawaiʻi/Pacific Basin Area Health Education Center (Dr. Kelley Withy, Co-Investigator)</a:t>
            </a:r>
            <a:endParaRPr/>
          </a:p>
          <a:p>
            <a:pPr indent="-285750" lvl="1" marL="742950" rtl="0" algn="l">
              <a:spcBef>
                <a:spcPts val="20"/>
              </a:spcBef>
              <a:spcAft>
                <a:spcPts val="0"/>
              </a:spcAft>
              <a:buClr>
                <a:srgbClr val="595959"/>
              </a:buClr>
              <a:buSzPts val="2400"/>
              <a:buChar char="–"/>
            </a:pPr>
            <a:r>
              <a:rPr lang="en-US" sz="2400">
                <a:latin typeface="Calibri"/>
                <a:ea typeface="Calibri"/>
                <a:cs typeface="Calibri"/>
                <a:sym typeface="Calibri"/>
              </a:rPr>
              <a:t>State of Hawaiʻi Office of Primary Care and Rural Health</a:t>
            </a:r>
            <a:endParaRPr/>
          </a:p>
          <a:p>
            <a:pPr indent="-285750" lvl="1" marL="742950" rtl="0" algn="l">
              <a:spcBef>
                <a:spcPts val="20"/>
              </a:spcBef>
              <a:spcAft>
                <a:spcPts val="0"/>
              </a:spcAft>
              <a:buClr>
                <a:srgbClr val="595959"/>
              </a:buClr>
              <a:buSzPts val="2400"/>
              <a:buChar char="–"/>
            </a:pPr>
            <a:r>
              <a:rPr lang="en-US" sz="2400">
                <a:latin typeface="Calibri"/>
                <a:ea typeface="Calibri"/>
                <a:cs typeface="Calibri"/>
                <a:sym typeface="Calibri"/>
              </a:rPr>
              <a:t>Hawaiʻi State Rural Health Association</a:t>
            </a:r>
            <a:endParaRPr/>
          </a:p>
          <a:p>
            <a:pPr indent="-285750" lvl="1" marL="742950" rtl="0" algn="l">
              <a:spcBef>
                <a:spcPts val="20"/>
              </a:spcBef>
              <a:spcAft>
                <a:spcPts val="0"/>
              </a:spcAft>
              <a:buClr>
                <a:srgbClr val="595959"/>
              </a:buClr>
              <a:buSzPts val="2400"/>
              <a:buChar char="–"/>
            </a:pPr>
            <a:r>
              <a:rPr lang="en-US" sz="2400">
                <a:latin typeface="Calibri"/>
                <a:ea typeface="Calibri"/>
                <a:cs typeface="Calibri"/>
                <a:sym typeface="Calibri"/>
              </a:rPr>
              <a:t>Pacific Basin Telehealth Resource Center</a:t>
            </a:r>
            <a:endParaRPr sz="2400"/>
          </a:p>
        </p:txBody>
      </p:sp>
      <p:sp>
        <p:nvSpPr>
          <p:cNvPr id="230" name="Google Shape;2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8"/>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Calibri"/>
                <a:ea typeface="Calibri"/>
                <a:cs typeface="Calibri"/>
                <a:sym typeface="Calibri"/>
              </a:rPr>
              <a:t>Potential Focus Areas</a:t>
            </a:r>
            <a:endParaRPr/>
          </a:p>
        </p:txBody>
      </p:sp>
      <p:sp>
        <p:nvSpPr>
          <p:cNvPr id="236" name="Google Shape;236;p18"/>
          <p:cNvSpPr txBox="1"/>
          <p:nvPr>
            <p:ph idx="1" type="body"/>
          </p:nvPr>
        </p:nvSpPr>
        <p:spPr>
          <a:xfrm>
            <a:off x="457200" y="1546420"/>
            <a:ext cx="5506278"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latin typeface="Calibri"/>
                <a:ea typeface="Calibri"/>
                <a:cs typeface="Calibri"/>
                <a:sym typeface="Calibri"/>
              </a:rPr>
              <a:t>Providing the data to make the case for </a:t>
            </a:r>
            <a:r>
              <a:rPr b="1" lang="en-US" sz="2000">
                <a:latin typeface="Calibri"/>
                <a:ea typeface="Calibri"/>
                <a:cs typeface="Calibri"/>
                <a:sym typeface="Calibri"/>
              </a:rPr>
              <a:t>increased Medicare physician reimbursement</a:t>
            </a:r>
            <a:r>
              <a:rPr lang="en-US" sz="2000">
                <a:latin typeface="Calibri"/>
                <a:ea typeface="Calibri"/>
                <a:cs typeface="Calibri"/>
                <a:sym typeface="Calibri"/>
              </a:rPr>
              <a:t>.</a:t>
            </a:r>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Addressing issues with </a:t>
            </a:r>
            <a:r>
              <a:rPr b="1" lang="en-US" sz="2000">
                <a:latin typeface="Calibri"/>
                <a:ea typeface="Calibri"/>
                <a:cs typeface="Calibri"/>
                <a:sym typeface="Calibri"/>
              </a:rPr>
              <a:t>Health Professional Shortage Area (HPSA) designations </a:t>
            </a:r>
            <a:r>
              <a:rPr lang="en-US" sz="2000">
                <a:latin typeface="Calibri"/>
                <a:ea typeface="Calibri"/>
                <a:cs typeface="Calibri"/>
                <a:sym typeface="Calibri"/>
              </a:rPr>
              <a:t>in Hawaiʻi.</a:t>
            </a:r>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Advancing </a:t>
            </a:r>
            <a:r>
              <a:rPr b="1" lang="en-US" sz="2000">
                <a:latin typeface="Calibri"/>
                <a:ea typeface="Calibri"/>
                <a:cs typeface="Calibri"/>
                <a:sym typeface="Calibri"/>
              </a:rPr>
              <a:t>appropriations</a:t>
            </a:r>
            <a:r>
              <a:rPr lang="en-US" sz="2000">
                <a:latin typeface="Calibri"/>
                <a:ea typeface="Calibri"/>
                <a:cs typeface="Calibri"/>
                <a:sym typeface="Calibri"/>
              </a:rPr>
              <a:t> for health workforce programs that benefit Hawaiʻi.</a:t>
            </a:r>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Improving Medicare support for </a:t>
            </a:r>
            <a:r>
              <a:rPr b="1" lang="en-US" sz="2000">
                <a:latin typeface="Calibri"/>
                <a:ea typeface="Calibri"/>
                <a:cs typeface="Calibri"/>
                <a:sym typeface="Calibri"/>
              </a:rPr>
              <a:t>Graduate Medical Education (GME) positions </a:t>
            </a:r>
            <a:r>
              <a:rPr lang="en-US" sz="2000">
                <a:latin typeface="Calibri"/>
                <a:ea typeface="Calibri"/>
                <a:cs typeface="Calibri"/>
                <a:sym typeface="Calibri"/>
              </a:rPr>
              <a:t>in Hawaiʻi and other non-contiguous areas</a:t>
            </a:r>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On the state level, </a:t>
            </a:r>
            <a:r>
              <a:rPr b="1" lang="en-US" sz="2000">
                <a:latin typeface="Calibri"/>
                <a:ea typeface="Calibri"/>
                <a:cs typeface="Calibri"/>
                <a:sym typeface="Calibri"/>
              </a:rPr>
              <a:t>work with insurers </a:t>
            </a:r>
            <a:r>
              <a:rPr lang="en-US" sz="2000">
                <a:latin typeface="Calibri"/>
                <a:ea typeface="Calibri"/>
                <a:cs typeface="Calibri"/>
                <a:sym typeface="Calibri"/>
              </a:rPr>
              <a:t>in Hawaiʻi to improve access to care.</a:t>
            </a:r>
            <a:endParaRPr/>
          </a:p>
          <a:p>
            <a:pPr indent="-215900" lvl="0" marL="342900" rtl="0" algn="l">
              <a:spcBef>
                <a:spcPts val="400"/>
              </a:spcBef>
              <a:spcAft>
                <a:spcPts val="0"/>
              </a:spcAft>
              <a:buClr>
                <a:schemeClr val="dk1"/>
              </a:buClr>
              <a:buSzPts val="2000"/>
              <a:buNone/>
            </a:pPr>
            <a:r>
              <a:t/>
            </a:r>
            <a:endParaRPr sz="2000">
              <a:latin typeface="Calibri"/>
              <a:ea typeface="Calibri"/>
              <a:cs typeface="Calibri"/>
              <a:sym typeface="Calibri"/>
            </a:endParaRPr>
          </a:p>
          <a:p>
            <a:pPr indent="-342900" lvl="0" marL="342900" rtl="0" algn="l">
              <a:spcBef>
                <a:spcPts val="400"/>
              </a:spcBef>
              <a:spcAft>
                <a:spcPts val="0"/>
              </a:spcAft>
              <a:buClr>
                <a:schemeClr val="dk1"/>
              </a:buClr>
              <a:buSzPts val="2000"/>
              <a:buChar char="•"/>
            </a:pPr>
            <a:r>
              <a:rPr b="1" lang="en-US" sz="2000">
                <a:latin typeface="Calibri"/>
                <a:ea typeface="Calibri"/>
                <a:cs typeface="Calibri"/>
                <a:sym typeface="Calibri"/>
              </a:rPr>
              <a:t>Other ideas??</a:t>
            </a:r>
            <a:endParaRPr/>
          </a:p>
          <a:p>
            <a:pPr indent="-215900" lvl="0" marL="342900" rtl="0" algn="l">
              <a:spcBef>
                <a:spcPts val="400"/>
              </a:spcBef>
              <a:spcAft>
                <a:spcPts val="0"/>
              </a:spcAft>
              <a:buClr>
                <a:schemeClr val="dk1"/>
              </a:buClr>
              <a:buSzPts val="2000"/>
              <a:buNone/>
            </a:pPr>
            <a:r>
              <a:t/>
            </a:r>
            <a:endParaRPr sz="2000">
              <a:latin typeface="Calibri"/>
              <a:ea typeface="Calibri"/>
              <a:cs typeface="Calibri"/>
              <a:sym typeface="Calibri"/>
            </a:endParaRPr>
          </a:p>
        </p:txBody>
      </p:sp>
      <p:sp>
        <p:nvSpPr>
          <p:cNvPr id="237" name="Google Shape;23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8" name="Google Shape;238;p18"/>
          <p:cNvPicPr preferRelativeResize="0"/>
          <p:nvPr/>
        </p:nvPicPr>
        <p:blipFill rotWithShape="1">
          <a:blip r:embed="rId3">
            <a:alphaModFix/>
          </a:blip>
          <a:srcRect b="0" l="0" r="0" t="0"/>
          <a:stretch/>
        </p:blipFill>
        <p:spPr>
          <a:xfrm>
            <a:off x="6076121" y="3575308"/>
            <a:ext cx="2895600" cy="2122320"/>
          </a:xfrm>
          <a:prstGeom prst="rect">
            <a:avLst/>
          </a:prstGeom>
          <a:noFill/>
          <a:ln>
            <a:noFill/>
          </a:ln>
        </p:spPr>
      </p:pic>
      <p:sp>
        <p:nvSpPr>
          <p:cNvPr id="239" name="Google Shape;239;p18"/>
          <p:cNvSpPr txBox="1"/>
          <p:nvPr/>
        </p:nvSpPr>
        <p:spPr>
          <a:xfrm>
            <a:off x="6162260" y="1831067"/>
            <a:ext cx="272332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Arial"/>
                <a:ea typeface="Arial"/>
                <a:cs typeface="Arial"/>
                <a:sym typeface="Arial"/>
              </a:rPr>
              <a:t>Many focus areas based on collaborative “Federal Strategies” white paper produced in 2021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t>Other Federal Initiatives…</a:t>
            </a:r>
            <a:endParaRPr/>
          </a:p>
        </p:txBody>
      </p:sp>
      <p:sp>
        <p:nvSpPr>
          <p:cNvPr id="245" name="Google Shape;245;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595959"/>
              </a:buClr>
              <a:buSzPts val="3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Proposed Non-Contiguous Areas </a:t>
            </a:r>
            <a:br>
              <a:rPr lang="en-US"/>
            </a:br>
            <a:r>
              <a:rPr lang="en-US"/>
              <a:t>Health Workforce Initiative</a:t>
            </a:r>
            <a:endParaRPr/>
          </a:p>
        </p:txBody>
      </p:sp>
      <p:sp>
        <p:nvSpPr>
          <p:cNvPr id="251" name="Google Shape;251;p20"/>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lang="en-US" sz="2200">
                <a:latin typeface="Calibri"/>
                <a:ea typeface="Calibri"/>
                <a:cs typeface="Calibri"/>
                <a:sym typeface="Calibri"/>
              </a:rPr>
              <a:t>Non-contiguous areas such as Hawaiʻi, Alaska, Puerto Rico, and the US-Affiliated Pacific Islands face significant and unique challenges to health care and the health workforce. </a:t>
            </a:r>
            <a:endParaRPr/>
          </a:p>
          <a:p>
            <a:pPr indent="-342900" lvl="0" marL="342900" rtl="0" algn="l">
              <a:spcBef>
                <a:spcPts val="440"/>
              </a:spcBef>
              <a:spcAft>
                <a:spcPts val="0"/>
              </a:spcAft>
              <a:buClr>
                <a:schemeClr val="dk1"/>
              </a:buClr>
              <a:buSzPts val="2200"/>
              <a:buChar char="•"/>
            </a:pPr>
            <a:r>
              <a:rPr lang="en-US" sz="2200">
                <a:latin typeface="Calibri"/>
                <a:ea typeface="Calibri"/>
                <a:cs typeface="Calibri"/>
                <a:sym typeface="Calibri"/>
              </a:rPr>
              <a:t>Proposed $10 million initiative within HRSA to address critical health workforce shortages in non-contiguous areas, based on a similar program for the U.S. Delta region.</a:t>
            </a:r>
            <a:endParaRPr/>
          </a:p>
          <a:p>
            <a:pPr indent="-342900" lvl="0" marL="342900" rtl="0" algn="l">
              <a:spcBef>
                <a:spcPts val="440"/>
              </a:spcBef>
              <a:spcAft>
                <a:spcPts val="0"/>
              </a:spcAft>
              <a:buClr>
                <a:schemeClr val="dk1"/>
              </a:buClr>
              <a:buSzPts val="2200"/>
              <a:buChar char="•"/>
            </a:pPr>
            <a:r>
              <a:rPr lang="en-US" sz="2200">
                <a:latin typeface="Calibri"/>
                <a:ea typeface="Calibri"/>
                <a:cs typeface="Calibri"/>
                <a:sym typeface="Calibri"/>
              </a:rPr>
              <a:t>Potential areas of focus:</a:t>
            </a:r>
            <a:endParaRPr/>
          </a:p>
          <a:p>
            <a:pPr indent="-285750" lvl="1" marL="742950" rtl="0" algn="l">
              <a:spcBef>
                <a:spcPts val="360"/>
              </a:spcBef>
              <a:spcAft>
                <a:spcPts val="0"/>
              </a:spcAft>
              <a:buClr>
                <a:srgbClr val="000000"/>
              </a:buClr>
              <a:buSzPts val="1800"/>
              <a:buChar char="–"/>
            </a:pPr>
            <a:r>
              <a:rPr lang="en-US" sz="1800">
                <a:solidFill>
                  <a:srgbClr val="000000"/>
                </a:solidFill>
                <a:latin typeface="Calibri"/>
                <a:ea typeface="Calibri"/>
                <a:cs typeface="Calibri"/>
                <a:sym typeface="Calibri"/>
              </a:rPr>
              <a:t>Education and training, especially of underserved populations.</a:t>
            </a:r>
            <a:endParaRPr/>
          </a:p>
          <a:p>
            <a:pPr indent="-285750" lvl="1" marL="742950" rtl="0" algn="l">
              <a:spcBef>
                <a:spcPts val="360"/>
              </a:spcBef>
              <a:spcAft>
                <a:spcPts val="0"/>
              </a:spcAft>
              <a:buClr>
                <a:srgbClr val="000000"/>
              </a:buClr>
              <a:buSzPts val="1800"/>
              <a:buChar char="–"/>
            </a:pPr>
            <a:r>
              <a:rPr lang="en-US" sz="1800">
                <a:solidFill>
                  <a:srgbClr val="000000"/>
                </a:solidFill>
                <a:latin typeface="Calibri"/>
                <a:ea typeface="Calibri"/>
                <a:cs typeface="Calibri"/>
                <a:sym typeface="Calibri"/>
              </a:rPr>
              <a:t>Health workforce research.</a:t>
            </a:r>
            <a:endParaRPr sz="1800"/>
          </a:p>
          <a:p>
            <a:pPr indent="-285750" lvl="1" marL="742950" rtl="0" algn="l">
              <a:spcBef>
                <a:spcPts val="360"/>
              </a:spcBef>
              <a:spcAft>
                <a:spcPts val="0"/>
              </a:spcAft>
              <a:buClr>
                <a:srgbClr val="000000"/>
              </a:buClr>
              <a:buSzPts val="1800"/>
              <a:buChar char="–"/>
            </a:pPr>
            <a:r>
              <a:rPr lang="en-US" sz="1800">
                <a:solidFill>
                  <a:srgbClr val="000000"/>
                </a:solidFill>
                <a:latin typeface="Calibri"/>
                <a:ea typeface="Calibri"/>
                <a:cs typeface="Calibri"/>
                <a:sym typeface="Calibri"/>
              </a:rPr>
              <a:t>Policy analysis and development.</a:t>
            </a:r>
            <a:endParaRPr sz="1800"/>
          </a:p>
          <a:p>
            <a:pPr indent="-285750" lvl="1" marL="742950" rtl="0" algn="l">
              <a:spcBef>
                <a:spcPts val="360"/>
              </a:spcBef>
              <a:spcAft>
                <a:spcPts val="0"/>
              </a:spcAft>
              <a:buClr>
                <a:srgbClr val="000000"/>
              </a:buClr>
              <a:buSzPts val="1800"/>
              <a:buChar char="–"/>
            </a:pPr>
            <a:r>
              <a:rPr lang="en-US" sz="1800">
                <a:solidFill>
                  <a:srgbClr val="000000"/>
                </a:solidFill>
                <a:latin typeface="Calibri"/>
                <a:ea typeface="Calibri"/>
                <a:cs typeface="Calibri"/>
                <a:sym typeface="Calibri"/>
              </a:rPr>
              <a:t>Faculty investments, particularly for junior and diverse faculty.</a:t>
            </a:r>
            <a:endParaRPr sz="1800"/>
          </a:p>
          <a:p>
            <a:pPr indent="-285750" lvl="1" marL="742950" rtl="0" algn="l">
              <a:spcBef>
                <a:spcPts val="360"/>
              </a:spcBef>
              <a:spcAft>
                <a:spcPts val="0"/>
              </a:spcAft>
              <a:buClr>
                <a:srgbClr val="000000"/>
              </a:buClr>
              <a:buSzPts val="1800"/>
              <a:buChar char="–"/>
            </a:pPr>
            <a:r>
              <a:rPr lang="en-US" sz="1800">
                <a:solidFill>
                  <a:srgbClr val="000000"/>
                </a:solidFill>
                <a:latin typeface="Calibri"/>
                <a:ea typeface="Calibri"/>
                <a:cs typeface="Calibri"/>
                <a:sym typeface="Calibri"/>
              </a:rPr>
              <a:t>Outreach and partnerships with health industry and other key stakeholders.</a:t>
            </a:r>
            <a:endParaRPr/>
          </a:p>
        </p:txBody>
      </p:sp>
      <p:sp>
        <p:nvSpPr>
          <p:cNvPr id="252" name="Google Shape;25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Disclosures</a:t>
            </a:r>
            <a:endParaRPr/>
          </a:p>
        </p:txBody>
      </p:sp>
      <p:sp>
        <p:nvSpPr>
          <p:cNvPr id="109" name="Google Shape;109;p2"/>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No relevant disclosures.</a:t>
            </a:r>
            <a:endParaRPr/>
          </a:p>
        </p:txBody>
      </p:sp>
      <p:sp>
        <p:nvSpPr>
          <p:cNvPr id="110" name="Google Shape;1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8" name="Google Shape;258;p21"/>
          <p:cNvSpPr txBox="1"/>
          <p:nvPr/>
        </p:nvSpPr>
        <p:spPr>
          <a:xfrm>
            <a:off x="457200" y="214960"/>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Calibri"/>
                <a:ea typeface="Calibri"/>
                <a:cs typeface="Calibri"/>
                <a:sym typeface="Calibri"/>
              </a:rPr>
              <a:t>Hopefully - New VA Center for NH/PI/USAPI Health</a:t>
            </a:r>
            <a:endParaRPr/>
          </a:p>
        </p:txBody>
      </p:sp>
      <p:sp>
        <p:nvSpPr>
          <p:cNvPr id="259" name="Google Shape;259;p21"/>
          <p:cNvSpPr txBox="1"/>
          <p:nvPr/>
        </p:nvSpPr>
        <p:spPr>
          <a:xfrm>
            <a:off x="457200" y="1526798"/>
            <a:ext cx="8229600" cy="46974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100"/>
              <a:buFont typeface="Arial"/>
              <a:buNone/>
            </a:pPr>
            <a:r>
              <a:t/>
            </a:r>
            <a:endParaRPr sz="2100">
              <a:solidFill>
                <a:srgbClr val="000000"/>
              </a:solidFill>
              <a:latin typeface="Calibri"/>
              <a:ea typeface="Calibri"/>
              <a:cs typeface="Calibri"/>
              <a:sym typeface="Calibri"/>
            </a:endParaRPr>
          </a:p>
          <a:p>
            <a:pPr indent="-177800" lvl="1" marL="742950" marR="0" rtl="0" algn="l">
              <a:spcBef>
                <a:spcPts val="340"/>
              </a:spcBef>
              <a:spcAft>
                <a:spcPts val="0"/>
              </a:spcAft>
              <a:buClr>
                <a:schemeClr val="dk1"/>
              </a:buClr>
              <a:buSzPts val="1700"/>
              <a:buFont typeface="Arial"/>
              <a:buNone/>
            </a:pPr>
            <a:r>
              <a:t/>
            </a:r>
            <a:endParaRPr b="1" i="0" sz="1700" u="none" cap="none" strike="noStrike">
              <a:solidFill>
                <a:srgbClr val="000000"/>
              </a:solidFill>
              <a:latin typeface="Calibri"/>
              <a:ea typeface="Calibri"/>
              <a:cs typeface="Calibri"/>
              <a:sym typeface="Calibri"/>
            </a:endParaRPr>
          </a:p>
          <a:p>
            <a:pPr indent="-177800" lvl="1" marL="742950" marR="0" rtl="0" algn="l">
              <a:spcBef>
                <a:spcPts val="340"/>
              </a:spcBef>
              <a:spcAft>
                <a:spcPts val="0"/>
              </a:spcAft>
              <a:buClr>
                <a:schemeClr val="dk1"/>
              </a:buClr>
              <a:buSzPts val="1700"/>
              <a:buFont typeface="Arial"/>
              <a:buNone/>
            </a:pPr>
            <a:r>
              <a:t/>
            </a:r>
            <a:endParaRPr b="1" i="0" sz="1700" u="none" cap="none" strike="noStrike">
              <a:solidFill>
                <a:srgbClr val="000000"/>
              </a:solidFill>
              <a:latin typeface="Calibri"/>
              <a:ea typeface="Calibri"/>
              <a:cs typeface="Calibri"/>
              <a:sym typeface="Calibri"/>
            </a:endParaRPr>
          </a:p>
        </p:txBody>
      </p:sp>
      <p:pic>
        <p:nvPicPr>
          <p:cNvPr descr="Text&#10;&#10;Description automatically generated" id="260" name="Google Shape;260;p21"/>
          <p:cNvPicPr preferRelativeResize="0"/>
          <p:nvPr/>
        </p:nvPicPr>
        <p:blipFill rotWithShape="1">
          <a:blip r:embed="rId3">
            <a:alphaModFix/>
          </a:blip>
          <a:srcRect b="0" l="0" r="0" t="0"/>
          <a:stretch/>
        </p:blipFill>
        <p:spPr>
          <a:xfrm>
            <a:off x="5144882" y="1733076"/>
            <a:ext cx="3371115" cy="1194135"/>
          </a:xfrm>
          <a:prstGeom prst="rect">
            <a:avLst/>
          </a:prstGeom>
          <a:noFill/>
          <a:ln>
            <a:noFill/>
          </a:ln>
        </p:spPr>
      </p:pic>
      <p:sp>
        <p:nvSpPr>
          <p:cNvPr id="261" name="Google Shape;261;p21"/>
          <p:cNvSpPr txBox="1"/>
          <p:nvPr/>
        </p:nvSpPr>
        <p:spPr>
          <a:xfrm>
            <a:off x="476632" y="1824322"/>
            <a:ext cx="4135125" cy="40934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Worked with Congress, VA, and Univ. of Arkansas for several years to advance proposal</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Key Activities:</a:t>
            </a:r>
            <a:endParaRPr/>
          </a:p>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Arial"/>
                <a:ea typeface="Arial"/>
                <a:cs typeface="Arial"/>
                <a:sym typeface="Arial"/>
              </a:rPr>
              <a:t>Research</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Arial"/>
                <a:ea typeface="Arial"/>
                <a:cs typeface="Arial"/>
                <a:sym typeface="Arial"/>
              </a:rPr>
              <a:t>Data collection</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Courier New"/>
              <a:buChar char="o"/>
            </a:pPr>
            <a:r>
              <a:rPr b="0" i="0" lang="en-US" sz="1600" u="none" cap="none" strike="noStrike">
                <a:solidFill>
                  <a:schemeClr val="dk1"/>
                </a:solidFill>
                <a:latin typeface="Arial"/>
                <a:ea typeface="Arial"/>
                <a:cs typeface="Arial"/>
                <a:sym typeface="Arial"/>
              </a:rPr>
              <a:t>Practice Improvements within VA to better serve NH/PI/USAPI veterans</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Focus Areas: </a:t>
            </a:r>
            <a:endParaRPr sz="20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Health workforce</a:t>
            </a:r>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Telehealth/Telepharmacy</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Indigenous cultural practices in VA health system</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Analyzing modernized electronic health records for health disparities</a:t>
            </a:r>
            <a:endParaRPr b="0" i="0" sz="1600" u="none" cap="none" strike="noStrike">
              <a:solidFill>
                <a:schemeClr val="dk1"/>
              </a:solidFill>
              <a:latin typeface="Arial"/>
              <a:ea typeface="Arial"/>
              <a:cs typeface="Arial"/>
              <a:sym typeface="Arial"/>
            </a:endParaRPr>
          </a:p>
        </p:txBody>
      </p:sp>
      <p:pic>
        <p:nvPicPr>
          <p:cNvPr id="262" name="Google Shape;262;p21"/>
          <p:cNvPicPr preferRelativeResize="0"/>
          <p:nvPr/>
        </p:nvPicPr>
        <p:blipFill rotWithShape="1">
          <a:blip r:embed="rId4">
            <a:alphaModFix/>
          </a:blip>
          <a:srcRect b="0" l="0" r="0" t="0"/>
          <a:stretch/>
        </p:blipFill>
        <p:spPr>
          <a:xfrm>
            <a:off x="4883170" y="2993235"/>
            <a:ext cx="3632827" cy="32310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2"/>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Responses to Federal RFIs</a:t>
            </a:r>
            <a:endParaRPr/>
          </a:p>
        </p:txBody>
      </p:sp>
      <p:sp>
        <p:nvSpPr>
          <p:cNvPr id="268" name="Google Shape;268;p22"/>
          <p:cNvSpPr txBox="1"/>
          <p:nvPr>
            <p:ph idx="1" type="body"/>
          </p:nvPr>
        </p:nvSpPr>
        <p:spPr>
          <a:xfrm>
            <a:off x="457200" y="1428686"/>
            <a:ext cx="5041557"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sz="2600"/>
              <a:t>NIH UNITE Initiative to address structural racism and racial inequities in biomedical research</a:t>
            </a:r>
            <a:endParaRPr/>
          </a:p>
          <a:p>
            <a:pPr indent="-342900" lvl="0" marL="342900" rtl="0" algn="l">
              <a:spcBef>
                <a:spcPts val="520"/>
              </a:spcBef>
              <a:spcAft>
                <a:spcPts val="0"/>
              </a:spcAft>
              <a:buClr>
                <a:schemeClr val="dk1"/>
              </a:buClr>
              <a:buSzPts val="2600"/>
              <a:buChar char="•"/>
            </a:pPr>
            <a:r>
              <a:rPr lang="en-US" sz="2600"/>
              <a:t>USDA RFI on advancing racial justice and equity and support for underserved communities at USDA</a:t>
            </a:r>
            <a:endParaRPr/>
          </a:p>
          <a:p>
            <a:pPr indent="-342900" lvl="0" marL="342900" rtl="0" algn="l">
              <a:spcBef>
                <a:spcPts val="520"/>
              </a:spcBef>
              <a:spcAft>
                <a:spcPts val="0"/>
              </a:spcAft>
              <a:buClr>
                <a:schemeClr val="dk1"/>
              </a:buClr>
              <a:buSzPts val="2600"/>
              <a:buChar char="•"/>
            </a:pPr>
            <a:r>
              <a:rPr lang="en-US" sz="2600"/>
              <a:t>Census Bureau Request for Comments re: Urban Areas for the 2020 Census-Proposed Criteria</a:t>
            </a:r>
            <a:endParaRPr/>
          </a:p>
        </p:txBody>
      </p:sp>
      <p:sp>
        <p:nvSpPr>
          <p:cNvPr id="269" name="Google Shape;26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0" name="Google Shape;270;p22"/>
          <p:cNvPicPr preferRelativeResize="0"/>
          <p:nvPr/>
        </p:nvPicPr>
        <p:blipFill rotWithShape="1">
          <a:blip r:embed="rId3">
            <a:alphaModFix/>
          </a:blip>
          <a:srcRect b="0" l="0" r="0" t="0"/>
          <a:stretch/>
        </p:blipFill>
        <p:spPr>
          <a:xfrm>
            <a:off x="6136343" y="1408564"/>
            <a:ext cx="2967313" cy="2754902"/>
          </a:xfrm>
          <a:prstGeom prst="rect">
            <a:avLst/>
          </a:prstGeom>
          <a:noFill/>
          <a:ln>
            <a:noFill/>
          </a:ln>
        </p:spPr>
      </p:pic>
      <p:pic>
        <p:nvPicPr>
          <p:cNvPr id="271" name="Google Shape;271;p22"/>
          <p:cNvPicPr preferRelativeResize="0"/>
          <p:nvPr/>
        </p:nvPicPr>
        <p:blipFill rotWithShape="1">
          <a:blip r:embed="rId4">
            <a:alphaModFix/>
          </a:blip>
          <a:srcRect b="0" l="0" r="0" t="0"/>
          <a:stretch/>
        </p:blipFill>
        <p:spPr>
          <a:xfrm>
            <a:off x="5498757" y="3103466"/>
            <a:ext cx="2921189" cy="26695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Other Ideas?</a:t>
            </a:r>
            <a:endParaRPr/>
          </a:p>
        </p:txBody>
      </p:sp>
      <p:sp>
        <p:nvSpPr>
          <p:cNvPr id="277" name="Google Shape;277;p23"/>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Would love to hear from you and partner with you!</a:t>
            </a:r>
            <a:endParaRPr/>
          </a:p>
        </p:txBody>
      </p:sp>
      <p:sp>
        <p:nvSpPr>
          <p:cNvPr id="278" name="Google Shape;27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p23"/>
          <p:cNvSpPr txBox="1"/>
          <p:nvPr/>
        </p:nvSpPr>
        <p:spPr>
          <a:xfrm>
            <a:off x="2403281" y="3777424"/>
            <a:ext cx="4337437" cy="13026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300"/>
              <a:buFont typeface="Arial"/>
              <a:buNone/>
            </a:pPr>
            <a:r>
              <a:rPr i="1" lang="en-US" sz="2300">
                <a:solidFill>
                  <a:schemeClr val="dk1"/>
                </a:solidFill>
                <a:latin typeface="Calibri"/>
                <a:ea typeface="Calibri"/>
                <a:cs typeface="Calibri"/>
                <a:sym typeface="Calibri"/>
              </a:rPr>
              <a:t>amgrace@hawaii.edu</a:t>
            </a:r>
            <a:endParaRPr i="1" sz="2300">
              <a:solidFill>
                <a:schemeClr val="dk1"/>
              </a:solidFill>
              <a:latin typeface="Calibri"/>
              <a:ea typeface="Calibri"/>
              <a:cs typeface="Calibri"/>
              <a:sym typeface="Calibri"/>
            </a:endParaRPr>
          </a:p>
          <a:p>
            <a:pPr indent="0" lvl="0" marL="0" marR="0" rtl="0" algn="ctr">
              <a:spcBef>
                <a:spcPts val="460"/>
              </a:spcBef>
              <a:spcAft>
                <a:spcPts val="0"/>
              </a:spcAft>
              <a:buClr>
                <a:schemeClr val="dk1"/>
              </a:buClr>
              <a:buSzPts val="2300"/>
              <a:buFont typeface="Arial"/>
              <a:buNone/>
            </a:pPr>
            <a:r>
              <a:rPr i="1" lang="en-US" sz="2300">
                <a:solidFill>
                  <a:schemeClr val="dk1"/>
                </a:solidFill>
                <a:latin typeface="Calibri"/>
                <a:ea typeface="Calibri"/>
                <a:cs typeface="Calibri"/>
                <a:sym typeface="Calibri"/>
              </a:rPr>
              <a:t>808-956-8069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4"/>
          <p:cNvPicPr preferRelativeResize="0"/>
          <p:nvPr/>
        </p:nvPicPr>
        <p:blipFill rotWithShape="1">
          <a:blip r:embed="rId3">
            <a:alphaModFix/>
          </a:blip>
          <a:srcRect b="0" l="0" r="0" t="0"/>
          <a:stretch/>
        </p:blipFill>
        <p:spPr>
          <a:xfrm>
            <a:off x="1767972" y="1793505"/>
            <a:ext cx="5596128" cy="1146048"/>
          </a:xfrm>
          <a:prstGeom prst="rect">
            <a:avLst/>
          </a:prstGeom>
          <a:noFill/>
          <a:ln>
            <a:noFill/>
          </a:ln>
        </p:spPr>
      </p:pic>
      <p:sp>
        <p:nvSpPr>
          <p:cNvPr id="285" name="Google Shape;285;p24"/>
          <p:cNvSpPr txBox="1"/>
          <p:nvPr/>
        </p:nvSpPr>
        <p:spPr>
          <a:xfrm>
            <a:off x="2397318" y="4842346"/>
            <a:ext cx="4337437" cy="13026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300"/>
              <a:buFont typeface="Arial"/>
              <a:buNone/>
            </a:pPr>
            <a:r>
              <a:rPr i="1" lang="en-US" sz="2300">
                <a:solidFill>
                  <a:schemeClr val="dk1"/>
                </a:solidFill>
                <a:latin typeface="Calibri"/>
                <a:ea typeface="Calibri"/>
                <a:cs typeface="Calibri"/>
                <a:sym typeface="Calibri"/>
              </a:rPr>
              <a:t>amgrace@hawaii.edu</a:t>
            </a:r>
            <a:endParaRPr i="1" sz="2300">
              <a:solidFill>
                <a:schemeClr val="dk1"/>
              </a:solidFill>
              <a:latin typeface="Calibri"/>
              <a:ea typeface="Calibri"/>
              <a:cs typeface="Calibri"/>
              <a:sym typeface="Calibri"/>
            </a:endParaRPr>
          </a:p>
          <a:p>
            <a:pPr indent="0" lvl="0" marL="0" marR="0" rtl="0" algn="ctr">
              <a:spcBef>
                <a:spcPts val="460"/>
              </a:spcBef>
              <a:spcAft>
                <a:spcPts val="0"/>
              </a:spcAft>
              <a:buClr>
                <a:schemeClr val="dk1"/>
              </a:buClr>
              <a:buSzPts val="2300"/>
              <a:buFont typeface="Arial"/>
              <a:buNone/>
            </a:pPr>
            <a:r>
              <a:rPr i="1" lang="en-US" sz="2300">
                <a:solidFill>
                  <a:schemeClr val="dk1"/>
                </a:solidFill>
                <a:latin typeface="Calibri"/>
                <a:ea typeface="Calibri"/>
                <a:cs typeface="Calibri"/>
                <a:sym typeface="Calibri"/>
              </a:rPr>
              <a:t>808-956-8069</a:t>
            </a:r>
            <a:endParaRPr/>
          </a:p>
        </p:txBody>
      </p:sp>
      <p:sp>
        <p:nvSpPr>
          <p:cNvPr id="286" name="Google Shape;286;p24"/>
          <p:cNvSpPr txBox="1"/>
          <p:nvPr/>
        </p:nvSpPr>
        <p:spPr>
          <a:xfrm>
            <a:off x="3177291" y="3041352"/>
            <a:ext cx="2777490" cy="472787"/>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UHealthy.hawaii.edu</a:t>
            </a:r>
            <a:endParaRPr sz="2100">
              <a:solidFill>
                <a:schemeClr val="dk1"/>
              </a:solidFill>
              <a:latin typeface="Calibri"/>
              <a:ea typeface="Calibri"/>
              <a:cs typeface="Calibri"/>
              <a:sym typeface="Calibri"/>
            </a:endParaRPr>
          </a:p>
        </p:txBody>
      </p:sp>
      <p:sp>
        <p:nvSpPr>
          <p:cNvPr id="287" name="Google Shape;287;p24"/>
          <p:cNvSpPr txBox="1"/>
          <p:nvPr/>
        </p:nvSpPr>
        <p:spPr>
          <a:xfrm>
            <a:off x="2201593" y="3724121"/>
            <a:ext cx="4337400" cy="1302600"/>
          </a:xfrm>
          <a:prstGeom prst="rect">
            <a:avLst/>
          </a:prstGeom>
          <a:noFill/>
          <a:ln>
            <a:noFill/>
          </a:ln>
        </p:spPr>
        <p:txBody>
          <a:bodyPr anchorCtr="0" anchor="t" bIns="45700" lIns="91425" spcFirstLastPara="1" rIns="91425" wrap="square" tIns="45700">
            <a:noAutofit/>
          </a:bodyPr>
          <a:lstStyle/>
          <a:p>
            <a:pPr indent="0" lvl="0" marL="0" marR="0" rtl="0" algn="ctr">
              <a:spcBef>
                <a:spcPts val="460"/>
              </a:spcBef>
              <a:spcAft>
                <a:spcPts val="0"/>
              </a:spcAft>
              <a:buClr>
                <a:schemeClr val="dk1"/>
              </a:buClr>
              <a:buSzPts val="2300"/>
              <a:buFont typeface="Arial"/>
              <a:buNone/>
            </a:pPr>
            <a:r>
              <a:rPr i="1" lang="en-US" sz="2300">
                <a:solidFill>
                  <a:schemeClr val="dk1"/>
                </a:solidFill>
                <a:latin typeface="Calibri"/>
                <a:ea typeface="Calibri"/>
                <a:cs typeface="Calibri"/>
                <a:sym typeface="Calibri"/>
              </a:rPr>
              <a:t>Mahalo!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My Career Path</a:t>
            </a:r>
            <a:endParaRPr/>
          </a:p>
        </p:txBody>
      </p:sp>
      <p:sp>
        <p:nvSpPr>
          <p:cNvPr id="116" name="Google Shape;11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7" name="Google Shape;117;p3"/>
          <p:cNvPicPr preferRelativeResize="0"/>
          <p:nvPr>
            <p:ph idx="1" type="body"/>
          </p:nvPr>
        </p:nvPicPr>
        <p:blipFill rotWithShape="1">
          <a:blip r:embed="rId3">
            <a:alphaModFix/>
          </a:blip>
          <a:srcRect b="0" l="0" r="0" t="0"/>
          <a:stretch/>
        </p:blipFill>
        <p:spPr>
          <a:xfrm>
            <a:off x="2717800" y="2151856"/>
            <a:ext cx="3708400" cy="325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Agenda</a:t>
            </a:r>
            <a:endParaRPr/>
          </a:p>
        </p:txBody>
      </p:sp>
      <p:sp>
        <p:nvSpPr>
          <p:cNvPr id="123" name="Google Shape;12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4" name="Google Shape;124;p4"/>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Discuss policy as a mechanism to improve Hawaiʻi’s health workforce shortages through the following approaches:</a:t>
            </a:r>
            <a:endParaRPr/>
          </a:p>
          <a:p>
            <a:pPr indent="-285750" lvl="1" marL="742950" rtl="0" algn="l">
              <a:spcBef>
                <a:spcPts val="560"/>
              </a:spcBef>
              <a:spcAft>
                <a:spcPts val="0"/>
              </a:spcAft>
              <a:buClr>
                <a:srgbClr val="595959"/>
              </a:buClr>
              <a:buSzPts val="2800"/>
              <a:buChar char="–"/>
            </a:pPr>
            <a:r>
              <a:rPr lang="en-US"/>
              <a:t>UHealthy Hawaiʻi Initiative</a:t>
            </a:r>
            <a:endParaRPr/>
          </a:p>
          <a:p>
            <a:pPr indent="-285750" lvl="1" marL="742950" rtl="0" algn="l">
              <a:spcBef>
                <a:spcPts val="560"/>
              </a:spcBef>
              <a:spcAft>
                <a:spcPts val="0"/>
              </a:spcAft>
              <a:buClr>
                <a:srgbClr val="595959"/>
              </a:buClr>
              <a:buSzPts val="2800"/>
              <a:buChar char="–"/>
            </a:pPr>
            <a:r>
              <a:rPr lang="en-US"/>
              <a:t>Rural Health Research and Policy Center</a:t>
            </a:r>
            <a:endParaRPr/>
          </a:p>
          <a:p>
            <a:pPr indent="-285750" lvl="1" marL="742950" rtl="0" algn="l">
              <a:spcBef>
                <a:spcPts val="560"/>
              </a:spcBef>
              <a:spcAft>
                <a:spcPts val="0"/>
              </a:spcAft>
              <a:buClr>
                <a:srgbClr val="595959"/>
              </a:buClr>
              <a:buSzPts val="2800"/>
              <a:buChar char="–"/>
            </a:pPr>
            <a:r>
              <a:rPr lang="en-US"/>
              <a:t>Other federal initiatives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idx="1" type="body"/>
          </p:nvPr>
        </p:nvSpPr>
        <p:spPr>
          <a:xfrm>
            <a:off x="546118" y="1518127"/>
            <a:ext cx="5763242" cy="456916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Established in 2018</a:t>
            </a:r>
            <a:endParaRPr/>
          </a:p>
          <a:p>
            <a:pPr indent="-342900" lvl="0" marL="342900" rtl="0" algn="l">
              <a:spcBef>
                <a:spcPts val="640"/>
              </a:spcBef>
              <a:spcAft>
                <a:spcPts val="0"/>
              </a:spcAft>
              <a:buClr>
                <a:schemeClr val="dk1"/>
              </a:buClr>
              <a:buSzPts val="3200"/>
              <a:buChar char="•"/>
            </a:pPr>
            <a:r>
              <a:rPr lang="en-US"/>
              <a:t>Initiative to </a:t>
            </a:r>
            <a:r>
              <a:rPr b="1" lang="en-US"/>
              <a:t>improve health and health care in Hawaiʻi and the Pacific by leveraging the UH System’s health sciences programs </a:t>
            </a:r>
            <a:r>
              <a:rPr lang="en-US"/>
              <a:t>and forging meaningful collaborative partnerships.</a:t>
            </a:r>
            <a:endParaRPr/>
          </a:p>
        </p:txBody>
      </p:sp>
      <p:sp>
        <p:nvSpPr>
          <p:cNvPr id="130" name="Google Shape;13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1" name="Google Shape;131;p5"/>
          <p:cNvPicPr preferRelativeResize="0"/>
          <p:nvPr/>
        </p:nvPicPr>
        <p:blipFill rotWithShape="1">
          <a:blip r:embed="rId3">
            <a:alphaModFix/>
          </a:blip>
          <a:srcRect b="0" l="0" r="0" t="0"/>
          <a:stretch/>
        </p:blipFill>
        <p:spPr>
          <a:xfrm>
            <a:off x="2469193" y="438555"/>
            <a:ext cx="4197096" cy="859536"/>
          </a:xfrm>
          <a:prstGeom prst="rect">
            <a:avLst/>
          </a:prstGeom>
          <a:noFill/>
          <a:ln>
            <a:noFill/>
          </a:ln>
        </p:spPr>
      </p:pic>
      <p:pic>
        <p:nvPicPr>
          <p:cNvPr id="132" name="Google Shape;132;p5"/>
          <p:cNvPicPr preferRelativeResize="0"/>
          <p:nvPr/>
        </p:nvPicPr>
        <p:blipFill rotWithShape="1">
          <a:blip r:embed="rId4">
            <a:alphaModFix/>
          </a:blip>
          <a:srcRect b="0" l="0" r="0" t="0"/>
          <a:stretch/>
        </p:blipFill>
        <p:spPr>
          <a:xfrm>
            <a:off x="6553200" y="1698313"/>
            <a:ext cx="2446970" cy="23900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Four Key Priority Areas</a:t>
            </a:r>
            <a:endParaRPr/>
          </a:p>
        </p:txBody>
      </p:sp>
      <p:sp>
        <p:nvSpPr>
          <p:cNvPr id="139" name="Google Shape;139;p6"/>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100"/>
              <a:buChar char="•"/>
            </a:pPr>
            <a:r>
              <a:rPr lang="en-US" sz="3100"/>
              <a:t>Ensure a Robust Statewide Health Workforce</a:t>
            </a:r>
            <a:endParaRPr/>
          </a:p>
          <a:p>
            <a:pPr indent="-342900" lvl="0" marL="342900" rtl="0" algn="l">
              <a:spcBef>
                <a:spcPts val="620"/>
              </a:spcBef>
              <a:spcAft>
                <a:spcPts val="0"/>
              </a:spcAft>
              <a:buClr>
                <a:schemeClr val="dk1"/>
              </a:buClr>
              <a:buSzPts val="3100"/>
              <a:buChar char="•"/>
            </a:pPr>
            <a:r>
              <a:rPr lang="en-US" sz="3100"/>
              <a:t>Discover &amp; Innovate to Improve &amp; Extend Lives</a:t>
            </a:r>
            <a:endParaRPr/>
          </a:p>
          <a:p>
            <a:pPr indent="-342900" lvl="0" marL="342900" rtl="0" algn="l">
              <a:spcBef>
                <a:spcPts val="620"/>
              </a:spcBef>
              <a:spcAft>
                <a:spcPts val="0"/>
              </a:spcAft>
              <a:buClr>
                <a:schemeClr val="dk1"/>
              </a:buClr>
              <a:buSzPts val="3100"/>
              <a:buChar char="•"/>
            </a:pPr>
            <a:r>
              <a:rPr lang="en-US" sz="3100"/>
              <a:t>Promote Healthier Families &amp; Communities</a:t>
            </a:r>
            <a:endParaRPr/>
          </a:p>
          <a:p>
            <a:pPr indent="-342900" lvl="0" marL="342900" rtl="0" algn="l">
              <a:spcBef>
                <a:spcPts val="620"/>
              </a:spcBef>
              <a:spcAft>
                <a:spcPts val="0"/>
              </a:spcAft>
              <a:buClr>
                <a:schemeClr val="dk1"/>
              </a:buClr>
              <a:buSzPts val="3100"/>
              <a:buChar char="•"/>
            </a:pPr>
            <a:r>
              <a:rPr lang="en-US" sz="3100"/>
              <a:t>Advance Health in All Policies</a:t>
            </a:r>
            <a:endParaRPr/>
          </a:p>
        </p:txBody>
      </p:sp>
      <p:sp>
        <p:nvSpPr>
          <p:cNvPr id="140" name="Google Shape;14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41" name="Google Shape;141;p6"/>
          <p:cNvPicPr preferRelativeResize="0"/>
          <p:nvPr/>
        </p:nvPicPr>
        <p:blipFill rotWithShape="1">
          <a:blip r:embed="rId3">
            <a:alphaModFix/>
          </a:blip>
          <a:srcRect b="0" l="0" r="0" t="0"/>
          <a:stretch/>
        </p:blipFill>
        <p:spPr>
          <a:xfrm>
            <a:off x="3880359" y="3965216"/>
            <a:ext cx="3157882" cy="2045273"/>
          </a:xfrm>
          <a:prstGeom prst="rect">
            <a:avLst/>
          </a:prstGeom>
          <a:noFill/>
          <a:ln>
            <a:noFill/>
          </a:ln>
        </p:spPr>
      </p:pic>
      <p:pic>
        <p:nvPicPr>
          <p:cNvPr id="142" name="Google Shape;142;p6"/>
          <p:cNvPicPr preferRelativeResize="0"/>
          <p:nvPr/>
        </p:nvPicPr>
        <p:blipFill rotWithShape="1">
          <a:blip r:embed="rId4">
            <a:alphaModFix/>
          </a:blip>
          <a:srcRect b="0" l="0" r="0" t="0"/>
          <a:stretch/>
        </p:blipFill>
        <p:spPr>
          <a:xfrm>
            <a:off x="2140467" y="3965216"/>
            <a:ext cx="1635566" cy="21015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Four Key Priority Areas</a:t>
            </a:r>
            <a:endParaRPr/>
          </a:p>
        </p:txBody>
      </p:sp>
      <p:sp>
        <p:nvSpPr>
          <p:cNvPr id="149" name="Google Shape;149;p7"/>
          <p:cNvSpPr txBox="1"/>
          <p:nvPr>
            <p:ph idx="1" type="body"/>
          </p:nvPr>
        </p:nvSpPr>
        <p:spPr>
          <a:xfrm>
            <a:off x="457200" y="1428686"/>
            <a:ext cx="8229600" cy="469747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0000"/>
              </a:buClr>
              <a:buSzPts val="3100"/>
              <a:buChar char="•"/>
            </a:pPr>
            <a:r>
              <a:rPr b="1" lang="en-US" sz="3100">
                <a:solidFill>
                  <a:srgbClr val="FF0000"/>
                </a:solidFill>
              </a:rPr>
              <a:t>Ensure a Robust Statewide Health Workforce</a:t>
            </a:r>
            <a:endParaRPr/>
          </a:p>
          <a:p>
            <a:pPr indent="-342900" lvl="0" marL="342900" rtl="0" algn="l">
              <a:spcBef>
                <a:spcPts val="620"/>
              </a:spcBef>
              <a:spcAft>
                <a:spcPts val="0"/>
              </a:spcAft>
              <a:buClr>
                <a:schemeClr val="dk1"/>
              </a:buClr>
              <a:buSzPts val="3100"/>
              <a:buChar char="•"/>
            </a:pPr>
            <a:r>
              <a:rPr lang="en-US" sz="3100"/>
              <a:t>Discover &amp; Innovate to Improve &amp; Extend Lives</a:t>
            </a:r>
            <a:endParaRPr/>
          </a:p>
          <a:p>
            <a:pPr indent="-342900" lvl="0" marL="342900" rtl="0" algn="l">
              <a:spcBef>
                <a:spcPts val="620"/>
              </a:spcBef>
              <a:spcAft>
                <a:spcPts val="0"/>
              </a:spcAft>
              <a:buClr>
                <a:schemeClr val="dk1"/>
              </a:buClr>
              <a:buSzPts val="3100"/>
              <a:buChar char="•"/>
            </a:pPr>
            <a:r>
              <a:rPr lang="en-US" sz="3100"/>
              <a:t>Promote Healthier Families &amp; Communities</a:t>
            </a:r>
            <a:endParaRPr/>
          </a:p>
          <a:p>
            <a:pPr indent="-342900" lvl="0" marL="342900" rtl="0" algn="l">
              <a:spcBef>
                <a:spcPts val="620"/>
              </a:spcBef>
              <a:spcAft>
                <a:spcPts val="0"/>
              </a:spcAft>
              <a:buClr>
                <a:schemeClr val="dk1"/>
              </a:buClr>
              <a:buSzPts val="3100"/>
              <a:buChar char="•"/>
            </a:pPr>
            <a:r>
              <a:rPr lang="en-US" sz="3100"/>
              <a:t>Advance Health in All Policies</a:t>
            </a:r>
            <a:endParaRPr/>
          </a:p>
        </p:txBody>
      </p:sp>
      <p:sp>
        <p:nvSpPr>
          <p:cNvPr id="150" name="Google Shape;1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1" name="Google Shape;151;p7"/>
          <p:cNvPicPr preferRelativeResize="0"/>
          <p:nvPr/>
        </p:nvPicPr>
        <p:blipFill rotWithShape="1">
          <a:blip r:embed="rId3">
            <a:alphaModFix/>
          </a:blip>
          <a:srcRect b="0" l="0" r="0" t="0"/>
          <a:stretch/>
        </p:blipFill>
        <p:spPr>
          <a:xfrm>
            <a:off x="3880359" y="3965216"/>
            <a:ext cx="3157882" cy="2045273"/>
          </a:xfrm>
          <a:prstGeom prst="rect">
            <a:avLst/>
          </a:prstGeom>
          <a:noFill/>
          <a:ln>
            <a:noFill/>
          </a:ln>
        </p:spPr>
      </p:pic>
      <p:pic>
        <p:nvPicPr>
          <p:cNvPr id="152" name="Google Shape;152;p7"/>
          <p:cNvPicPr preferRelativeResize="0"/>
          <p:nvPr/>
        </p:nvPicPr>
        <p:blipFill rotWithShape="1">
          <a:blip r:embed="rId4">
            <a:alphaModFix/>
          </a:blip>
          <a:srcRect b="0" l="0" r="0" t="0"/>
          <a:stretch/>
        </p:blipFill>
        <p:spPr>
          <a:xfrm>
            <a:off x="2140467" y="3965216"/>
            <a:ext cx="1635566" cy="21015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ctrTitle"/>
          </p:nvPr>
        </p:nvSpPr>
        <p:spPr>
          <a:xfrm>
            <a:off x="685799" y="1722652"/>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Ensure a Robust Statewide </a:t>
            </a:r>
            <a:br>
              <a:rPr lang="en-US"/>
            </a:br>
            <a:r>
              <a:rPr lang="en-US"/>
              <a:t>Health Workforce</a:t>
            </a:r>
            <a:endParaRPr/>
          </a:p>
        </p:txBody>
      </p:sp>
      <p:sp>
        <p:nvSpPr>
          <p:cNvPr id="158" name="Google Shape;158;p8"/>
          <p:cNvSpPr txBox="1"/>
          <p:nvPr>
            <p:ph idx="1" type="subTitle"/>
          </p:nvPr>
        </p:nvSpPr>
        <p:spPr>
          <a:xfrm>
            <a:off x="685799" y="3886200"/>
            <a:ext cx="7772399"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595959"/>
              </a:buClr>
              <a:buSzPts val="2000"/>
              <a:buNone/>
            </a:pPr>
            <a:r>
              <a:rPr lang="en-US" sz="2000"/>
              <a:t>Leverage the UH System—with its strong health sciences programs as well as faculty, staff, graduates, and students that provide health care services to the people of Hawaiʻi and the Pacific—to address the state’s health care workforce and service needs to include a diverse workforce that reflects the ethnic makeup of our state.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457200" y="12211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Strategic Planning &amp; Sharing</a:t>
            </a:r>
            <a:endParaRPr/>
          </a:p>
        </p:txBody>
      </p:sp>
      <p:sp>
        <p:nvSpPr>
          <p:cNvPr id="164" name="Google Shape;164;p9"/>
          <p:cNvSpPr txBox="1"/>
          <p:nvPr>
            <p:ph idx="1" type="body"/>
          </p:nvPr>
        </p:nvSpPr>
        <p:spPr>
          <a:xfrm>
            <a:off x="457200" y="1461996"/>
            <a:ext cx="8315400" cy="2349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Developed a matrix representing a menu of strategies to optimize Hawaiʻi’s health workforce.</a:t>
            </a:r>
            <a:endParaRPr/>
          </a:p>
          <a:p>
            <a:pPr indent="-342900" lvl="0" marL="342900" rtl="0" algn="l">
              <a:spcBef>
                <a:spcPts val="480"/>
              </a:spcBef>
              <a:spcAft>
                <a:spcPts val="0"/>
              </a:spcAft>
              <a:buClr>
                <a:schemeClr val="dk1"/>
              </a:buClr>
              <a:buSzPts val="2400"/>
              <a:buChar char="•"/>
            </a:pPr>
            <a:r>
              <a:rPr lang="en-US" sz="2400"/>
              <a:t>Coordinated the “Hawaiʻi’s Health Workforce Development for the 21st Century” legislative informational briefing, led by Senator Rosalyn Baker and Representative John Mizuno, on August 21, 2019.</a:t>
            </a:r>
            <a:endParaRPr/>
          </a:p>
        </p:txBody>
      </p:sp>
      <p:sp>
        <p:nvSpPr>
          <p:cNvPr id="165" name="Google Shape;1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6" name="Google Shape;166;p9"/>
          <p:cNvPicPr preferRelativeResize="0"/>
          <p:nvPr/>
        </p:nvPicPr>
        <p:blipFill rotWithShape="1">
          <a:blip r:embed="rId3">
            <a:alphaModFix/>
          </a:blip>
          <a:srcRect b="0" l="0" r="0" t="0"/>
          <a:stretch/>
        </p:blipFill>
        <p:spPr>
          <a:xfrm>
            <a:off x="4572000" y="3524288"/>
            <a:ext cx="4505675" cy="2753875"/>
          </a:xfrm>
          <a:prstGeom prst="rect">
            <a:avLst/>
          </a:prstGeom>
          <a:noFill/>
          <a:ln>
            <a:noFill/>
          </a:ln>
        </p:spPr>
      </p:pic>
      <p:pic>
        <p:nvPicPr>
          <p:cNvPr id="167" name="Google Shape;167;p9"/>
          <p:cNvPicPr preferRelativeResize="0"/>
          <p:nvPr/>
        </p:nvPicPr>
        <p:blipFill rotWithShape="1">
          <a:blip r:embed="rId4">
            <a:alphaModFix/>
          </a:blip>
          <a:srcRect b="0" l="0" r="0" t="0"/>
          <a:stretch/>
        </p:blipFill>
        <p:spPr>
          <a:xfrm>
            <a:off x="834500" y="4221599"/>
            <a:ext cx="3879325" cy="13592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2013-06-21T18:12:37Z</dcterms:created>
  <dc:creator>Vassilis Syrmos</dc:creator>
</cp:coreProperties>
</file>