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6"/>
  </p:notesMasterIdLst>
  <p:sldIdLst>
    <p:sldId id="267" r:id="rId3"/>
    <p:sldId id="317" r:id="rId4"/>
    <p:sldId id="265" r:id="rId5"/>
    <p:sldId id="266" r:id="rId6"/>
    <p:sldId id="268" r:id="rId7"/>
    <p:sldId id="269" r:id="rId8"/>
    <p:sldId id="316" r:id="rId9"/>
    <p:sldId id="271" r:id="rId10"/>
    <p:sldId id="270" r:id="rId11"/>
    <p:sldId id="256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260" r:id="rId32"/>
    <p:sldId id="261" r:id="rId33"/>
    <p:sldId id="262" r:id="rId34"/>
    <p:sldId id="263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603"/>
  </p:normalViewPr>
  <p:slideViewPr>
    <p:cSldViewPr snapToGrid="0">
      <p:cViewPr varScale="1">
        <p:scale>
          <a:sx n="120" d="100"/>
          <a:sy n="120" d="100"/>
        </p:scale>
        <p:origin x="14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documented case of COVID-19 in </a:t>
            </a:r>
            <a:r>
              <a:rPr lang="en-US" dirty="0" err="1"/>
              <a:t>Hawaiʻi</a:t>
            </a:r>
            <a:r>
              <a:rPr lang="en-US" dirty="0"/>
              <a:t> was on March 6, 2020. The affected individual was a passenger on a cruise ship that had 21 confirmed cases of COVID-19, and became ill after returning home to </a:t>
            </a:r>
            <a:r>
              <a:rPr lang="en-US" dirty="0" err="1"/>
              <a:t>Oʻahu</a:t>
            </a:r>
            <a:r>
              <a:rPr lang="en-US" dirty="0"/>
              <a:t>. By March 19, 2020, the </a:t>
            </a:r>
            <a:r>
              <a:rPr lang="en-US" dirty="0" err="1"/>
              <a:t>Hawaiʻi</a:t>
            </a:r>
            <a:r>
              <a:rPr lang="en-US" dirty="0"/>
              <a:t> State Department of Health (“DOH”) reported 26 positive COVID-19 cases statewide, and county-level mandates to curb the spread of COVID-19 were implemented by March 20, 2020. This included the closure of indoor restaurants, parks, nightclubs, and nonessential businesses, the implementation of a nighttime curfew in some counties, and limits on group gatherings. These measures were followed up by subsequent travel restrictions, quarantine and testing protocols, and shelter-in-place and stay-at-home orders.</a:t>
            </a:r>
          </a:p>
          <a:p>
            <a:r>
              <a:rPr lang="en-US" dirty="0"/>
              <a:t>By March 31, 2020, </a:t>
            </a:r>
            <a:r>
              <a:rPr lang="en-US" dirty="0" err="1"/>
              <a:t>Hawaiʻi</a:t>
            </a:r>
            <a:r>
              <a:rPr lang="en-US" dirty="0"/>
              <a:t> saw its first COVID-19 death. Community partners quickly mobilized to leverage collective resources and connect </a:t>
            </a:r>
            <a:r>
              <a:rPr lang="en-US" dirty="0" err="1"/>
              <a:t>Hawaiʻi</a:t>
            </a:r>
            <a:r>
              <a:rPr lang="en-US" dirty="0"/>
              <a:t> families with support through these critical times. Of notable mention was the formation of the </a:t>
            </a:r>
            <a:r>
              <a:rPr lang="en-US" dirty="0" err="1"/>
              <a:t>Kūpuna</a:t>
            </a:r>
            <a:r>
              <a:rPr lang="en-US" dirty="0"/>
              <a:t> Food Security Coalition (“KFSC”), spearheaded by the EAD, AARP </a:t>
            </a:r>
            <a:r>
              <a:rPr lang="en-US" dirty="0" err="1"/>
              <a:t>Hawaiʻi</a:t>
            </a:r>
            <a:r>
              <a:rPr lang="en-US" dirty="0"/>
              <a:t>, Aloha United Way, and the Harry &amp; Jeanette Weinberg Foundation, to connect </a:t>
            </a:r>
            <a:r>
              <a:rPr lang="en-US" dirty="0" err="1"/>
              <a:t>kūpuna</a:t>
            </a:r>
            <a:r>
              <a:rPr lang="en-US" dirty="0"/>
              <a:t> with food/meals and wraparound health and social services.</a:t>
            </a:r>
          </a:p>
        </p:txBody>
      </p:sp>
    </p:spTree>
    <p:extLst>
      <p:ext uri="{BB962C8B-B14F-4D97-AF65-F5344CB8AC3E}">
        <p14:creationId xmlns:p14="http://schemas.microsoft.com/office/powerpoint/2010/main" val="3091394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b06a9408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1b06a9408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098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14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063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b06a9408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1b06a9408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0893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783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12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27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91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9262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58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on December 11, 2020, Emergency Use Authorization (“EUA”) by the U.S. Food &amp; Drug Administration was granted for the first COVID-19 vaccine (Pfizer BioNTech) for use by adults aged 18 and older. By this time, there were 18,951 cumulative COVID-19 cases across the state. Though availability of COVID-19 vaccines increased over time as manufacturing ramped up, additional vaccine brands gained EUA status, and more providers offered the vaccine in a number of settings, COVID-19 continued to devastate </a:t>
            </a:r>
            <a:r>
              <a:rPr lang="en-US" dirty="0" err="1"/>
              <a:t>Hawaiʻi’s</a:t>
            </a:r>
            <a:r>
              <a:rPr lang="en-US" dirty="0"/>
              <a:t> communities. Certain subgroups continued to carry a disproportionate burden of COVID-19 impact, including Native Hawaiians, Pacific Islanders, and Filipinos, and those with barriers preventing access to vaccination</a:t>
            </a:r>
          </a:p>
        </p:txBody>
      </p:sp>
    </p:spTree>
    <p:extLst>
      <p:ext uri="{BB962C8B-B14F-4D97-AF65-F5344CB8AC3E}">
        <p14:creationId xmlns:p14="http://schemas.microsoft.com/office/powerpoint/2010/main" val="771008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969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5a9ea7965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5a9ea7965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 Ola Mamo mission: Empower, educate, and promote the health and well-being of our Native Hawaiian community.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7599f741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57599f741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COVID-19: basics/101, CDC recommendations, layered prevention, infection precautions, vaccinations, severe COVID 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Chronic disease management: Papakolea top 10, Geriatric syndromes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Mental health: Depression, anxiety, substance use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Screening and prevention: USPSTF, other vaccinations, screenings for cancer and chronic disease, advance care planning, aging in place, healthy nutrition and physical activity</a:t>
            </a:r>
            <a:endParaRPr sz="1200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Provider: patient encounters, Ask Kauka workshops, vaccine pods, PSAs (radio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102.7 Da Bomb / 94.7 KUMU / 105.9 The Wave / HI93)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Organization: COVID response team, protocols to serve our clients safely and protect our employees, CHW and ARP community outreach, posters/handouts, social media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Community: KCCN II, POL Ask Kauka, growing/developing the workforce for Geriatrics (JABSOM fellows, residents, med studs, pre-med, allied professional health)</a:t>
            </a:r>
            <a:endParaRPr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7599f741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7599f741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COVID-19: vaccine &amp; testing pods (DOH, QMC, HPH, Waianae), PPE distribution, ARP community outreach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Medical care: telehealth, home visits, primary care, geriatric care, chronic disease management, acute care, end-of-life, psychiatry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Preventive care: BP screening events (Na Aliʻi kupuna convention, Kapolei health fair), other immunizations (flu shots Papakolea, Waimanalo), dental, nutrition &amp; physical activity programs (Alu Like, Waimanalo)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Non-clinical services: food &amp; resource distribution (Urban, Kapolei, Koʻolauloa, Hui Mahiʻai ʻĀina), housing/employment assistance, medical insurance eligibility, connection to services/resources, FCC cell phones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Provider: during medical visits, community/outreach events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Organization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Community: Kula No Na Poʻe Hawaiʻi, Kaiser, Aloha Harvest, Kākoʻo ʻŌiwi, ʻAhahui o nā Kauka</a:t>
            </a: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7d500bb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57d500bb3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Dr. Nicole Mahealani Lum, D.O. was raised in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ʻAiea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Oʻahu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 practices primary care Family Medicine and Geriatrics at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Ola Mamo Native Hawaiian Health System. She is a scholar of Papa Ola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Lokahi’s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Native Hawaiian Health Scholarship Program, and serves on the board of directors for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ʻAhahui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Kauka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the Association of Native Hawaiian Physicians. Dr. Lum provides community education and medical home visits to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kūpuna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collaboration with Kula No Na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Po'e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Hawai'i o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Papakōlea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Kewalo,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Kalawahine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In her spare time, Dr. Lum enjoys studying hula and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oli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making lei, learning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lomi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lomi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 helping her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ʻohana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lead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ʻāina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restoration efforts at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Loko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Iʻa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Pāʻaiau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fishpond and Ka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Mahiʻai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‘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Ihi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 Wailea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maile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farm.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5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06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b06a940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11b06a940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94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168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76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12" name="Google Shape;112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75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02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56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41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Sub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425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Quot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75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Quot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01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830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593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97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96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490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▷"/>
              <a:defRPr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67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985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15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27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8DCF-D195-CAC0-8392-294D1AF0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BE4A4-53DD-C0CF-A115-26BCC48F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9146472" cy="51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8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2618D4-CAC4-5C48-892F-F548FBED0CDB}"/>
              </a:ext>
            </a:extLst>
          </p:cNvPr>
          <p:cNvSpPr/>
          <p:nvPr/>
        </p:nvSpPr>
        <p:spPr>
          <a:xfrm>
            <a:off x="1731522" y="865762"/>
            <a:ext cx="6152299" cy="340789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2" descr="https://lh5.googleusercontent.com/1cwlF-wXUH0iKZpjM9jTOdywctV10w7XcQhDQ950wj5EIYQvgY_qEDLtGQQUL5NmVyN7GQkwReYhsD6yXcQ2k00j-d7TfWFpaSz8mjaYGabOu62UVd2WJnaqUVqPef4X5AE9U85Vne6v7CYWHYGkV2vYXp6CYWIdPK-ozfqkYuH6FMqwfgI4mURDZv34kY9fLmjF=nw">
            <a:extLst>
              <a:ext uri="{FF2B5EF4-FFF2-40B4-BE49-F238E27FC236}">
                <a16:creationId xmlns:a16="http://schemas.microsoft.com/office/drawing/2014/main" id="{E1C241B7-5611-1F44-A043-F6A78E07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03" y="3233063"/>
            <a:ext cx="1082008" cy="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77;p14">
            <a:extLst>
              <a:ext uri="{FF2B5EF4-FFF2-40B4-BE49-F238E27FC236}">
                <a16:creationId xmlns:a16="http://schemas.microsoft.com/office/drawing/2014/main" id="{2035D364-8632-8442-96E4-6C75D377B67E}"/>
              </a:ext>
            </a:extLst>
          </p:cNvPr>
          <p:cNvSpPr txBox="1"/>
          <p:nvPr/>
        </p:nvSpPr>
        <p:spPr>
          <a:xfrm>
            <a:off x="2399462" y="880719"/>
            <a:ext cx="4972717" cy="223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Lessons Learned: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How Community-Based Organizations &amp; Coalitions Supported Our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K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Batang" panose="02030600000101010101" pitchFamily="18" charset="-127"/>
                <a:ea typeface="Batang" panose="02030600000101010101" pitchFamily="18" charset="-127"/>
                <a:cs typeface="Arial"/>
                <a:sym typeface="Arial"/>
              </a:rPr>
              <a:t>ū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puna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During the COVID-19 Pandemic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77;p14">
            <a:extLst>
              <a:ext uri="{FF2B5EF4-FFF2-40B4-BE49-F238E27FC236}">
                <a16:creationId xmlns:a16="http://schemas.microsoft.com/office/drawing/2014/main" id="{4BE43B74-5B69-4049-9AB8-A187B5ACF040}"/>
              </a:ext>
            </a:extLst>
          </p:cNvPr>
          <p:cNvSpPr txBox="1"/>
          <p:nvPr/>
        </p:nvSpPr>
        <p:spPr>
          <a:xfrm>
            <a:off x="2729791" y="3233063"/>
            <a:ext cx="3085112" cy="82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May Rose I. Dela Cruz,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DrPH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cs typeface="Arial"/>
                <a:sym typeface="Raleway"/>
              </a:rPr>
              <a:t>Hawai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tang" panose="02030600000101010101" pitchFamily="18" charset="-127"/>
                <a:ea typeface="Batang" panose="02030600000101010101" pitchFamily="18" charset="-127"/>
                <a:cs typeface="Arial"/>
                <a:sym typeface="Arial"/>
              </a:rPr>
              <a:t>ʻ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cs typeface="Arial"/>
                <a:sym typeface="Raleway"/>
              </a:rPr>
              <a:t>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cs typeface="Arial"/>
                <a:sym typeface="Raleway"/>
              </a:rPr>
              <a:t> Health Workforce Summit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cs typeface="Arial"/>
                <a:sym typeface="Raleway"/>
              </a:rPr>
              <a:t>September 24, 2022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5291FB-9821-054F-9A04-941780BF0F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56E24-0B58-F948-80BB-A56DED9BD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1" b="3"/>
          <a:stretch/>
        </p:blipFill>
        <p:spPr>
          <a:xfrm>
            <a:off x="0" y="-114300"/>
            <a:ext cx="9144000" cy="5257800"/>
          </a:xfrm>
          <a:prstGeom prst="rect">
            <a:avLst/>
          </a:prstGeom>
        </p:spPr>
      </p:pic>
      <p:sp>
        <p:nvSpPr>
          <p:cNvPr id="7" name="Google Shape;77;p14">
            <a:extLst>
              <a:ext uri="{FF2B5EF4-FFF2-40B4-BE49-F238E27FC236}">
                <a16:creationId xmlns:a16="http://schemas.microsoft.com/office/drawing/2014/main" id="{CDD13E7F-2FFA-5B4F-9944-AC5988CD54BF}"/>
              </a:ext>
            </a:extLst>
          </p:cNvPr>
          <p:cNvSpPr txBox="1"/>
          <p:nvPr/>
        </p:nvSpPr>
        <p:spPr>
          <a:xfrm>
            <a:off x="1489659" y="141418"/>
            <a:ext cx="6297066" cy="7243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Land Acknowledgement</a:t>
            </a:r>
          </a:p>
        </p:txBody>
      </p:sp>
      <p:sp>
        <p:nvSpPr>
          <p:cNvPr id="8" name="Google Shape;77;p14">
            <a:extLst>
              <a:ext uri="{FF2B5EF4-FFF2-40B4-BE49-F238E27FC236}">
                <a16:creationId xmlns:a16="http://schemas.microsoft.com/office/drawing/2014/main" id="{94620CE3-2945-9F46-B775-39219A0B3749}"/>
              </a:ext>
            </a:extLst>
          </p:cNvPr>
          <p:cNvSpPr txBox="1"/>
          <p:nvPr/>
        </p:nvSpPr>
        <p:spPr>
          <a:xfrm>
            <a:off x="1489659" y="1249570"/>
            <a:ext cx="6297066" cy="7243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Kanaka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Maoli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Hawai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Batang" panose="02030600000101010101" pitchFamily="18" charset="-127"/>
                <a:ea typeface="Batang" panose="02030600000101010101" pitchFamily="18" charset="-127"/>
                <a:cs typeface="Arial"/>
                <a:sym typeface="Arial"/>
              </a:rPr>
              <a:t>ʻ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401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114850" y="975949"/>
            <a:ext cx="5510982" cy="320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dirty="0" err="1"/>
              <a:t>Hawaiʻi’s</a:t>
            </a:r>
            <a:r>
              <a:rPr lang="en-US" dirty="0"/>
              <a:t> Native Hawaiian, Pacific Islander and Filipino communities have been disproportionately affected by COVID-19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200" dirty="0"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dirty="0"/>
              <a:t>They have consistently had the highest rates of COVID-19 cases, mortality and hospitalizations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114850" y="118549"/>
            <a:ext cx="488958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Hawaiʻi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and COVID-19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3456" y="1812633"/>
            <a:ext cx="2311469" cy="15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7ED0F-42C5-F848-B373-DB42853BC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461" y="-264910"/>
            <a:ext cx="1608814" cy="1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b06a94086_0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84" name="Google Shape;84;g11b06a94086_0_0"/>
          <p:cNvPicPr preferRelativeResize="0"/>
          <p:nvPr/>
        </p:nvPicPr>
        <p:blipFill rotWithShape="1">
          <a:blip r:embed="rId3">
            <a:alphaModFix/>
          </a:blip>
          <a:srcRect b="24499"/>
          <a:stretch/>
        </p:blipFill>
        <p:spPr>
          <a:xfrm>
            <a:off x="7762674" y="-212521"/>
            <a:ext cx="1303506" cy="97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11b06a94086_0_0"/>
          <p:cNvPicPr preferRelativeResize="0"/>
          <p:nvPr/>
        </p:nvPicPr>
        <p:blipFill rotWithShape="1">
          <a:blip r:embed="rId4">
            <a:alphaModFix/>
          </a:blip>
          <a:srcRect r="18852"/>
          <a:stretch/>
        </p:blipFill>
        <p:spPr>
          <a:xfrm>
            <a:off x="0" y="1526857"/>
            <a:ext cx="4403566" cy="195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11b06a94086_0_0"/>
          <p:cNvPicPr preferRelativeResize="0"/>
          <p:nvPr/>
        </p:nvPicPr>
        <p:blipFill rotWithShape="1">
          <a:blip r:embed="rId5">
            <a:alphaModFix/>
          </a:blip>
          <a:srcRect b="27878"/>
          <a:stretch/>
        </p:blipFill>
        <p:spPr>
          <a:xfrm>
            <a:off x="3479250" y="2571750"/>
            <a:ext cx="5430086" cy="23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1b06a94086_0_0"/>
          <p:cNvPicPr preferRelativeResize="0"/>
          <p:nvPr/>
        </p:nvPicPr>
        <p:blipFill rotWithShape="1">
          <a:blip r:embed="rId6">
            <a:alphaModFix/>
          </a:blip>
          <a:srcRect t="7550"/>
          <a:stretch/>
        </p:blipFill>
        <p:spPr>
          <a:xfrm>
            <a:off x="989864" y="0"/>
            <a:ext cx="6082145" cy="1526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13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sp>
        <p:nvSpPr>
          <p:cNvPr id="94" name="Google Shape;94;p21"/>
          <p:cNvSpPr txBox="1"/>
          <p:nvPr/>
        </p:nvSpPr>
        <p:spPr>
          <a:xfrm>
            <a:off x="245479" y="17867"/>
            <a:ext cx="778817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COVID-19 Cases and Mortality Data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96A38-1584-1D45-8012-CC0A7776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189" y="-279358"/>
            <a:ext cx="1353888" cy="135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1971C4-8E0E-5641-AC5D-B3B7530BD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6" y="814944"/>
            <a:ext cx="8033657" cy="39042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6140EF-91F5-774B-9137-BCF8C489BCD7}"/>
              </a:ext>
            </a:extLst>
          </p:cNvPr>
          <p:cNvGrpSpPr/>
          <p:nvPr/>
        </p:nvGrpSpPr>
        <p:grpSpPr>
          <a:xfrm>
            <a:off x="6391882" y="1871171"/>
            <a:ext cx="3060737" cy="1426641"/>
            <a:chOff x="5856860" y="1796657"/>
            <a:chExt cx="3060737" cy="1426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87DE1F-AE57-F04C-BBAD-1742F3A4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6794" y="1888175"/>
              <a:ext cx="2319777" cy="1335123"/>
            </a:xfrm>
            <a:prstGeom prst="rect">
              <a:avLst/>
            </a:prstGeom>
          </p:spPr>
        </p:pic>
        <p:sp>
          <p:nvSpPr>
            <p:cNvPr id="97" name="Google Shape;97;p21"/>
            <p:cNvSpPr txBox="1"/>
            <p:nvPr/>
          </p:nvSpPr>
          <p:spPr>
            <a:xfrm>
              <a:off x="5856860" y="1796657"/>
              <a:ext cx="3060737" cy="400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15875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198AD"/>
                </a:buClr>
                <a:buSzPts val="2400"/>
                <a:buFont typeface="Oxygen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198AD"/>
                  </a:solidFill>
                  <a:effectLst/>
                  <a:uLnTx/>
                  <a:uFillTx/>
                  <a:latin typeface="Oxygen"/>
                  <a:ea typeface="Oxygen"/>
                  <a:cs typeface="Oxygen"/>
                  <a:sym typeface="Oxygen"/>
                </a:rPr>
                <a:t>Summary of COVID-19 Deaths, Hawaii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198AD"/>
                </a:solidFill>
                <a:effectLst/>
                <a:uLnTx/>
                <a:uFillTx/>
                <a:latin typeface="Oxygen"/>
                <a:ea typeface="Oxygen"/>
                <a:cs typeface="Oxygen"/>
                <a:sym typeface="Oxygen"/>
              </a:endParaRPr>
            </a:p>
          </p:txBody>
        </p:sp>
      </p:grpSp>
      <p:sp>
        <p:nvSpPr>
          <p:cNvPr id="96" name="Google Shape;96;p21"/>
          <p:cNvSpPr txBox="1"/>
          <p:nvPr/>
        </p:nvSpPr>
        <p:spPr>
          <a:xfrm>
            <a:off x="566077" y="4681632"/>
            <a:ext cx="482607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Source: 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Hawaiʻi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Department of Health, 2022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C38137-F5E2-964A-AD87-7F10A8B67D10}"/>
              </a:ext>
            </a:extLst>
          </p:cNvPr>
          <p:cNvGrpSpPr/>
          <p:nvPr/>
        </p:nvGrpSpPr>
        <p:grpSpPr>
          <a:xfrm>
            <a:off x="2869660" y="2959394"/>
            <a:ext cx="5944877" cy="1759830"/>
            <a:chOff x="2869660" y="2959394"/>
            <a:chExt cx="5944877" cy="1759830"/>
          </a:xfrm>
        </p:grpSpPr>
        <p:sp>
          <p:nvSpPr>
            <p:cNvPr id="98" name="Google Shape;98;p21"/>
            <p:cNvSpPr/>
            <p:nvPr/>
          </p:nvSpPr>
          <p:spPr>
            <a:xfrm>
              <a:off x="2869660" y="2959394"/>
              <a:ext cx="2159540" cy="1759830"/>
            </a:xfrm>
            <a:prstGeom prst="rect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1"/>
            <p:cNvSpPr/>
            <p:nvPr/>
          </p:nvSpPr>
          <p:spPr>
            <a:xfrm>
              <a:off x="6391882" y="3090723"/>
              <a:ext cx="2422655" cy="207089"/>
            </a:xfrm>
            <a:prstGeom prst="rect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8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24499"/>
          <a:stretch/>
        </p:blipFill>
        <p:spPr>
          <a:xfrm>
            <a:off x="7555667" y="-193532"/>
            <a:ext cx="1447531" cy="93071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 txBox="1"/>
          <p:nvPr/>
        </p:nvSpPr>
        <p:spPr>
          <a:xfrm>
            <a:off x="368182" y="900852"/>
            <a:ext cx="6175809" cy="4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Live in environments that increase risk of COVID-19 (multi-generational homes, congregated dwellings, etc.)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Essential workers in tourism, retail, food, agriculture and hospitality industries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Nurses and care homes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High rates of severe obesity, hypertension, diabetes, respiratory illness, cardiovascular disease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Access to health care is limited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Financial hardship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Colonization and militarization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Non-English speakers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" name="Google Shape;10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5392" y="2759589"/>
            <a:ext cx="2600550" cy="1787878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77;p14">
            <a:extLst>
              <a:ext uri="{FF2B5EF4-FFF2-40B4-BE49-F238E27FC236}">
                <a16:creationId xmlns:a16="http://schemas.microsoft.com/office/drawing/2014/main" id="{1E9C8A14-A22A-5042-87D7-56DC986802C0}"/>
              </a:ext>
            </a:extLst>
          </p:cNvPr>
          <p:cNvSpPr txBox="1"/>
          <p:nvPr/>
        </p:nvSpPr>
        <p:spPr>
          <a:xfrm>
            <a:off x="210147" y="-77311"/>
            <a:ext cx="8175006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Pre-COVID Disparities of Filipinos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80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825" y="253766"/>
            <a:ext cx="3567866" cy="31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7150" y="3375122"/>
            <a:ext cx="4006850" cy="1343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295" y="95758"/>
            <a:ext cx="4583174" cy="42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119" name="Google Shape;11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1053" y="1513390"/>
            <a:ext cx="4516416" cy="2711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7;p14">
            <a:extLst>
              <a:ext uri="{FF2B5EF4-FFF2-40B4-BE49-F238E27FC236}">
                <a16:creationId xmlns:a16="http://schemas.microsoft.com/office/drawing/2014/main" id="{DF5EE0A6-62A2-284D-B82A-176E633BDCE2}"/>
              </a:ext>
            </a:extLst>
          </p:cNvPr>
          <p:cNvSpPr txBox="1"/>
          <p:nvPr/>
        </p:nvSpPr>
        <p:spPr>
          <a:xfrm>
            <a:off x="221053" y="4151325"/>
            <a:ext cx="488958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WHO WILL HELP US?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1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b06a94086_0_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126" name="Google Shape;126;g11b06a94086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2610" y="168089"/>
            <a:ext cx="1361390" cy="136234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1b06a94086_0_7"/>
          <p:cNvSpPr txBox="1"/>
          <p:nvPr/>
        </p:nvSpPr>
        <p:spPr>
          <a:xfrm>
            <a:off x="184482" y="1034607"/>
            <a:ext cx="5333060" cy="4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Born from the pandemic and founded by Filipino community members (Drs. Agbayani, Dela Cruz, Malate)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Filipino community response to the COVID-19 pandemic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Comprised of volunteers from 20 organizations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Catholic churches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8" name="Google Shape;128;g11b06a94086_0_7"/>
          <p:cNvPicPr preferRelativeResize="0"/>
          <p:nvPr/>
        </p:nvPicPr>
        <p:blipFill rotWithShape="1">
          <a:blip r:embed="rId4">
            <a:alphaModFix/>
          </a:blip>
          <a:srcRect r="12293" b="13640"/>
          <a:stretch/>
        </p:blipFill>
        <p:spPr>
          <a:xfrm>
            <a:off x="5517542" y="1674258"/>
            <a:ext cx="3408157" cy="25168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14">
            <a:extLst>
              <a:ext uri="{FF2B5EF4-FFF2-40B4-BE49-F238E27FC236}">
                <a16:creationId xmlns:a16="http://schemas.microsoft.com/office/drawing/2014/main" id="{485291A8-1F3A-2B49-A6D6-4090C4F26395}"/>
              </a:ext>
            </a:extLst>
          </p:cNvPr>
          <p:cNvSpPr txBox="1"/>
          <p:nvPr/>
        </p:nvSpPr>
        <p:spPr>
          <a:xfrm>
            <a:off x="184482" y="-135282"/>
            <a:ext cx="4889584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FilCom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Cares Project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64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457200" y="900852"/>
            <a:ext cx="5333060" cy="326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Leveraged 7 grants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100 vaccination clinics, 3,600 vaccinated, tested 300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4 radiothons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15 translated materials in Ilokano &amp; Tagalog, over 3,000 distributed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Over 100 volunteers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101" y="133067"/>
            <a:ext cx="3307416" cy="206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9064" y="2360384"/>
            <a:ext cx="1261489" cy="21721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14">
            <a:extLst>
              <a:ext uri="{FF2B5EF4-FFF2-40B4-BE49-F238E27FC236}">
                <a16:creationId xmlns:a16="http://schemas.microsoft.com/office/drawing/2014/main" id="{3639A316-7EFB-2F42-897D-3CE3953D5D0A}"/>
              </a:ext>
            </a:extLst>
          </p:cNvPr>
          <p:cNvSpPr txBox="1"/>
          <p:nvPr/>
        </p:nvSpPr>
        <p:spPr>
          <a:xfrm>
            <a:off x="202398" y="-129233"/>
            <a:ext cx="5293729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FilCom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Cares Project (cont’d)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5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2050" y="239822"/>
            <a:ext cx="4265326" cy="2405921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4">
            <a:alphaModFix/>
          </a:blip>
          <a:srcRect l="9046" r="8947"/>
          <a:stretch/>
        </p:blipFill>
        <p:spPr>
          <a:xfrm>
            <a:off x="400999" y="262711"/>
            <a:ext cx="3779383" cy="2124293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5"/>
          <p:cNvSpPr txBox="1"/>
          <p:nvPr/>
        </p:nvSpPr>
        <p:spPr>
          <a:xfrm>
            <a:off x="1156430" y="2438773"/>
            <a:ext cx="191110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Announcements on the radio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4798350" y="2662704"/>
            <a:ext cx="363272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COVID vaccination of elderly at Co-Cathedral St. Theresa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4345650" y="4855101"/>
            <a:ext cx="4527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147" name="Google Shape;147;p25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2612" y="2933581"/>
            <a:ext cx="2808464" cy="20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289552" y="3150083"/>
            <a:ext cx="5333060" cy="24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La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If you want to reach Filipinos,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1800"/>
              <a:buFont typeface="La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you send Filipinos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0406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68FE-CA98-F210-F424-AC917DC7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Placeholder: goals/takeaways for today</a:t>
            </a:r>
          </a:p>
        </p:txBody>
      </p:sp>
    </p:spTree>
    <p:extLst>
      <p:ext uri="{BB962C8B-B14F-4D97-AF65-F5344CB8AC3E}">
        <p14:creationId xmlns:p14="http://schemas.microsoft.com/office/powerpoint/2010/main" val="340860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11b06a94086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6757" y="194933"/>
            <a:ext cx="3624381" cy="288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1b06a94086_0_1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pic>
        <p:nvPicPr>
          <p:cNvPr id="156" name="Google Shape;156;g11b06a94086_0_14"/>
          <p:cNvPicPr preferRelativeResize="0"/>
          <p:nvPr/>
        </p:nvPicPr>
        <p:blipFill rotWithShape="1">
          <a:blip r:embed="rId4">
            <a:alphaModFix/>
          </a:blip>
          <a:srcRect l="27317" r="6186" b="15642"/>
          <a:stretch/>
        </p:blipFill>
        <p:spPr>
          <a:xfrm>
            <a:off x="525654" y="507893"/>
            <a:ext cx="319353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1b06a94086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4708" y="2376677"/>
            <a:ext cx="4340217" cy="24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1b06a94086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361" y="2513589"/>
            <a:ext cx="1250307" cy="112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1b06a94086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5961" y="2425957"/>
            <a:ext cx="2325272" cy="2329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1b06a94086_0_14"/>
          <p:cNvSpPr txBox="1"/>
          <p:nvPr/>
        </p:nvSpPr>
        <p:spPr>
          <a:xfrm>
            <a:off x="389075" y="4755124"/>
            <a:ext cx="475754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Sources:  Marshallese Community Organization of Hawaiʻi; We Are Oceania; COVID Pau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77;p14">
            <a:extLst>
              <a:ext uri="{FF2B5EF4-FFF2-40B4-BE49-F238E27FC236}">
                <a16:creationId xmlns:a16="http://schemas.microsoft.com/office/drawing/2014/main" id="{CB5995BA-D882-5143-9706-B9F81B922623}"/>
              </a:ext>
            </a:extLst>
          </p:cNvPr>
          <p:cNvSpPr txBox="1"/>
          <p:nvPr/>
        </p:nvSpPr>
        <p:spPr>
          <a:xfrm>
            <a:off x="0" y="37137"/>
            <a:ext cx="4821294" cy="47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Community Outreach Mobilization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817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FE1DB2-DEDE-4A42-9CD4-97BB311FD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942" y="2052364"/>
            <a:ext cx="6935400" cy="1702513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pPr marL="76200" indent="0">
              <a:buNone/>
            </a:pPr>
            <a:r>
              <a:rPr lang="en-US" sz="1800" b="1" i="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“The COVID-19 problem just amplified the inequalities.</a:t>
            </a:r>
            <a:r>
              <a:rPr lang="en-US" sz="1800" i="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 The takeaway is that the government and private groups have a responsibility to work in partnership with these communities because these communities are here and deserve support.”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A4888-74F1-434C-947B-D574EC52D2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56566-9333-4047-BF11-0012F42ED0D1}"/>
              </a:ext>
            </a:extLst>
          </p:cNvPr>
          <p:cNvSpPr txBox="1"/>
          <p:nvPr/>
        </p:nvSpPr>
        <p:spPr>
          <a:xfrm>
            <a:off x="2597285" y="3881337"/>
            <a:ext cx="426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4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Dr. Amy Agbayani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44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President’s Advisory Commission on Asian Americans, Native Hawaiians, and Pacific Islanders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94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10B9-E404-2341-9A76-1F0A8747E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395" y="1338758"/>
            <a:ext cx="5502350" cy="2412458"/>
          </a:xfrm>
        </p:spPr>
        <p:txBody>
          <a:bodyPr/>
          <a:lstStyle/>
          <a:p>
            <a:pPr lvl="0" algn="l"/>
            <a:r>
              <a:rPr lang="en-US" sz="3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Community Engagement for Health Equity in COVID-19 Prevention &amp; Mitigation Project</a:t>
            </a:r>
            <a:br>
              <a:rPr lang="en-US" sz="3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32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(CBO Grant)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FD39F-CADF-0846-A8E4-2263AA27C2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06BCBE-8509-E047-AB31-F48C909B753D}"/>
              </a:ext>
            </a:extLst>
          </p:cNvPr>
          <p:cNvGrpSpPr/>
          <p:nvPr/>
        </p:nvGrpSpPr>
        <p:grpSpPr>
          <a:xfrm>
            <a:off x="5990745" y="1767056"/>
            <a:ext cx="1731523" cy="977174"/>
            <a:chOff x="5836596" y="1721796"/>
            <a:chExt cx="1721795" cy="10610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FA2556-78AE-0E4B-843B-13D561A3E832}"/>
                </a:ext>
              </a:extLst>
            </p:cNvPr>
            <p:cNvSpPr/>
            <p:nvPr/>
          </p:nvSpPr>
          <p:spPr>
            <a:xfrm>
              <a:off x="5836596" y="1721796"/>
              <a:ext cx="1721795" cy="106106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Google Shape;176;p27">
              <a:extLst>
                <a:ext uri="{FF2B5EF4-FFF2-40B4-BE49-F238E27FC236}">
                  <a16:creationId xmlns:a16="http://schemas.microsoft.com/office/drawing/2014/main" id="{97A18A9B-2A57-7D4C-987A-96A2DDF12E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1449" y="1763740"/>
              <a:ext cx="1532087" cy="9771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Google Shape;177;p27" descr="page1image2820960">
            <a:extLst>
              <a:ext uri="{FF2B5EF4-FFF2-40B4-BE49-F238E27FC236}">
                <a16:creationId xmlns:a16="http://schemas.microsoft.com/office/drawing/2014/main" id="{80FC6202-3F0B-184A-BBF5-0C0B4E979D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3831" y="1767056"/>
            <a:ext cx="1144395" cy="97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269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411622" y="947175"/>
            <a:ext cx="5214800" cy="359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Federal Grant:  CDC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March 2022 – November 30, 2022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11 Community-Based Organizations (CBOs)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7 Federally Qualified Health Centers (FQHCs)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Statewide, counties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83676-F1F6-5941-9889-E9E643F5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103" y="1059334"/>
            <a:ext cx="3499172" cy="3371929"/>
          </a:xfrm>
          <a:prstGeom prst="rect">
            <a:avLst/>
          </a:prstGeom>
        </p:spPr>
      </p:pic>
      <p:sp>
        <p:nvSpPr>
          <p:cNvPr id="38" name="Google Shape;77;p14">
            <a:extLst>
              <a:ext uri="{FF2B5EF4-FFF2-40B4-BE49-F238E27FC236}">
                <a16:creationId xmlns:a16="http://schemas.microsoft.com/office/drawing/2014/main" id="{5F87043E-DF11-5348-8333-32530F8D8E05}"/>
              </a:ext>
            </a:extLst>
          </p:cNvPr>
          <p:cNvSpPr txBox="1"/>
          <p:nvPr/>
        </p:nvSpPr>
        <p:spPr>
          <a:xfrm>
            <a:off x="260765" y="-484893"/>
            <a:ext cx="8768510" cy="148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Community-Based Organization COVID-19 Prevention &amp; Mitigation Project (“CBO Grant”)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580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168810" y="187952"/>
            <a:ext cx="5967368" cy="509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Funding for Community-Based Organizations’ outreach, vaccination clinics, COVID tests, communications, translation, infrastructure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Culturally appropriate services / venues: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5000" marR="0" lvl="0" indent="-2889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Filipinos:  radiothons, churches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5000" marR="0" lvl="0" indent="-2889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Pacific Islanders:  Sports activities, churches, Facebook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5000" marR="0" lvl="0" indent="-2889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Native Hawaiians:  Healing practices, medicinal plants, cultural activities (hula, massage, etc.)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5000" marR="0" lvl="0" indent="-2889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Outreach to rural communities and unsheltered individuals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35000" marR="0" lvl="0" indent="-2889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Translated materials in Ilokano, Tagalog,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Chuukese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Marshallese, Hawaiian, etc.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C343B"/>
              </a:buClr>
              <a:buSzPts val="2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31619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7965" y="821497"/>
            <a:ext cx="2679183" cy="200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7965" y="3001366"/>
            <a:ext cx="2220686" cy="152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D0BDBE-605B-8D4D-9837-4F4C4619C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825" y="-428018"/>
            <a:ext cx="1655323" cy="16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27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graphicFrame>
        <p:nvGraphicFramePr>
          <p:cNvPr id="214" name="Google Shape;214;p29"/>
          <p:cNvGraphicFramePr/>
          <p:nvPr/>
        </p:nvGraphicFramePr>
        <p:xfrm>
          <a:off x="446049" y="1248865"/>
          <a:ext cx="8409900" cy="333765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1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Type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Name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Community &amp; Focus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All Him Productions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Statewide:  Health Promotion &amp; Outreach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East Hawaiʻi IPA (Doctors)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Hawaiʻi Island:  Providers, vaccination, outreach, testing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FilCom Cares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Statewide:  Filipinos, vaccination outreach, testing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Healthy Mothers, Healthy Babies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Oʻahu:  Pregnant women &amp; children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Kauai Economic Opportunity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Kauaʻi:  NH/PI, Filipino, unsheltered, elderly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‘Ōiwi TV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Statewide:  Media, broadcasting, social media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Pear Suite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Maui &amp; Oʻahu:  Call Center &amp; interpreters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Project Vision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err="1"/>
                        <a:t>Oʻahu</a:t>
                      </a:r>
                      <a:r>
                        <a:rPr lang="en-US" sz="1400" u="none" strike="noStrike" cap="none" dirty="0"/>
                        <a:t>:  Mobile clinics, vaccination, outreach, testing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CF50B80-0657-A74A-B66C-4DC5ACD9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48" y="-271582"/>
            <a:ext cx="1384975" cy="1384975"/>
          </a:xfrm>
          <a:prstGeom prst="rect">
            <a:avLst/>
          </a:prstGeom>
        </p:spPr>
      </p:pic>
      <p:sp>
        <p:nvSpPr>
          <p:cNvPr id="9" name="Google Shape;77;p14">
            <a:extLst>
              <a:ext uri="{FF2B5EF4-FFF2-40B4-BE49-F238E27FC236}">
                <a16:creationId xmlns:a16="http://schemas.microsoft.com/office/drawing/2014/main" id="{600197B9-85AF-ED46-80B1-70B6335E122D}"/>
              </a:ext>
            </a:extLst>
          </p:cNvPr>
          <p:cNvSpPr txBox="1"/>
          <p:nvPr/>
        </p:nvSpPr>
        <p:spPr>
          <a:xfrm>
            <a:off x="241309" y="-512619"/>
            <a:ext cx="7910469" cy="148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Community-Based Organizations &amp; Federally Qualified Health Centers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011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graphicFrame>
        <p:nvGraphicFramePr>
          <p:cNvPr id="222" name="Google Shape;222;p30"/>
          <p:cNvGraphicFramePr/>
          <p:nvPr/>
        </p:nvGraphicFramePr>
        <p:xfrm>
          <a:off x="280387" y="1004032"/>
          <a:ext cx="8583225" cy="38558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2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Type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Name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Community &amp; Focus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Partners in Development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Statewide:  NH/PI, children, outreach, test distribution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CBO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 Are Oceania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Oʻahu: Pacific Islanders, NH, vaccination outreach,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Hāmākua-Kohala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Hawaiʻi Island:  Website, outreach,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Kōkua Kalihi Valley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Oʻahu:  Laʻau lapaʻau (medicinal plants),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Koʻolauloa Health Center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Oʻahu: Outreach &amp;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Lanaʻi Community Health Center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Lanaʻi:  Outreach &amp;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Wahiawā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Oahu:  Outreach &amp;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Waimānalo Health Center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Oahu:  Laʻau lapaʻau, education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FQHC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West Hawaiʻi Community Health Center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err="1"/>
                        <a:t>Hawaiʻi</a:t>
                      </a:r>
                      <a:r>
                        <a:rPr lang="en-US" sz="1400" u="none" strike="noStrike" cap="none" dirty="0"/>
                        <a:t> Island:  Outreach &amp; education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A7638EC-1B48-7C4A-8438-C30490268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48" y="-271582"/>
            <a:ext cx="1384975" cy="1384975"/>
          </a:xfrm>
          <a:prstGeom prst="rect">
            <a:avLst/>
          </a:prstGeom>
        </p:spPr>
      </p:pic>
      <p:sp>
        <p:nvSpPr>
          <p:cNvPr id="11" name="Google Shape;77;p14">
            <a:extLst>
              <a:ext uri="{FF2B5EF4-FFF2-40B4-BE49-F238E27FC236}">
                <a16:creationId xmlns:a16="http://schemas.microsoft.com/office/drawing/2014/main" id="{6E25CC33-0B4A-9645-956A-8D13DC42B6D1}"/>
              </a:ext>
            </a:extLst>
          </p:cNvPr>
          <p:cNvSpPr txBox="1"/>
          <p:nvPr/>
        </p:nvSpPr>
        <p:spPr>
          <a:xfrm>
            <a:off x="241309" y="-512619"/>
            <a:ext cx="7910469" cy="148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Community-Based Organizations &amp; Federally Qualified Health Centers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217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538" y="869669"/>
            <a:ext cx="6304197" cy="414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5595" y="236964"/>
            <a:ext cx="807429" cy="80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5622" y="300192"/>
            <a:ext cx="818093" cy="74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4001" y="3611992"/>
            <a:ext cx="1050966" cy="57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8951" y="1003257"/>
            <a:ext cx="1143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773" y="1632999"/>
            <a:ext cx="694534" cy="30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09863" y="1057585"/>
            <a:ext cx="1914541" cy="54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26273" y="2081462"/>
            <a:ext cx="122555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01899" y="1343488"/>
            <a:ext cx="810625" cy="46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88406" y="2508333"/>
            <a:ext cx="977982" cy="49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16807" y="1782959"/>
            <a:ext cx="1029202" cy="54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43149" y="1598869"/>
            <a:ext cx="817009" cy="82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30534" y="2940051"/>
            <a:ext cx="1644139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37237" y="1477360"/>
            <a:ext cx="558430" cy="54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540828" y="844547"/>
            <a:ext cx="1644139" cy="64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843917" y="1864381"/>
            <a:ext cx="811707" cy="36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00356" y="2288679"/>
            <a:ext cx="1583986" cy="38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351951" y="4210997"/>
            <a:ext cx="2190661" cy="44043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/>
          <p:nvPr/>
        </p:nvSpPr>
        <p:spPr>
          <a:xfrm>
            <a:off x="5956682" y="249964"/>
            <a:ext cx="2210451" cy="64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31619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Statewide: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50" name="Google Shape;250;p31"/>
          <p:cNvCxnSpPr/>
          <p:nvPr/>
        </p:nvCxnSpPr>
        <p:spPr>
          <a:xfrm flipH="1">
            <a:off x="1171040" y="1212807"/>
            <a:ext cx="216391" cy="391791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31"/>
          <p:cNvCxnSpPr/>
          <p:nvPr/>
        </p:nvCxnSpPr>
        <p:spPr>
          <a:xfrm flipH="1">
            <a:off x="3025717" y="1933216"/>
            <a:ext cx="216391" cy="391791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p31"/>
          <p:cNvCxnSpPr/>
          <p:nvPr/>
        </p:nvCxnSpPr>
        <p:spPr>
          <a:xfrm flipH="1">
            <a:off x="2702592" y="1904374"/>
            <a:ext cx="258879" cy="191131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253;p31"/>
          <p:cNvCxnSpPr/>
          <p:nvPr/>
        </p:nvCxnSpPr>
        <p:spPr>
          <a:xfrm>
            <a:off x="2618517" y="1465509"/>
            <a:ext cx="471076" cy="249715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4" name="Google Shape;254;p31"/>
          <p:cNvCxnSpPr/>
          <p:nvPr/>
        </p:nvCxnSpPr>
        <p:spPr>
          <a:xfrm flipH="1">
            <a:off x="3141254" y="1349898"/>
            <a:ext cx="458495" cy="376589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Google Shape;255;p31"/>
          <p:cNvCxnSpPr/>
          <p:nvPr/>
        </p:nvCxnSpPr>
        <p:spPr>
          <a:xfrm flipH="1">
            <a:off x="3207630" y="1728956"/>
            <a:ext cx="405230" cy="109049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6" name="Google Shape;256;p31"/>
          <p:cNvCxnSpPr/>
          <p:nvPr/>
        </p:nvCxnSpPr>
        <p:spPr>
          <a:xfrm rot="10800000">
            <a:off x="2296806" y="1711200"/>
            <a:ext cx="823109" cy="125369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7" name="Google Shape;257;p31"/>
          <p:cNvCxnSpPr/>
          <p:nvPr/>
        </p:nvCxnSpPr>
        <p:spPr>
          <a:xfrm flipH="1">
            <a:off x="3810896" y="2669063"/>
            <a:ext cx="414210" cy="270988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58;p31"/>
          <p:cNvCxnSpPr/>
          <p:nvPr/>
        </p:nvCxnSpPr>
        <p:spPr>
          <a:xfrm flipH="1">
            <a:off x="4681361" y="2413298"/>
            <a:ext cx="545577" cy="89031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p31"/>
          <p:cNvCxnSpPr>
            <a:stCxn id="238" idx="1"/>
          </p:cNvCxnSpPr>
          <p:nvPr/>
        </p:nvCxnSpPr>
        <p:spPr>
          <a:xfrm rot="10800000">
            <a:off x="3453773" y="2004112"/>
            <a:ext cx="1672500" cy="274200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260;p31"/>
          <p:cNvCxnSpPr/>
          <p:nvPr/>
        </p:nvCxnSpPr>
        <p:spPr>
          <a:xfrm flipH="1">
            <a:off x="5232771" y="3746108"/>
            <a:ext cx="579571" cy="52931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p31"/>
          <p:cNvCxnSpPr/>
          <p:nvPr/>
        </p:nvCxnSpPr>
        <p:spPr>
          <a:xfrm flipH="1">
            <a:off x="4954149" y="4250450"/>
            <a:ext cx="764762" cy="88461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2" name="Google Shape;262;p3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15700" y="2877255"/>
            <a:ext cx="660236" cy="7331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31"/>
          <p:cNvCxnSpPr/>
          <p:nvPr/>
        </p:nvCxnSpPr>
        <p:spPr>
          <a:xfrm flipH="1">
            <a:off x="6256837" y="3610440"/>
            <a:ext cx="174785" cy="575435"/>
          </a:xfrm>
          <a:prstGeom prst="straightConnector1">
            <a:avLst/>
          </a:prstGeom>
          <a:noFill/>
          <a:ln w="12700" cap="flat" cmpd="sng">
            <a:solidFill>
              <a:srgbClr val="13161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77;p14">
            <a:extLst>
              <a:ext uri="{FF2B5EF4-FFF2-40B4-BE49-F238E27FC236}">
                <a16:creationId xmlns:a16="http://schemas.microsoft.com/office/drawing/2014/main" id="{9E28AD32-36C5-E346-8F66-6CC061332EC4}"/>
              </a:ext>
            </a:extLst>
          </p:cNvPr>
          <p:cNvSpPr txBox="1"/>
          <p:nvPr/>
        </p:nvSpPr>
        <p:spPr>
          <a:xfrm>
            <a:off x="140432" y="-415050"/>
            <a:ext cx="7910469" cy="109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11 CBOs &amp; 7 FQHCs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0" name="Google Shape;271;p10">
            <a:extLst>
              <a:ext uri="{FF2B5EF4-FFF2-40B4-BE49-F238E27FC236}">
                <a16:creationId xmlns:a16="http://schemas.microsoft.com/office/drawing/2014/main" id="{7CE163A5-EC8A-C24E-9639-B5E98ECE1C63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b="24499"/>
          <a:stretch/>
        </p:blipFill>
        <p:spPr>
          <a:xfrm>
            <a:off x="79410" y="3941133"/>
            <a:ext cx="1416313" cy="106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89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a" pitchFamily="2" charset="-78"/>
                <a:cs typeface="Sana" pitchFamily="2" charset="-78"/>
                <a:sym typeface="Permanent Marker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a" pitchFamily="2" charset="-78"/>
              <a:cs typeface="Sana" pitchFamily="2" charset="-78"/>
              <a:sym typeface="Permanent Marker"/>
            </a:endParaRPr>
          </a:p>
        </p:txBody>
      </p:sp>
      <p:pic>
        <p:nvPicPr>
          <p:cNvPr id="271" name="Google Shape;271;p10"/>
          <p:cNvPicPr preferRelativeResize="0"/>
          <p:nvPr/>
        </p:nvPicPr>
        <p:blipFill rotWithShape="1">
          <a:blip r:embed="rId3">
            <a:alphaModFix/>
          </a:blip>
          <a:srcRect b="24499"/>
          <a:stretch/>
        </p:blipFill>
        <p:spPr>
          <a:xfrm>
            <a:off x="7612950" y="-309725"/>
            <a:ext cx="1416313" cy="10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7;p14">
            <a:extLst>
              <a:ext uri="{FF2B5EF4-FFF2-40B4-BE49-F238E27FC236}">
                <a16:creationId xmlns:a16="http://schemas.microsoft.com/office/drawing/2014/main" id="{3A99C66A-C981-784B-9186-AD61A872794B}"/>
              </a:ext>
            </a:extLst>
          </p:cNvPr>
          <p:cNvSpPr txBox="1"/>
          <p:nvPr/>
        </p:nvSpPr>
        <p:spPr>
          <a:xfrm>
            <a:off x="241310" y="0"/>
            <a:ext cx="3221738" cy="60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Desired Outcomes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5A111-B709-B64E-941E-56678F563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975" y="1009515"/>
            <a:ext cx="3471288" cy="1999521"/>
          </a:xfrm>
          <a:prstGeom prst="rect">
            <a:avLst/>
          </a:prstGeom>
        </p:spPr>
      </p:pic>
      <p:sp>
        <p:nvSpPr>
          <p:cNvPr id="9" name="Google Shape;184;p9">
            <a:extLst>
              <a:ext uri="{FF2B5EF4-FFF2-40B4-BE49-F238E27FC236}">
                <a16:creationId xmlns:a16="http://schemas.microsoft.com/office/drawing/2014/main" id="{15DEDE8C-F2B5-7D4B-9024-2DB0F4BE9218}"/>
              </a:ext>
            </a:extLst>
          </p:cNvPr>
          <p:cNvSpPr txBox="1"/>
          <p:nvPr/>
        </p:nvSpPr>
        <p:spPr>
          <a:xfrm>
            <a:off x="136898" y="605030"/>
            <a:ext cx="5214800" cy="421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Wide COVID-19 vaccination and testing, especially our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k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Batang" panose="02030600000101010101" pitchFamily="18" charset="-127"/>
                <a:ea typeface="Batang" panose="02030600000101010101" pitchFamily="18" charset="-127"/>
                <a:cs typeface="Arial"/>
                <a:sym typeface="Arial"/>
              </a:rPr>
              <a:t>ū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puna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Increased collaborations between CBOs, FQHCs, and DOH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Funding utilized by and for communities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Unconventional partnerships (CBOs receiving federal funding)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Sustainability of outreach activities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Supporting infrastructure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Recognition of traditional practices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Normalizing translational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C343B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Lato"/>
                <a:cs typeface="Arial"/>
                <a:sym typeface="Lato"/>
              </a:rPr>
              <a:t>Data disaggregation and empowerment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4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DA66B-90A5-E543-BD05-0E80C47A3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37" y="417676"/>
            <a:ext cx="4165600" cy="3911600"/>
          </a:xfrm>
          <a:prstGeom prst="rect">
            <a:avLst/>
          </a:prstGeom>
        </p:spPr>
      </p:pic>
      <p:pic>
        <p:nvPicPr>
          <p:cNvPr id="9" name="Google Shape;279;p32">
            <a:extLst>
              <a:ext uri="{FF2B5EF4-FFF2-40B4-BE49-F238E27FC236}">
                <a16:creationId xmlns:a16="http://schemas.microsoft.com/office/drawing/2014/main" id="{D8859E05-D839-9947-8ECC-080B9477CB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744" y="1623527"/>
            <a:ext cx="3538925" cy="13531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7;p14">
            <a:extLst>
              <a:ext uri="{FF2B5EF4-FFF2-40B4-BE49-F238E27FC236}">
                <a16:creationId xmlns:a16="http://schemas.microsoft.com/office/drawing/2014/main" id="{5E802C76-6CC1-2540-B69D-4A4BCC56294B}"/>
              </a:ext>
            </a:extLst>
          </p:cNvPr>
          <p:cNvSpPr txBox="1"/>
          <p:nvPr/>
        </p:nvSpPr>
        <p:spPr>
          <a:xfrm>
            <a:off x="961155" y="1546699"/>
            <a:ext cx="2832631" cy="200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cs typeface="Arial"/>
                <a:sym typeface="Raleway"/>
              </a:rPr>
              <a:t>Mahalo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3200"/>
              <a:buFont typeface="Raleway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C343B"/>
                </a:solidFill>
                <a:effectLst/>
                <a:uLnTx/>
                <a:uFillTx/>
                <a:latin typeface="Raleway"/>
                <a:cs typeface="Arial"/>
                <a:sym typeface="Raleway"/>
              </a:rPr>
              <a:t>Salamat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2C343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19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E36EE-9327-42C4-30C0-54C3876C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94" y="-5471"/>
            <a:ext cx="9239794" cy="51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25" y="1305337"/>
            <a:ext cx="2598200" cy="32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0774" y="0"/>
            <a:ext cx="3802502" cy="28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5325" y="2804350"/>
            <a:ext cx="5493400" cy="23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137850" y="537338"/>
            <a:ext cx="327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/>
              <a:t>Dr. Nicole Mahealani Lum, D.O.</a:t>
            </a:r>
            <a:endParaRPr sz="172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/>
              <a:t>Family Medicine &amp; Geriatrics</a:t>
            </a:r>
            <a:endParaRPr sz="172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075" y="-12"/>
            <a:ext cx="5245925" cy="291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9950" y="122450"/>
            <a:ext cx="4732151" cy="472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1670" y="225525"/>
            <a:ext cx="4304206" cy="56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1987" y="332438"/>
            <a:ext cx="4991300" cy="505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7747" y="445022"/>
            <a:ext cx="5505925" cy="30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501" y="612975"/>
            <a:ext cx="4876425" cy="48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0" y="877550"/>
            <a:ext cx="4146600" cy="32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COVID-19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Chronic disease management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Mental health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Screening and prevention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Collaboration: </a:t>
            </a:r>
            <a:endParaRPr sz="200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Provider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Organization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Community</a:t>
            </a:r>
            <a:endParaRPr sz="2000"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 &amp; Awareness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1" y="753900"/>
            <a:ext cx="6542732" cy="381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79946" y="0"/>
            <a:ext cx="97004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225" y="0"/>
            <a:ext cx="35833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625" y="74762"/>
            <a:ext cx="5733775" cy="46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9342" y="254250"/>
            <a:ext cx="3901184" cy="505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&amp; Support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0" y="909725"/>
            <a:ext cx="402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COVID-19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Medical care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Preventive care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Non-clinical services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Collaboration: </a:t>
            </a:r>
            <a:endParaRPr sz="200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Provider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Organization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Community</a:t>
            </a:r>
            <a:endParaRPr sz="200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1229" y="441050"/>
            <a:ext cx="397134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1750" y="57270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8449" y="701625"/>
            <a:ext cx="5534551" cy="46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34230" y="834213"/>
            <a:ext cx="36474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58392" y="979125"/>
            <a:ext cx="398376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74800" y="1099250"/>
            <a:ext cx="5943850" cy="420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03650" y="1220325"/>
            <a:ext cx="5686151" cy="311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64350" y="1323950"/>
            <a:ext cx="3371850" cy="39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10225" y="0"/>
            <a:ext cx="6858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Mahalo!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375" y="1093925"/>
            <a:ext cx="554124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1953775" y="228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5968-4365-5FD4-C13B-4C8A1D93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DE4AF-3937-4435-8F30-83EDAF679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24"/>
            <a:ext cx="9149205" cy="514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9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BCD2-E6F0-3277-85EC-C3397A9E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Placeholder: brief history of COVID</a:t>
            </a:r>
          </a:p>
        </p:txBody>
      </p:sp>
    </p:spTree>
    <p:extLst>
      <p:ext uri="{BB962C8B-B14F-4D97-AF65-F5344CB8AC3E}">
        <p14:creationId xmlns:p14="http://schemas.microsoft.com/office/powerpoint/2010/main" val="154094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D536-B33B-C6BB-FA0C-7B2F6BAE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Placeholder: Brief history of vaccine roll out</a:t>
            </a:r>
          </a:p>
        </p:txBody>
      </p:sp>
    </p:spTree>
    <p:extLst>
      <p:ext uri="{BB962C8B-B14F-4D97-AF65-F5344CB8AC3E}">
        <p14:creationId xmlns:p14="http://schemas.microsoft.com/office/powerpoint/2010/main" val="311854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672E-F131-3915-75C0-8EAB5E7A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Placholder</a:t>
            </a:r>
            <a:r>
              <a:rPr lang="en-US" dirty="0"/>
              <a:t>: How kupuna were affected</a:t>
            </a:r>
          </a:p>
        </p:txBody>
      </p:sp>
    </p:spTree>
    <p:extLst>
      <p:ext uri="{BB962C8B-B14F-4D97-AF65-F5344CB8AC3E}">
        <p14:creationId xmlns:p14="http://schemas.microsoft.com/office/powerpoint/2010/main" val="1363632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9AF2-827C-6BA5-0CD8-C2DF96F1C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Placeholder: Importance of community power</a:t>
            </a:r>
          </a:p>
        </p:txBody>
      </p:sp>
    </p:spTree>
    <p:extLst>
      <p:ext uri="{BB962C8B-B14F-4D97-AF65-F5344CB8AC3E}">
        <p14:creationId xmlns:p14="http://schemas.microsoft.com/office/powerpoint/2010/main" val="338060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89D182-6F70-9563-9C76-1DC1C22F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" y="0"/>
            <a:ext cx="91323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945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1658</Words>
  <Application>Microsoft Macintosh PowerPoint</Application>
  <PresentationFormat>On-screen Show (16:9)</PresentationFormat>
  <Paragraphs>201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Batang</vt:lpstr>
      <vt:lpstr>Arial</vt:lpstr>
      <vt:lpstr>Courier New</vt:lpstr>
      <vt:lpstr>Lato</vt:lpstr>
      <vt:lpstr>Oxygen</vt:lpstr>
      <vt:lpstr>Permanent Marker</vt:lpstr>
      <vt:lpstr>Raleway</vt:lpstr>
      <vt:lpstr>Sana</vt:lpstr>
      <vt:lpstr>Source Sans Pro</vt:lpstr>
      <vt:lpstr>Simple Light</vt:lpstr>
      <vt:lpstr>Timon template</vt:lpstr>
      <vt:lpstr>PowerPoint Presentation</vt:lpstr>
      <vt:lpstr>Placeholder: goals/takeaways for today</vt:lpstr>
      <vt:lpstr>PowerPoint Presentation</vt:lpstr>
      <vt:lpstr>PowerPoint Presentation</vt:lpstr>
      <vt:lpstr>Placeholder: brief history of COVID</vt:lpstr>
      <vt:lpstr>Placeholder: Brief history of vaccine roll out</vt:lpstr>
      <vt:lpstr>Placholder: How kupuna were affected</vt:lpstr>
      <vt:lpstr>Placeholder: Importance of community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Engagement for Health Equity in COVID-19 Prevention &amp; Mitigation Project (CBO Grant)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Nicole Mahealani Lum, D.O. Family Medicine &amp; Geriatrics</vt:lpstr>
      <vt:lpstr>Education &amp; Awareness</vt:lpstr>
      <vt:lpstr>Services &amp; Support</vt:lpstr>
      <vt:lpstr>Mahalo!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Nicole Mahealani Lum, D.O. Family Medicine &amp; Geriatrics</dc:title>
  <cp:lastModifiedBy>Microsoft Office User</cp:lastModifiedBy>
  <cp:revision>3</cp:revision>
  <dcterms:modified xsi:type="dcterms:W3CDTF">2022-09-23T19:00:36Z</dcterms:modified>
</cp:coreProperties>
</file>